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560" r:id="rId1"/>
  </p:sldMasterIdLst>
  <p:notesMasterIdLst>
    <p:notesMasterId r:id="rId132"/>
  </p:notesMasterIdLst>
  <p:handoutMasterIdLst>
    <p:handoutMasterId r:id="rId133"/>
  </p:handoutMasterIdLst>
  <p:sldIdLst>
    <p:sldId id="256" r:id="rId2"/>
    <p:sldId id="536" r:id="rId3"/>
    <p:sldId id="257" r:id="rId4"/>
    <p:sldId id="258" r:id="rId5"/>
    <p:sldId id="524" r:id="rId6"/>
    <p:sldId id="328" r:id="rId7"/>
    <p:sldId id="260" r:id="rId8"/>
    <p:sldId id="262" r:id="rId9"/>
    <p:sldId id="577" r:id="rId10"/>
    <p:sldId id="627" r:id="rId11"/>
    <p:sldId id="268" r:id="rId12"/>
    <p:sldId id="576" r:id="rId13"/>
    <p:sldId id="270" r:id="rId14"/>
    <p:sldId id="595" r:id="rId15"/>
    <p:sldId id="596" r:id="rId16"/>
    <p:sldId id="597" r:id="rId17"/>
    <p:sldId id="598" r:id="rId18"/>
    <p:sldId id="599" r:id="rId19"/>
    <p:sldId id="600"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614" r:id="rId34"/>
    <p:sldId id="615" r:id="rId35"/>
    <p:sldId id="616" r:id="rId36"/>
    <p:sldId id="617" r:id="rId37"/>
    <p:sldId id="618" r:id="rId38"/>
    <p:sldId id="619" r:id="rId39"/>
    <p:sldId id="628" r:id="rId40"/>
    <p:sldId id="620" r:id="rId41"/>
    <p:sldId id="621" r:id="rId42"/>
    <p:sldId id="622" r:id="rId43"/>
    <p:sldId id="623" r:id="rId44"/>
    <p:sldId id="624" r:id="rId45"/>
    <p:sldId id="625" r:id="rId46"/>
    <p:sldId id="626" r:id="rId47"/>
    <p:sldId id="437" r:id="rId48"/>
    <p:sldId id="578" r:id="rId49"/>
    <p:sldId id="579" r:id="rId50"/>
    <p:sldId id="580" r:id="rId51"/>
    <p:sldId id="581" r:id="rId52"/>
    <p:sldId id="582" r:id="rId53"/>
    <p:sldId id="286" r:id="rId54"/>
    <p:sldId id="287" r:id="rId55"/>
    <p:sldId id="288" r:id="rId56"/>
    <p:sldId id="289" r:id="rId57"/>
    <p:sldId id="290" r:id="rId58"/>
    <p:sldId id="441" r:id="rId59"/>
    <p:sldId id="442" r:id="rId60"/>
    <p:sldId id="362" r:id="rId61"/>
    <p:sldId id="583" r:id="rId62"/>
    <p:sldId id="584" r:id="rId63"/>
    <p:sldId id="585" r:id="rId64"/>
    <p:sldId id="443" r:id="rId65"/>
    <p:sldId id="366" r:id="rId66"/>
    <p:sldId id="368" r:id="rId67"/>
    <p:sldId id="370" r:id="rId68"/>
    <p:sldId id="371" r:id="rId69"/>
    <p:sldId id="372" r:id="rId70"/>
    <p:sldId id="444" r:id="rId71"/>
    <p:sldId id="586" r:id="rId72"/>
    <p:sldId id="587" r:id="rId73"/>
    <p:sldId id="588" r:id="rId74"/>
    <p:sldId id="589" r:id="rId75"/>
    <p:sldId id="591" r:id="rId76"/>
    <p:sldId id="445" r:id="rId77"/>
    <p:sldId id="397" r:id="rId78"/>
    <p:sldId id="563" r:id="rId79"/>
    <p:sldId id="564" r:id="rId80"/>
    <p:sldId id="565" r:id="rId81"/>
    <p:sldId id="527" r:id="rId82"/>
    <p:sldId id="528" r:id="rId83"/>
    <p:sldId id="630" r:id="rId84"/>
    <p:sldId id="631" r:id="rId85"/>
    <p:sldId id="632" r:id="rId86"/>
    <p:sldId id="633" r:id="rId87"/>
    <p:sldId id="634" r:id="rId88"/>
    <p:sldId id="530" r:id="rId89"/>
    <p:sldId id="531" r:id="rId90"/>
    <p:sldId id="532" r:id="rId91"/>
    <p:sldId id="592" r:id="rId92"/>
    <p:sldId id="593" r:id="rId93"/>
    <p:sldId id="533" r:id="rId94"/>
    <p:sldId id="534" r:id="rId95"/>
    <p:sldId id="535" r:id="rId96"/>
    <p:sldId id="570" r:id="rId97"/>
    <p:sldId id="571" r:id="rId98"/>
    <p:sldId id="572" r:id="rId99"/>
    <p:sldId id="574" r:id="rId100"/>
    <p:sldId id="575" r:id="rId101"/>
    <p:sldId id="452" r:id="rId102"/>
    <p:sldId id="557" r:id="rId103"/>
    <p:sldId id="324" r:id="rId104"/>
    <p:sldId id="325" r:id="rId105"/>
    <p:sldId id="455" r:id="rId106"/>
    <p:sldId id="420" r:id="rId107"/>
    <p:sldId id="456" r:id="rId108"/>
    <p:sldId id="429" r:id="rId109"/>
    <p:sldId id="458" r:id="rId110"/>
    <p:sldId id="459" r:id="rId111"/>
    <p:sldId id="547" r:id="rId112"/>
    <p:sldId id="548" r:id="rId113"/>
    <p:sldId id="551" r:id="rId114"/>
    <p:sldId id="629" r:id="rId115"/>
    <p:sldId id="635" r:id="rId116"/>
    <p:sldId id="636" r:id="rId117"/>
    <p:sldId id="460" r:id="rId118"/>
    <p:sldId id="552" r:id="rId119"/>
    <p:sldId id="553" r:id="rId120"/>
    <p:sldId id="554" r:id="rId121"/>
    <p:sldId id="555" r:id="rId122"/>
    <p:sldId id="556" r:id="rId123"/>
    <p:sldId id="462" r:id="rId124"/>
    <p:sldId id="463" r:id="rId125"/>
    <p:sldId id="526" r:id="rId126"/>
    <p:sldId id="558" r:id="rId127"/>
    <p:sldId id="559" r:id="rId128"/>
    <p:sldId id="560" r:id="rId129"/>
    <p:sldId id="561" r:id="rId130"/>
    <p:sldId id="562" r:id="rId131"/>
  </p:sldIdLst>
  <p:sldSz cx="9144000" cy="6858000" type="screen4x3"/>
  <p:notesSz cx="7099300" cy="10234613"/>
  <p:defaultTextStyle>
    <a:defPPr>
      <a:defRPr lang="ja-JP"/>
    </a:defPPr>
    <a:lvl1pPr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2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2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2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200" b="1" kern="1200">
        <a:solidFill>
          <a:schemeClr val="tx1"/>
        </a:solidFill>
        <a:latin typeface="Arial" charset="0"/>
        <a:ea typeface="ＭＳ Ｐゴシック" pitchFamily="5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吉野　博之" initials="H.Y." lastIdx="1" clrIdx="0"/>
  <p:cmAuthor id="1" name="Windows ユーザー" initials="H.Y."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0E1FF"/>
    <a:srgbClr val="FFFF99"/>
    <a:srgbClr val="FF3300"/>
    <a:srgbClr val="6699FF"/>
    <a:srgbClr val="FF6600"/>
    <a:srgbClr val="EAD5FF"/>
    <a:srgbClr val="FF0000"/>
    <a:srgbClr val="00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90" autoAdjust="0"/>
    <p:restoredTop sz="97321" autoAdjust="0"/>
  </p:normalViewPr>
  <p:slideViewPr>
    <p:cSldViewPr>
      <p:cViewPr>
        <p:scale>
          <a:sx n="100" d="100"/>
          <a:sy n="100" d="100"/>
        </p:scale>
        <p:origin x="-642" y="-12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Lst>
  </p:outlineViewPr>
  <p:notesTextViewPr>
    <p:cViewPr>
      <p:scale>
        <a:sx n="75" d="100"/>
        <a:sy n="75" d="100"/>
      </p:scale>
      <p:origin x="0" y="0"/>
    </p:cViewPr>
  </p:notesTextViewPr>
  <p:sorterViewPr>
    <p:cViewPr>
      <p:scale>
        <a:sx n="75" d="100"/>
        <a:sy n="75" d="100"/>
      </p:scale>
      <p:origin x="0" y="0"/>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13" Type="http://schemas.openxmlformats.org/officeDocument/2006/relationships/slide" Target="slides/slide84.xml"/><Relationship Id="rId18" Type="http://schemas.openxmlformats.org/officeDocument/2006/relationships/slide" Target="slides/slide98.xml"/><Relationship Id="rId26" Type="http://schemas.openxmlformats.org/officeDocument/2006/relationships/slide" Target="slides/slide130.xml"/><Relationship Id="rId3" Type="http://schemas.openxmlformats.org/officeDocument/2006/relationships/slide" Target="slides/slide25.xml"/><Relationship Id="rId21" Type="http://schemas.openxmlformats.org/officeDocument/2006/relationships/slide" Target="slides/slide107.xml"/><Relationship Id="rId7" Type="http://schemas.openxmlformats.org/officeDocument/2006/relationships/slide" Target="slides/slide46.xml"/><Relationship Id="rId12" Type="http://schemas.openxmlformats.org/officeDocument/2006/relationships/slide" Target="slides/slide74.xml"/><Relationship Id="rId17" Type="http://schemas.openxmlformats.org/officeDocument/2006/relationships/slide" Target="slides/slide97.xml"/><Relationship Id="rId25" Type="http://schemas.openxmlformats.org/officeDocument/2006/relationships/slide" Target="slides/slide124.xml"/><Relationship Id="rId2" Type="http://schemas.openxmlformats.org/officeDocument/2006/relationships/slide" Target="slides/slide23.xml"/><Relationship Id="rId16" Type="http://schemas.openxmlformats.org/officeDocument/2006/relationships/slide" Target="slides/slide87.xml"/><Relationship Id="rId20" Type="http://schemas.openxmlformats.org/officeDocument/2006/relationships/slide" Target="slides/slide100.xml"/><Relationship Id="rId1" Type="http://schemas.openxmlformats.org/officeDocument/2006/relationships/slide" Target="slides/slide20.xml"/><Relationship Id="rId6" Type="http://schemas.openxmlformats.org/officeDocument/2006/relationships/slide" Target="slides/slide43.xml"/><Relationship Id="rId11" Type="http://schemas.openxmlformats.org/officeDocument/2006/relationships/slide" Target="slides/slide73.xml"/><Relationship Id="rId24" Type="http://schemas.openxmlformats.org/officeDocument/2006/relationships/slide" Target="slides/slide117.xml"/><Relationship Id="rId5" Type="http://schemas.openxmlformats.org/officeDocument/2006/relationships/slide" Target="slides/slide42.xml"/><Relationship Id="rId15" Type="http://schemas.openxmlformats.org/officeDocument/2006/relationships/slide" Target="slides/slide86.xml"/><Relationship Id="rId23" Type="http://schemas.openxmlformats.org/officeDocument/2006/relationships/slide" Target="slides/slide110.xml"/><Relationship Id="rId10" Type="http://schemas.openxmlformats.org/officeDocument/2006/relationships/slide" Target="slides/slide56.xml"/><Relationship Id="rId19" Type="http://schemas.openxmlformats.org/officeDocument/2006/relationships/slide" Target="slides/slide99.xml"/><Relationship Id="rId4" Type="http://schemas.openxmlformats.org/officeDocument/2006/relationships/slide" Target="slides/slide41.xml"/><Relationship Id="rId9" Type="http://schemas.openxmlformats.org/officeDocument/2006/relationships/slide" Target="slides/slide52.xml"/><Relationship Id="rId14" Type="http://schemas.openxmlformats.org/officeDocument/2006/relationships/slide" Target="slides/slide85.xml"/><Relationship Id="rId22" Type="http://schemas.openxmlformats.org/officeDocument/2006/relationships/slide" Target="slides/slide1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2" y="0"/>
            <a:ext cx="3076977" cy="515437"/>
          </a:xfrm>
          <a:prstGeom prst="rect">
            <a:avLst/>
          </a:prstGeom>
          <a:noFill/>
          <a:ln w="9525">
            <a:noFill/>
            <a:miter lim="800000"/>
            <a:headEnd/>
            <a:tailEnd/>
          </a:ln>
          <a:effectLst/>
        </p:spPr>
        <p:txBody>
          <a:bodyPr vert="horz" wrap="square" lIns="98935" tIns="49469" rIns="98935" bIns="49469" numCol="1" anchor="t" anchorCtr="0" compatLnSpc="1">
            <a:prstTxWarp prst="textNoShape">
              <a:avLst/>
            </a:prstTxWarp>
          </a:bodyPr>
          <a:lstStyle>
            <a:lvl1pPr algn="l" defTabSz="990445">
              <a:defRPr sz="1400" b="0">
                <a:latin typeface="Arial" charset="0"/>
              </a:defRPr>
            </a:lvl1pPr>
          </a:lstStyle>
          <a:p>
            <a:pPr>
              <a:defRPr/>
            </a:pPr>
            <a:endParaRPr lang="en-US" altLang="ja-JP"/>
          </a:p>
        </p:txBody>
      </p:sp>
      <p:sp>
        <p:nvSpPr>
          <p:cNvPr id="247811" name="Rectangle 3"/>
          <p:cNvSpPr>
            <a:spLocks noGrp="1" noChangeArrowheads="1"/>
          </p:cNvSpPr>
          <p:nvPr>
            <p:ph type="dt" sz="quarter" idx="1"/>
          </p:nvPr>
        </p:nvSpPr>
        <p:spPr bwMode="auto">
          <a:xfrm>
            <a:off x="4020650" y="0"/>
            <a:ext cx="3076976" cy="515437"/>
          </a:xfrm>
          <a:prstGeom prst="rect">
            <a:avLst/>
          </a:prstGeom>
          <a:noFill/>
          <a:ln w="9525">
            <a:noFill/>
            <a:miter lim="800000"/>
            <a:headEnd/>
            <a:tailEnd/>
          </a:ln>
          <a:effectLst/>
        </p:spPr>
        <p:txBody>
          <a:bodyPr vert="horz" wrap="square" lIns="98935" tIns="49469" rIns="98935" bIns="49469" numCol="1" anchor="t" anchorCtr="0" compatLnSpc="1">
            <a:prstTxWarp prst="textNoShape">
              <a:avLst/>
            </a:prstTxWarp>
          </a:bodyPr>
          <a:lstStyle>
            <a:lvl1pPr algn="r" defTabSz="990445">
              <a:defRPr sz="1400" b="0">
                <a:latin typeface="Arial" charset="0"/>
              </a:defRPr>
            </a:lvl1pPr>
          </a:lstStyle>
          <a:p>
            <a:pPr>
              <a:defRPr/>
            </a:pPr>
            <a:endParaRPr lang="en-US" altLang="ja-JP"/>
          </a:p>
        </p:txBody>
      </p:sp>
      <p:sp>
        <p:nvSpPr>
          <p:cNvPr id="247812" name="Rectangle 4"/>
          <p:cNvSpPr>
            <a:spLocks noGrp="1" noChangeArrowheads="1"/>
          </p:cNvSpPr>
          <p:nvPr>
            <p:ph type="ftr" sz="quarter" idx="2"/>
          </p:nvPr>
        </p:nvSpPr>
        <p:spPr bwMode="auto">
          <a:xfrm>
            <a:off x="2" y="9717531"/>
            <a:ext cx="3076977" cy="515436"/>
          </a:xfrm>
          <a:prstGeom prst="rect">
            <a:avLst/>
          </a:prstGeom>
          <a:noFill/>
          <a:ln w="9525">
            <a:noFill/>
            <a:miter lim="800000"/>
            <a:headEnd/>
            <a:tailEnd/>
          </a:ln>
          <a:effectLst/>
        </p:spPr>
        <p:txBody>
          <a:bodyPr vert="horz" wrap="square" lIns="98935" tIns="49469" rIns="98935" bIns="49469" numCol="1" anchor="b" anchorCtr="0" compatLnSpc="1">
            <a:prstTxWarp prst="textNoShape">
              <a:avLst/>
            </a:prstTxWarp>
          </a:bodyPr>
          <a:lstStyle>
            <a:lvl1pPr algn="l" defTabSz="990445">
              <a:defRPr sz="1400" b="0">
                <a:latin typeface="Arial" charset="0"/>
              </a:defRPr>
            </a:lvl1pPr>
          </a:lstStyle>
          <a:p>
            <a:pPr>
              <a:defRPr/>
            </a:pPr>
            <a:endParaRPr lang="en-US" altLang="ja-JP"/>
          </a:p>
        </p:txBody>
      </p:sp>
      <p:sp>
        <p:nvSpPr>
          <p:cNvPr id="247813" name="Rectangle 5"/>
          <p:cNvSpPr>
            <a:spLocks noGrp="1" noChangeArrowheads="1"/>
          </p:cNvSpPr>
          <p:nvPr>
            <p:ph type="sldNum" sz="quarter" idx="3"/>
          </p:nvPr>
        </p:nvSpPr>
        <p:spPr bwMode="auto">
          <a:xfrm>
            <a:off x="4020650" y="9717531"/>
            <a:ext cx="3076976" cy="515436"/>
          </a:xfrm>
          <a:prstGeom prst="rect">
            <a:avLst/>
          </a:prstGeom>
          <a:noFill/>
          <a:ln w="9525">
            <a:noFill/>
            <a:miter lim="800000"/>
            <a:headEnd/>
            <a:tailEnd/>
          </a:ln>
          <a:effectLst/>
        </p:spPr>
        <p:txBody>
          <a:bodyPr vert="horz" wrap="square" lIns="98935" tIns="49469" rIns="98935" bIns="49469" numCol="1" anchor="b" anchorCtr="0" compatLnSpc="1">
            <a:prstTxWarp prst="textNoShape">
              <a:avLst/>
            </a:prstTxWarp>
          </a:bodyPr>
          <a:lstStyle>
            <a:lvl1pPr algn="r" defTabSz="990445">
              <a:defRPr sz="1400" b="0">
                <a:latin typeface="Arial" charset="0"/>
              </a:defRPr>
            </a:lvl1pPr>
          </a:lstStyle>
          <a:p>
            <a:pPr>
              <a:defRPr/>
            </a:pPr>
            <a:fld id="{571ABB40-D309-4F1C-805B-91E7A7B741E8}" type="slidenum">
              <a:rPr lang="en-US" altLang="ja-JP"/>
              <a:pPr>
                <a:defRPr/>
              </a:pPr>
              <a:t>&lt;#&gt;</a:t>
            </a:fld>
            <a:endParaRPr lang="en-US" altLang="ja-JP"/>
          </a:p>
        </p:txBody>
      </p:sp>
    </p:spTree>
    <p:extLst>
      <p:ext uri="{BB962C8B-B14F-4D97-AF65-F5344CB8AC3E}">
        <p14:creationId xmlns:p14="http://schemas.microsoft.com/office/powerpoint/2010/main" xmlns="" val="33395296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3076977" cy="515437"/>
          </a:xfrm>
          <a:prstGeom prst="rect">
            <a:avLst/>
          </a:prstGeom>
          <a:noFill/>
          <a:ln w="9525">
            <a:noFill/>
            <a:miter lim="800000"/>
            <a:headEnd/>
            <a:tailEnd/>
          </a:ln>
          <a:effectLst/>
        </p:spPr>
        <p:txBody>
          <a:bodyPr vert="horz" wrap="square" lIns="98935" tIns="49469" rIns="98935" bIns="49469" numCol="1" anchor="t" anchorCtr="0" compatLnSpc="1">
            <a:prstTxWarp prst="textNoShape">
              <a:avLst/>
            </a:prstTxWarp>
          </a:bodyPr>
          <a:lstStyle>
            <a:lvl1pPr algn="l" defTabSz="990445">
              <a:defRPr sz="1400" b="0">
                <a:latin typeface="Arial" charset="0"/>
              </a:defRPr>
            </a:lvl1pPr>
          </a:lstStyle>
          <a:p>
            <a:pPr>
              <a:defRPr/>
            </a:pPr>
            <a:endParaRPr lang="en-US" altLang="ja-JP"/>
          </a:p>
        </p:txBody>
      </p:sp>
      <p:sp>
        <p:nvSpPr>
          <p:cNvPr id="4099" name="Rectangle 3"/>
          <p:cNvSpPr>
            <a:spLocks noGrp="1" noChangeArrowheads="1"/>
          </p:cNvSpPr>
          <p:nvPr>
            <p:ph type="dt" idx="1"/>
          </p:nvPr>
        </p:nvSpPr>
        <p:spPr bwMode="auto">
          <a:xfrm>
            <a:off x="4020650" y="0"/>
            <a:ext cx="3076976" cy="515437"/>
          </a:xfrm>
          <a:prstGeom prst="rect">
            <a:avLst/>
          </a:prstGeom>
          <a:noFill/>
          <a:ln w="9525">
            <a:noFill/>
            <a:miter lim="800000"/>
            <a:headEnd/>
            <a:tailEnd/>
          </a:ln>
          <a:effectLst/>
        </p:spPr>
        <p:txBody>
          <a:bodyPr vert="horz" wrap="square" lIns="98935" tIns="49469" rIns="98935" bIns="49469" numCol="1" anchor="t" anchorCtr="0" compatLnSpc="1">
            <a:prstTxWarp prst="textNoShape">
              <a:avLst/>
            </a:prstTxWarp>
          </a:bodyPr>
          <a:lstStyle>
            <a:lvl1pPr algn="r" defTabSz="990445">
              <a:defRPr sz="1400" b="0">
                <a:latin typeface="Arial" charset="0"/>
              </a:defRPr>
            </a:lvl1pPr>
          </a:lstStyle>
          <a:p>
            <a:pPr>
              <a:defRPr/>
            </a:pPr>
            <a:endParaRPr lang="en-US" altLang="ja-JP"/>
          </a:p>
        </p:txBody>
      </p:sp>
      <p:sp>
        <p:nvSpPr>
          <p:cNvPr id="72708" name="Rectangle 4"/>
          <p:cNvSpPr>
            <a:spLocks noGrp="1" noRot="1" noChangeAspect="1" noChangeArrowheads="1" noTextEdit="1"/>
          </p:cNvSpPr>
          <p:nvPr>
            <p:ph type="sldImg" idx="2"/>
          </p:nvPr>
        </p:nvSpPr>
        <p:spPr bwMode="auto">
          <a:xfrm>
            <a:off x="995363" y="768350"/>
            <a:ext cx="5111750" cy="38338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711103" y="4861236"/>
            <a:ext cx="5677097" cy="4604340"/>
          </a:xfrm>
          <a:prstGeom prst="rect">
            <a:avLst/>
          </a:prstGeom>
          <a:noFill/>
          <a:ln w="9525">
            <a:noFill/>
            <a:miter lim="800000"/>
            <a:headEnd/>
            <a:tailEnd/>
          </a:ln>
          <a:effectLst/>
        </p:spPr>
        <p:txBody>
          <a:bodyPr vert="horz" wrap="square" lIns="98935" tIns="49469" rIns="98935" bIns="4946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2" y="9717531"/>
            <a:ext cx="3076977" cy="515436"/>
          </a:xfrm>
          <a:prstGeom prst="rect">
            <a:avLst/>
          </a:prstGeom>
          <a:noFill/>
          <a:ln w="9525">
            <a:noFill/>
            <a:miter lim="800000"/>
            <a:headEnd/>
            <a:tailEnd/>
          </a:ln>
          <a:effectLst/>
        </p:spPr>
        <p:txBody>
          <a:bodyPr vert="horz" wrap="square" lIns="98935" tIns="49469" rIns="98935" bIns="49469" numCol="1" anchor="b" anchorCtr="0" compatLnSpc="1">
            <a:prstTxWarp prst="textNoShape">
              <a:avLst/>
            </a:prstTxWarp>
          </a:bodyPr>
          <a:lstStyle>
            <a:lvl1pPr algn="l" defTabSz="990445">
              <a:defRPr sz="1400" b="0">
                <a:latin typeface="Arial" charset="0"/>
              </a:defRPr>
            </a:lvl1pPr>
          </a:lstStyle>
          <a:p>
            <a:pPr>
              <a:defRPr/>
            </a:pPr>
            <a:endParaRPr lang="en-US" altLang="ja-JP"/>
          </a:p>
        </p:txBody>
      </p:sp>
      <p:sp>
        <p:nvSpPr>
          <p:cNvPr id="4103" name="Rectangle 7"/>
          <p:cNvSpPr>
            <a:spLocks noGrp="1" noChangeArrowheads="1"/>
          </p:cNvSpPr>
          <p:nvPr>
            <p:ph type="sldNum" sz="quarter" idx="5"/>
          </p:nvPr>
        </p:nvSpPr>
        <p:spPr bwMode="auto">
          <a:xfrm>
            <a:off x="4020650" y="9717531"/>
            <a:ext cx="3076976" cy="515436"/>
          </a:xfrm>
          <a:prstGeom prst="rect">
            <a:avLst/>
          </a:prstGeom>
          <a:noFill/>
          <a:ln w="9525">
            <a:noFill/>
            <a:miter lim="800000"/>
            <a:headEnd/>
            <a:tailEnd/>
          </a:ln>
          <a:effectLst/>
        </p:spPr>
        <p:txBody>
          <a:bodyPr vert="horz" wrap="square" lIns="98935" tIns="49469" rIns="98935" bIns="49469" numCol="1" anchor="b" anchorCtr="0" compatLnSpc="1">
            <a:prstTxWarp prst="textNoShape">
              <a:avLst/>
            </a:prstTxWarp>
          </a:bodyPr>
          <a:lstStyle>
            <a:lvl1pPr algn="r" defTabSz="990445">
              <a:defRPr sz="1400" b="0">
                <a:latin typeface="Arial" charset="0"/>
              </a:defRPr>
            </a:lvl1pPr>
          </a:lstStyle>
          <a:p>
            <a:pPr>
              <a:defRPr/>
            </a:pPr>
            <a:fld id="{F6A43444-CEC2-473F-9517-EAEF69B6E41F}" type="slidenum">
              <a:rPr lang="en-US" altLang="ja-JP"/>
              <a:pPr>
                <a:defRPr/>
              </a:pPr>
              <a:t>&lt;#&gt;</a:t>
            </a:fld>
            <a:endParaRPr lang="en-US" altLang="ja-JP"/>
          </a:p>
        </p:txBody>
      </p:sp>
    </p:spTree>
    <p:extLst>
      <p:ext uri="{BB962C8B-B14F-4D97-AF65-F5344CB8AC3E}">
        <p14:creationId xmlns:p14="http://schemas.microsoft.com/office/powerpoint/2010/main" xmlns="" val="34074730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2" tIns="51293" rIns="102582" bIns="51293" anchor="b"/>
          <a:lstStyle>
            <a:lvl1pPr defTabSz="982663" eaLnBrk="0" hangingPunct="0">
              <a:defRPr kumimoji="1" sz="1200" b="1">
                <a:solidFill>
                  <a:schemeClr val="tx1"/>
                </a:solidFill>
                <a:latin typeface="Arial" charset="0"/>
                <a:ea typeface="ＭＳ Ｐゴシック" pitchFamily="50" charset="-128"/>
              </a:defRPr>
            </a:lvl1pPr>
            <a:lvl2pPr marL="742950" indent="-285750" defTabSz="982663" eaLnBrk="0" hangingPunct="0">
              <a:defRPr kumimoji="1" sz="1200" b="1">
                <a:solidFill>
                  <a:schemeClr val="tx1"/>
                </a:solidFill>
                <a:latin typeface="Arial" charset="0"/>
                <a:ea typeface="ＭＳ Ｐゴシック" pitchFamily="50" charset="-128"/>
              </a:defRPr>
            </a:lvl2pPr>
            <a:lvl3pPr marL="1143000" indent="-228600" defTabSz="982663" eaLnBrk="0" hangingPunct="0">
              <a:defRPr kumimoji="1" sz="1200" b="1">
                <a:solidFill>
                  <a:schemeClr val="tx1"/>
                </a:solidFill>
                <a:latin typeface="Arial" charset="0"/>
                <a:ea typeface="ＭＳ Ｐゴシック" pitchFamily="50" charset="-128"/>
              </a:defRPr>
            </a:lvl3pPr>
            <a:lvl4pPr marL="1600200" indent="-228600" defTabSz="982663" eaLnBrk="0" hangingPunct="0">
              <a:defRPr kumimoji="1" sz="1200" b="1">
                <a:solidFill>
                  <a:schemeClr val="tx1"/>
                </a:solidFill>
                <a:latin typeface="Arial" charset="0"/>
                <a:ea typeface="ＭＳ Ｐゴシック" pitchFamily="50" charset="-128"/>
              </a:defRPr>
            </a:lvl4pPr>
            <a:lvl5pPr marL="2057400" indent="-228600" defTabSz="982663" eaLnBrk="0" hangingPunct="0">
              <a:defRPr kumimoji="1" sz="1200" b="1">
                <a:solidFill>
                  <a:schemeClr val="tx1"/>
                </a:solidFill>
                <a:latin typeface="Arial" charset="0"/>
                <a:ea typeface="ＭＳ Ｐゴシック" pitchFamily="50" charset="-128"/>
              </a:defRPr>
            </a:lvl5pPr>
            <a:lvl6pPr marL="25146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3444C22B-1A0A-4A2E-93CD-31AF8784FD90}" type="slidenum">
              <a:rPr lang="en-US" altLang="ja-JP" sz="1400" b="0">
                <a:solidFill>
                  <a:srgbClr val="000000"/>
                </a:solidFill>
              </a:rPr>
              <a:pPr algn="r" eaLnBrk="1" hangingPunct="1"/>
              <a:t>0</a:t>
            </a:fld>
            <a:endParaRPr lang="en-US" altLang="ja-JP" sz="1400" b="0" dirty="0">
              <a:solidFill>
                <a:srgbClr val="000000"/>
              </a:solidFill>
            </a:endParaRPr>
          </a:p>
        </p:txBody>
      </p:sp>
      <p:sp>
        <p:nvSpPr>
          <p:cNvPr id="73731" name="Rectangle 2"/>
          <p:cNvSpPr>
            <a:spLocks noGrp="1" noRot="1" noChangeAspect="1" noChangeArrowheads="1" noTextEdit="1"/>
          </p:cNvSpPr>
          <p:nvPr>
            <p:ph type="sldImg"/>
          </p:nvPr>
        </p:nvSpPr>
        <p:spPr>
          <a:xfrm>
            <a:off x="1000125" y="768350"/>
            <a:ext cx="5113338" cy="3833813"/>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2" tIns="51293" rIns="102582" bIns="51293"/>
          <a:lstStyle/>
          <a:p>
            <a:pPr eaLnBrk="1" hangingPunct="1"/>
            <a:endParaRPr lang="ja-JP" altLang="ja-JP"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0</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20</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21</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4022323" y="9720824"/>
            <a:ext cx="3075303" cy="5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47F86FA5-88BB-417B-BF13-168353251431}" type="slidenum">
              <a:rPr lang="ja-JP" altLang="en-US" sz="1400" b="0">
                <a:solidFill>
                  <a:srgbClr val="000000"/>
                </a:solidFill>
              </a:rPr>
              <a:pPr algn="r" eaLnBrk="1" hangingPunct="1"/>
              <a:t>22</a:t>
            </a:fld>
            <a:endParaRPr lang="en-US" altLang="ja-JP" sz="1400" b="0" dirty="0">
              <a:solidFill>
                <a:srgbClr val="000000"/>
              </a:solidFill>
            </a:endParaRPr>
          </a:p>
        </p:txBody>
      </p:sp>
      <p:sp>
        <p:nvSpPr>
          <p:cNvPr id="116739" name="Rectangle 2"/>
          <p:cNvSpPr>
            <a:spLocks noGrp="1" noRot="1" noChangeAspect="1" noChangeArrowheads="1" noTextEdit="1"/>
          </p:cNvSpPr>
          <p:nvPr>
            <p:ph type="sldImg"/>
          </p:nvPr>
        </p:nvSpPr>
        <p:spPr>
          <a:xfrm>
            <a:off x="996950" y="769938"/>
            <a:ext cx="5113338" cy="3833812"/>
          </a:xfrm>
          <a:ln/>
        </p:spPr>
      </p:sp>
      <p:sp>
        <p:nvSpPr>
          <p:cNvPr id="116740"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lstStyle/>
          <a:p>
            <a:pPr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22</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020650" y="9722472"/>
            <a:ext cx="3076976" cy="510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26" tIns="47264" rIns="94526" bIns="47264"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1FC21038-D28A-46E7-AF77-5F0CB279BC12}" type="slidenum">
              <a:rPr lang="ja-JP" altLang="en-US" sz="1100" b="0">
                <a:solidFill>
                  <a:srgbClr val="000000"/>
                </a:solidFill>
              </a:rPr>
              <a:pPr algn="r" eaLnBrk="1" hangingPunct="1"/>
              <a:t>24</a:t>
            </a:fld>
            <a:endParaRPr lang="en-US" altLang="ja-JP" sz="1100" b="0" dirty="0">
              <a:solidFill>
                <a:srgbClr val="000000"/>
              </a:solidFill>
            </a:endParaRPr>
          </a:p>
        </p:txBody>
      </p:sp>
      <p:sp>
        <p:nvSpPr>
          <p:cNvPr id="106499" name="Rectangle 2"/>
          <p:cNvSpPr>
            <a:spLocks noGrp="1" noRot="1" noChangeAspect="1" noChangeArrowheads="1" noTextEdit="1"/>
          </p:cNvSpPr>
          <p:nvPr>
            <p:ph type="sldImg"/>
          </p:nvPr>
        </p:nvSpPr>
        <p:spPr>
          <a:xfrm>
            <a:off x="993775" y="768350"/>
            <a:ext cx="5116513" cy="3836988"/>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26" tIns="47264" rIns="94526" bIns="47264"/>
          <a:lstStyle/>
          <a:p>
            <a:pPr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24</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3775" y="768350"/>
            <a:ext cx="5116513" cy="3836988"/>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25</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26</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27</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28</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29</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30</a:t>
            </a:fld>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31</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993775" y="768350"/>
            <a:ext cx="5116513" cy="3836988"/>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32</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3775" y="768350"/>
            <a:ext cx="5116513" cy="3836988"/>
          </a:xfrm>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33</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37</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lIns="98933" tIns="49468" rIns="98933" bIns="49468"/>
          <a:lstStyle/>
          <a:p>
            <a:endParaRPr lang="ja-JP" altLang="en-US" smtClean="0">
              <a:latin typeface="Arial" pitchFamily="34" charset="0"/>
            </a:endParaRPr>
          </a:p>
        </p:txBody>
      </p:sp>
      <p:sp>
        <p:nvSpPr>
          <p:cNvPr id="269316" name="スライド番号プレースホルダー 1"/>
          <p:cNvSpPr>
            <a:spLocks noGrp="1"/>
          </p:cNvSpPr>
          <p:nvPr>
            <p:ph type="sldNum" sz="quarter" idx="5"/>
          </p:nvPr>
        </p:nvSpPr>
        <p:spPr>
          <a:noFill/>
        </p:spPr>
        <p:txBody>
          <a:bodyPr/>
          <a:lstStyle/>
          <a:p>
            <a:pPr defTabSz="989124"/>
            <a:fld id="{CD7EEF1B-ED0C-4D3A-93DC-82B41E09FD9C}" type="slidenum">
              <a:rPr lang="en-US" altLang="ja-JP" smtClean="0">
                <a:latin typeface="Arial" pitchFamily="34" charset="0"/>
              </a:rPr>
              <a:pPr defTabSz="989124"/>
              <a:t>38</a:t>
            </a:fld>
            <a:endParaRPr lang="en-US" altLang="ja-JP"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39</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Rot="1" noChangeAspect="1" noChangeArrowheads="1" noTextEdit="1"/>
          </p:cNvSpPr>
          <p:nvPr>
            <p:ph type="sldImg"/>
          </p:nvPr>
        </p:nvSpPr>
        <p:spPr>
          <a:xfrm>
            <a:off x="993775" y="768350"/>
            <a:ext cx="5116513" cy="38369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5400" indent="-225400"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40</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993775" y="768350"/>
            <a:ext cx="5116513" cy="3836988"/>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41</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4020650" y="9722472"/>
            <a:ext cx="3076976" cy="510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73" tIns="47286" rIns="94573" bIns="47286"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F2386603-7F9F-4E65-9716-0CF4EFD28304}" type="slidenum">
              <a:rPr lang="en-US" altLang="ja-JP" sz="1100" b="0">
                <a:solidFill>
                  <a:srgbClr val="000000"/>
                </a:solidFill>
              </a:rPr>
              <a:pPr algn="r" eaLnBrk="1" hangingPunct="1"/>
              <a:t>42</a:t>
            </a:fld>
            <a:endParaRPr lang="en-US" altLang="ja-JP" sz="1100" b="0" dirty="0">
              <a:solidFill>
                <a:srgbClr val="000000"/>
              </a:solidFill>
            </a:endParaRPr>
          </a:p>
        </p:txBody>
      </p:sp>
      <p:sp>
        <p:nvSpPr>
          <p:cNvPr id="129027" name="Rectangle 2"/>
          <p:cNvSpPr>
            <a:spLocks noGrp="1" noRot="1" noChangeAspect="1" noChangeArrowheads="1" noTextEdit="1"/>
          </p:cNvSpPr>
          <p:nvPr>
            <p:ph type="sldImg"/>
          </p:nvPr>
        </p:nvSpPr>
        <p:spPr>
          <a:xfrm>
            <a:off x="993775" y="768350"/>
            <a:ext cx="5116513" cy="3836988"/>
          </a:xfrm>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42</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a:t>
            </a:fld>
            <a:endParaRPr lang="en-US" altLang="ja-JP"/>
          </a:p>
        </p:txBody>
      </p:sp>
    </p:spTree>
    <p:extLst>
      <p:ext uri="{BB962C8B-B14F-4D97-AF65-F5344CB8AC3E}">
        <p14:creationId xmlns="" xmlns:p14="http://schemas.microsoft.com/office/powerpoint/2010/main" val="4106839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43</a:t>
            </a:fld>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000125" y="768350"/>
            <a:ext cx="5118100" cy="3838575"/>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44</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4020650" y="9722472"/>
            <a:ext cx="3076976" cy="510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73" tIns="47286" rIns="94573" bIns="47286"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85D15BC2-AB74-49A0-8985-072830E6F6A2}" type="slidenum">
              <a:rPr lang="en-US" altLang="ja-JP" sz="1100" b="0">
                <a:solidFill>
                  <a:srgbClr val="000000"/>
                </a:solidFill>
              </a:rPr>
              <a:pPr algn="r" eaLnBrk="1" hangingPunct="1"/>
              <a:t>45</a:t>
            </a:fld>
            <a:endParaRPr lang="en-US" altLang="ja-JP" sz="1100" b="0" dirty="0">
              <a:solidFill>
                <a:srgbClr val="000000"/>
              </a:solidFill>
            </a:endParaRPr>
          </a:p>
        </p:txBody>
      </p:sp>
      <p:sp>
        <p:nvSpPr>
          <p:cNvPr id="135171" name="Rectangle 2"/>
          <p:cNvSpPr>
            <a:spLocks noGrp="1" noRot="1" noChangeAspect="1" noChangeArrowheads="1" noTextEdit="1"/>
          </p:cNvSpPr>
          <p:nvPr>
            <p:ph type="sldImg"/>
          </p:nvPr>
        </p:nvSpPr>
        <p:spPr>
          <a:xfrm>
            <a:off x="993775" y="768350"/>
            <a:ext cx="5116513" cy="3836988"/>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45</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46</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46</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022323" y="9715884"/>
            <a:ext cx="3075303" cy="517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619" tIns="51312" rIns="102619" bIns="51312"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47</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98538" y="768350"/>
            <a:ext cx="5114925" cy="38354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619" tIns="51312" rIns="102619" bIns="51312"/>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47</a:t>
            </a:fld>
            <a:endParaRPr lang="en-US" altLang="ja-JP"/>
          </a:p>
        </p:txBody>
      </p:sp>
    </p:spTree>
    <p:extLst>
      <p:ext uri="{BB962C8B-B14F-4D97-AF65-F5344CB8AC3E}">
        <p14:creationId xmlns:p14="http://schemas.microsoft.com/office/powerpoint/2010/main" xmlns="" val="1899109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022323" y="9715884"/>
            <a:ext cx="3075303" cy="517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619" tIns="51312" rIns="102619" bIns="51312"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51</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98538" y="768350"/>
            <a:ext cx="5114925" cy="38354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619" tIns="51312" rIns="102619" bIns="51312"/>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51</a:t>
            </a:fld>
            <a:endParaRPr lang="en-US" altLang="ja-JP"/>
          </a:p>
        </p:txBody>
      </p:sp>
    </p:spTree>
    <p:extLst>
      <p:ext uri="{BB962C8B-B14F-4D97-AF65-F5344CB8AC3E}">
        <p14:creationId xmlns:p14="http://schemas.microsoft.com/office/powerpoint/2010/main" xmlns="" val="102788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95363" y="768350"/>
            <a:ext cx="5113337" cy="3833813"/>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4" tIns="49453" rIns="98904" bIns="49453"/>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52</a:t>
            </a:fld>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995363" y="768350"/>
            <a:ext cx="5113337" cy="3833813"/>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4" tIns="49453" rIns="98904" bIns="49453"/>
          <a:lstStyle/>
          <a:p>
            <a:pPr eaLnBrk="1" hangingPunct="1"/>
            <a:endParaRPr lang="ja-JP" altLang="en-US"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53</a:t>
            </a:fld>
            <a:endParaRPr lang="en-US"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lIns="98887" tIns="49445" rIns="98887" bIns="49445"/>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54</a:t>
            </a:fld>
            <a:endParaRPr lang="en-US"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022323" y="9715884"/>
            <a:ext cx="3075303" cy="517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619" tIns="51312" rIns="102619" bIns="51312"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55</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98538" y="768350"/>
            <a:ext cx="5114925" cy="38354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619" tIns="51312" rIns="102619" bIns="51312"/>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55</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96950" y="768350"/>
            <a:ext cx="5111750" cy="3833813"/>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9457" bIns="49457"/>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57</a:t>
            </a:fld>
            <a:endParaRPr lang="en-US"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58</a:t>
            </a:fld>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93775" y="768350"/>
            <a:ext cx="5116513" cy="3836988"/>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59</a:t>
            </a:fld>
            <a:endParaRPr lang="en-US"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61</a:t>
            </a:fld>
            <a:endParaRPr lang="en-US" altLang="ja-JP"/>
          </a:p>
        </p:txBody>
      </p:sp>
    </p:spTree>
    <p:extLst>
      <p:ext uri="{BB962C8B-B14F-4D97-AF65-F5344CB8AC3E}">
        <p14:creationId xmlns:p14="http://schemas.microsoft.com/office/powerpoint/2010/main" xmlns="" val="3923123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63</a:t>
            </a:fld>
            <a:endParaRPr lang="en-US"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64</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93775" y="768350"/>
            <a:ext cx="5116513" cy="3836988"/>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65</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93775" y="768350"/>
            <a:ext cx="5116513" cy="3836988"/>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68</a:t>
            </a:fld>
            <a:endParaRPr lang="en-US" altLang="ja-JP"/>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69</a:t>
            </a:fld>
            <a:endParaRPr lang="en-US"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021139" y="9721851"/>
            <a:ext cx="3076575" cy="511175"/>
          </a:xfrm>
          <a:prstGeom prst="rect">
            <a:avLst/>
          </a:prstGeom>
          <a:noFill/>
          <a:ln w="9525">
            <a:noFill/>
            <a:miter lim="800000"/>
            <a:headEnd/>
            <a:tailEnd/>
          </a:ln>
        </p:spPr>
        <p:txBody>
          <a:bodyPr lIns="94596" tIns="47297" rIns="94596" bIns="47297" anchor="b"/>
          <a:lstStyle/>
          <a:p>
            <a:pPr algn="r" defTabSz="904797"/>
            <a:fld id="{DB168FA6-0646-41CC-9C23-1EE2D3FD89D7}" type="slidenum">
              <a:rPr lang="en-US" altLang="ja-JP" sz="1100"/>
              <a:pPr algn="r" defTabSz="904797"/>
              <a:t>70</a:t>
            </a:fld>
            <a:endParaRPr lang="en-US" altLang="ja-JP" sz="1100" dirty="0"/>
          </a:p>
        </p:txBody>
      </p:sp>
      <p:sp>
        <p:nvSpPr>
          <p:cNvPr id="106499" name="Rectangle 2"/>
          <p:cNvSpPr>
            <a:spLocks noGrp="1" noRot="1" noChangeAspect="1" noChangeArrowheads="1" noTextEdit="1"/>
          </p:cNvSpPr>
          <p:nvPr>
            <p:ph type="sldImg"/>
          </p:nvPr>
        </p:nvSpPr>
        <p:spPr>
          <a:xfrm>
            <a:off x="990600" y="766763"/>
            <a:ext cx="5118100" cy="3838575"/>
          </a:xfrm>
          <a:solidFill>
            <a:srgbClr val="FFFFFF"/>
          </a:solidFill>
          <a:ln/>
        </p:spPr>
      </p:sp>
      <p:sp>
        <p:nvSpPr>
          <p:cNvPr id="106500" name="Rectangle 3"/>
          <p:cNvSpPr>
            <a:spLocks noGrp="1" noChangeArrowheads="1"/>
          </p:cNvSpPr>
          <p:nvPr>
            <p:ph type="body" idx="1"/>
          </p:nvPr>
        </p:nvSpPr>
        <p:spPr>
          <a:xfrm>
            <a:off x="944564" y="4860926"/>
            <a:ext cx="5210175" cy="4606925"/>
          </a:xfrm>
          <a:noFill/>
          <a:ln>
            <a:solidFill>
              <a:srgbClr val="000000"/>
            </a:solidFill>
          </a:ln>
        </p:spPr>
        <p:txBody>
          <a:bodyPr/>
          <a:lstStyle/>
          <a:p>
            <a:pPr eaLnBrk="1" hangingPunct="1"/>
            <a:endParaRPr lang="ja-JP" altLang="ja-JP" smtClean="0">
              <a:latin typeface="Arial" charset="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96950" y="768350"/>
            <a:ext cx="5111750" cy="3833813"/>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9457" bIns="49457"/>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a:t>
            </a:fld>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1139" y="9721851"/>
            <a:ext cx="3076575" cy="511175"/>
          </a:xfrm>
          <a:prstGeom prst="rect">
            <a:avLst/>
          </a:prstGeom>
          <a:noFill/>
          <a:ln w="9525">
            <a:noFill/>
            <a:miter lim="800000"/>
            <a:headEnd/>
            <a:tailEnd/>
          </a:ln>
        </p:spPr>
        <p:txBody>
          <a:bodyPr lIns="94596" tIns="47297" rIns="94596" bIns="47297" anchor="b"/>
          <a:lstStyle/>
          <a:p>
            <a:pPr algn="r" defTabSz="904797"/>
            <a:fld id="{EAC3055B-0762-4272-A5F7-6C773F7BE9B4}" type="slidenum">
              <a:rPr lang="en-US" altLang="ja-JP" sz="1100"/>
              <a:pPr algn="r" defTabSz="904797"/>
              <a:t>72</a:t>
            </a:fld>
            <a:endParaRPr lang="en-US" altLang="ja-JP" sz="1100" dirty="0"/>
          </a:p>
        </p:txBody>
      </p:sp>
      <p:sp>
        <p:nvSpPr>
          <p:cNvPr id="110595" name="Rectangle 2"/>
          <p:cNvSpPr>
            <a:spLocks noGrp="1" noRot="1" noChangeAspect="1" noChangeArrowheads="1" noTextEdit="1"/>
          </p:cNvSpPr>
          <p:nvPr>
            <p:ph type="sldImg"/>
          </p:nvPr>
        </p:nvSpPr>
        <p:spPr>
          <a:xfrm>
            <a:off x="995363" y="768350"/>
            <a:ext cx="5113337" cy="3835400"/>
          </a:xfrm>
          <a:ln/>
        </p:spPr>
      </p:sp>
      <p:sp>
        <p:nvSpPr>
          <p:cNvPr id="110596" name="Rectangle 3"/>
          <p:cNvSpPr>
            <a:spLocks noGrp="1" noChangeArrowheads="1"/>
          </p:cNvSpPr>
          <p:nvPr>
            <p:ph type="body" idx="1"/>
          </p:nvPr>
        </p:nvSpPr>
        <p:spPr>
          <a:noFill/>
          <a:ln/>
        </p:spPr>
        <p:txBody>
          <a:bodyPr/>
          <a:lstStyle/>
          <a:p>
            <a:pPr eaLnBrk="1" hangingPunct="1"/>
            <a:endParaRPr lang="en-US" altLang="ja-JP" sz="900" dirty="0" smtClean="0">
              <a:ea typeface="ＭＳ Ｐ明朝"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021139" y="9721851"/>
            <a:ext cx="3076575" cy="511175"/>
          </a:xfrm>
          <a:prstGeom prst="rect">
            <a:avLst/>
          </a:prstGeom>
          <a:noFill/>
          <a:ln w="9525">
            <a:noFill/>
            <a:miter lim="800000"/>
            <a:headEnd/>
            <a:tailEnd/>
          </a:ln>
        </p:spPr>
        <p:txBody>
          <a:bodyPr lIns="94565" tIns="47282" rIns="94565" bIns="47282" anchor="b"/>
          <a:lstStyle/>
          <a:p>
            <a:pPr algn="r" defTabSz="904797"/>
            <a:fld id="{F0443CCD-971C-4FAC-B97C-F886273344BE}" type="slidenum">
              <a:rPr lang="en-US" altLang="ja-JP" sz="1100"/>
              <a:pPr algn="r" defTabSz="904797"/>
              <a:t>73</a:t>
            </a:fld>
            <a:endParaRPr lang="en-US" altLang="ja-JP" sz="1100" dirty="0"/>
          </a:p>
        </p:txBody>
      </p:sp>
      <p:sp>
        <p:nvSpPr>
          <p:cNvPr id="112643" name="Rectangle 2"/>
          <p:cNvSpPr>
            <a:spLocks noGrp="1" noRot="1" noChangeAspect="1" noChangeArrowheads="1" noTextEdit="1"/>
          </p:cNvSpPr>
          <p:nvPr>
            <p:ph type="sldImg"/>
          </p:nvPr>
        </p:nvSpPr>
        <p:spPr>
          <a:xfrm>
            <a:off x="995363" y="768350"/>
            <a:ext cx="5113337" cy="3835400"/>
          </a:xfrm>
          <a:ln/>
        </p:spPr>
      </p:sp>
      <p:sp>
        <p:nvSpPr>
          <p:cNvPr id="112644" name="Rectangle 3"/>
          <p:cNvSpPr>
            <a:spLocks noGrp="1" noChangeArrowheads="1"/>
          </p:cNvSpPr>
          <p:nvPr>
            <p:ph type="body" idx="1"/>
          </p:nvPr>
        </p:nvSpPr>
        <p:spPr>
          <a:xfrm>
            <a:off x="633413" y="4792663"/>
            <a:ext cx="5676901" cy="4605337"/>
          </a:xfrm>
          <a:noFill/>
          <a:ln/>
        </p:spPr>
        <p:txBody>
          <a:bodyPr lIns="94565" tIns="47282" rIns="94565" bIns="47282"/>
          <a:lstStyle/>
          <a:p>
            <a:pPr marL="226993" indent="-226993" eaLnBrk="1" hangingPunct="1"/>
            <a:endParaRPr lang="ja-JP" altLang="en-US" sz="900" dirty="0" smtClean="0">
              <a:ea typeface="ＭＳ Ｐ明朝"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4021139" y="9721851"/>
            <a:ext cx="3076575" cy="511175"/>
          </a:xfrm>
          <a:prstGeom prst="rect">
            <a:avLst/>
          </a:prstGeom>
          <a:noFill/>
          <a:ln w="9525">
            <a:noFill/>
            <a:miter lim="800000"/>
            <a:headEnd/>
            <a:tailEnd/>
          </a:ln>
        </p:spPr>
        <p:txBody>
          <a:bodyPr lIns="94596" tIns="47297" rIns="94596" bIns="47297" anchor="b"/>
          <a:lstStyle/>
          <a:p>
            <a:pPr algn="r" defTabSz="904797"/>
            <a:fld id="{467F9718-7B7E-4E08-A4ED-401DEF6557DD}" type="slidenum">
              <a:rPr lang="en-US" altLang="ja-JP" sz="1100"/>
              <a:pPr algn="r" defTabSz="904797"/>
              <a:t>74</a:t>
            </a:fld>
            <a:endParaRPr lang="en-US" altLang="ja-JP" sz="1100" dirty="0"/>
          </a:p>
        </p:txBody>
      </p:sp>
      <p:sp>
        <p:nvSpPr>
          <p:cNvPr id="116739" name="Rectangle 2"/>
          <p:cNvSpPr>
            <a:spLocks noGrp="1" noRot="1" noChangeAspect="1" noChangeArrowheads="1" noTextEdit="1"/>
          </p:cNvSpPr>
          <p:nvPr>
            <p:ph type="sldImg"/>
          </p:nvPr>
        </p:nvSpPr>
        <p:spPr>
          <a:xfrm>
            <a:off x="990600" y="766763"/>
            <a:ext cx="5118100" cy="3838575"/>
          </a:xfrm>
          <a:ln/>
        </p:spPr>
      </p:sp>
      <p:sp>
        <p:nvSpPr>
          <p:cNvPr id="116740" name="Rectangle 3"/>
          <p:cNvSpPr>
            <a:spLocks noGrp="1" noChangeArrowheads="1"/>
          </p:cNvSpPr>
          <p:nvPr>
            <p:ph type="body" idx="1"/>
          </p:nvPr>
        </p:nvSpPr>
        <p:spPr>
          <a:xfrm>
            <a:off x="944564" y="4860926"/>
            <a:ext cx="5210175" cy="4606925"/>
          </a:xfrm>
          <a:noFill/>
          <a:ln/>
        </p:spPr>
        <p:txBody>
          <a:bodyPr/>
          <a:lstStyle/>
          <a:p>
            <a:pPr eaLnBrk="1" hangingPunct="1"/>
            <a:endParaRPr lang="ja-JP" altLang="ja-JP" smtClean="0">
              <a:latin typeface="Arial" charset="0"/>
              <a:ea typeface="ＭＳ Ｐ明朝"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75</a:t>
            </a:fld>
            <a:endParaRPr lang="en-US"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4075ED2-918A-4DBC-BC4E-0C97DFCC7D1D}" type="slidenum">
              <a:rPr lang="en-US" altLang="ja-JP" sz="1400" b="0"/>
              <a:pPr algn="r" eaLnBrk="1" hangingPunct="1"/>
              <a:t>76</a:t>
            </a:fld>
            <a:endParaRPr lang="en-US" altLang="ja-JP" sz="1400" b="0" dirty="0"/>
          </a:p>
        </p:txBody>
      </p:sp>
      <p:sp>
        <p:nvSpPr>
          <p:cNvPr id="41987" name="Rectangle 2"/>
          <p:cNvSpPr>
            <a:spLocks noGrp="1" noRot="1" noChangeAspect="1" noChangeArrowheads="1" noTextEdit="1"/>
          </p:cNvSpPr>
          <p:nvPr>
            <p:ph type="sldImg"/>
          </p:nvPr>
        </p:nvSpPr>
        <p:spPr>
          <a:xfrm>
            <a:off x="998538" y="769938"/>
            <a:ext cx="5110162" cy="3832225"/>
          </a:xfrm>
          <a:ln/>
        </p:spPr>
      </p:sp>
      <p:sp>
        <p:nvSpPr>
          <p:cNvPr id="41988" name="Rectangle 3"/>
          <p:cNvSpPr>
            <a:spLocks noGrp="1" noChangeArrowheads="1"/>
          </p:cNvSpPr>
          <p:nvPr>
            <p:ph type="body" idx="1"/>
          </p:nvPr>
        </p:nvSpPr>
        <p:spPr>
          <a:xfrm>
            <a:off x="414949" y="4861236"/>
            <a:ext cx="6411623" cy="49369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eaLnBrk="1" hangingPunct="1"/>
            <a:endParaRPr lang="en-US" altLang="ja-JP" sz="1000" dirty="0" smtClean="0">
              <a:ea typeface="ＭＳ Ｐ明朝" charset="-128"/>
            </a:endParaRPr>
          </a:p>
        </p:txBody>
      </p:sp>
      <p:sp>
        <p:nvSpPr>
          <p:cNvPr id="41989" name="Rectangle 4"/>
          <p:cNvSpPr>
            <a:spLocks noChangeArrowheads="1"/>
          </p:cNvSpPr>
          <p:nvPr/>
        </p:nvSpPr>
        <p:spPr bwMode="auto">
          <a:xfrm>
            <a:off x="414948" y="6053490"/>
            <a:ext cx="6230920" cy="3744732"/>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8919" tIns="49461" rIns="98919" bIns="49461" anchor="ctr"/>
          <a:lstStyle>
            <a:lvl1pPr defTabSz="906463" eaLnBrk="0" hangingPunct="0">
              <a:defRPr kumimoji="1" sz="1200" b="1">
                <a:solidFill>
                  <a:schemeClr val="tx1"/>
                </a:solidFill>
                <a:latin typeface="Arial" charset="0"/>
                <a:ea typeface="ＭＳ Ｐゴシック" charset="-128"/>
              </a:defRPr>
            </a:lvl1pPr>
            <a:lvl2pPr marL="742950" indent="-285750" defTabSz="906463" eaLnBrk="0" hangingPunct="0">
              <a:defRPr kumimoji="1" sz="1200" b="1">
                <a:solidFill>
                  <a:schemeClr val="tx1"/>
                </a:solidFill>
                <a:latin typeface="Arial" charset="0"/>
                <a:ea typeface="ＭＳ Ｐゴシック" charset="-128"/>
              </a:defRPr>
            </a:lvl2pPr>
            <a:lvl3pPr marL="1143000" indent="-228600" defTabSz="906463" eaLnBrk="0" hangingPunct="0">
              <a:defRPr kumimoji="1" sz="1200" b="1">
                <a:solidFill>
                  <a:schemeClr val="tx1"/>
                </a:solidFill>
                <a:latin typeface="Arial" charset="0"/>
                <a:ea typeface="ＭＳ Ｐゴシック" charset="-128"/>
              </a:defRPr>
            </a:lvl3pPr>
            <a:lvl4pPr marL="1600200" indent="-228600" defTabSz="906463" eaLnBrk="0" hangingPunct="0">
              <a:defRPr kumimoji="1" sz="1200" b="1">
                <a:solidFill>
                  <a:schemeClr val="tx1"/>
                </a:solidFill>
                <a:latin typeface="Arial" charset="0"/>
                <a:ea typeface="ＭＳ Ｐゴシック" charset="-128"/>
              </a:defRPr>
            </a:lvl4pPr>
            <a:lvl5pPr marL="2057400" indent="-228600" defTabSz="906463" eaLnBrk="0" hangingPunct="0">
              <a:defRPr kumimoji="1" sz="1200" b="1">
                <a:solidFill>
                  <a:schemeClr val="tx1"/>
                </a:solidFill>
                <a:latin typeface="Arial" charset="0"/>
                <a:ea typeface="ＭＳ Ｐゴシック" charset="-128"/>
              </a:defRPr>
            </a:lvl5pPr>
            <a:lvl6pPr marL="25146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dirty="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76</a:t>
            </a:fld>
            <a:endParaRPr lang="en-US" altLang="ja-JP"/>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77</a:t>
            </a:fld>
            <a:endParaRPr lang="en-US" altLang="ja-JP"/>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80</a:t>
            </a:fld>
            <a:endParaRPr lang="en-US"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81</a:t>
            </a:fld>
            <a:endParaRPr lang="en-US" altLang="ja-JP" sz="1400" b="0" dirty="0"/>
          </a:p>
        </p:txBody>
      </p:sp>
      <p:sp>
        <p:nvSpPr>
          <p:cNvPr id="50179" name="Rectangle 2"/>
          <p:cNvSpPr>
            <a:spLocks noGrp="1" noRot="1" noChangeAspect="1" noChangeArrowheads="1" noTextEdit="1"/>
          </p:cNvSpPr>
          <p:nvPr>
            <p:ph type="sldImg"/>
          </p:nvPr>
        </p:nvSpPr>
        <p:spPr>
          <a:xfrm>
            <a:off x="998538" y="769938"/>
            <a:ext cx="5110162" cy="3832225"/>
          </a:xfrm>
          <a:ln/>
        </p:spPr>
      </p:sp>
      <p:sp>
        <p:nvSpPr>
          <p:cNvPr id="50180"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81</a:t>
            </a:fld>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B2EA2F83-9F67-4A63-9EC2-0F25B596EFA9}" type="slidenum">
              <a:rPr lang="en-US" altLang="ja-JP" sz="1400" b="0"/>
              <a:pPr algn="r" eaLnBrk="1" hangingPunct="1"/>
              <a:t>82</a:t>
            </a:fld>
            <a:endParaRPr lang="en-US" altLang="ja-JP" sz="1400" b="0" dirty="0"/>
          </a:p>
        </p:txBody>
      </p:sp>
      <p:sp>
        <p:nvSpPr>
          <p:cNvPr id="51203" name="Rectangle 2"/>
          <p:cNvSpPr>
            <a:spLocks noGrp="1" noRot="1" noChangeAspect="1" noChangeArrowheads="1" noTextEdit="1"/>
          </p:cNvSpPr>
          <p:nvPr>
            <p:ph type="sldImg"/>
          </p:nvPr>
        </p:nvSpPr>
        <p:spPr>
          <a:xfrm>
            <a:off x="998538" y="769938"/>
            <a:ext cx="5110162" cy="3832225"/>
          </a:xfrm>
          <a:ln/>
        </p:spPr>
      </p:sp>
      <p:sp>
        <p:nvSpPr>
          <p:cNvPr id="5120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82</a:t>
            </a:fld>
            <a:endParaRPr lang="en-US" altLang="ja-JP"/>
          </a:p>
        </p:txBody>
      </p:sp>
    </p:spTree>
    <p:extLst>
      <p:ext uri="{BB962C8B-B14F-4D97-AF65-F5344CB8AC3E}">
        <p14:creationId xmlns:p14="http://schemas.microsoft.com/office/powerpoint/2010/main" xmlns="" val="344303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a:t>
            </a:fld>
            <a:endParaRPr lang="en-US" altLang="ja-JP"/>
          </a:p>
        </p:txBody>
      </p:sp>
    </p:spTree>
    <p:extLst>
      <p:ext uri="{BB962C8B-B14F-4D97-AF65-F5344CB8AC3E}">
        <p14:creationId xmlns="" xmlns:p14="http://schemas.microsoft.com/office/powerpoint/2010/main" val="4106839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8565CF6-804E-4439-BB39-E06BA082770B}" type="slidenum">
              <a:rPr lang="en-US" altLang="ja-JP" sz="1400" b="0"/>
              <a:pPr algn="r" eaLnBrk="1" hangingPunct="1"/>
              <a:t>83</a:t>
            </a:fld>
            <a:endParaRPr lang="en-US" altLang="ja-JP" sz="1400" b="0" dirty="0"/>
          </a:p>
        </p:txBody>
      </p:sp>
      <p:sp>
        <p:nvSpPr>
          <p:cNvPr id="46083" name="Rectangle 2"/>
          <p:cNvSpPr>
            <a:spLocks noGrp="1" noRot="1" noChangeAspect="1" noChangeArrowheads="1" noTextEdit="1"/>
          </p:cNvSpPr>
          <p:nvPr>
            <p:ph type="sldImg"/>
          </p:nvPr>
        </p:nvSpPr>
        <p:spPr>
          <a:xfrm>
            <a:off x="998538" y="769938"/>
            <a:ext cx="5108575" cy="3830637"/>
          </a:xfrm>
          <a:ln/>
        </p:spPr>
      </p:sp>
      <p:sp>
        <p:nvSpPr>
          <p:cNvPr id="4608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83</a:t>
            </a:fld>
            <a:endParaRPr lang="en-US" altLang="ja-JP"/>
          </a:p>
        </p:txBody>
      </p:sp>
    </p:spTree>
    <p:extLst>
      <p:ext uri="{BB962C8B-B14F-4D97-AF65-F5344CB8AC3E}">
        <p14:creationId xmlns:p14="http://schemas.microsoft.com/office/powerpoint/2010/main" xmlns="" val="17227548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CFBD914F-95AF-458C-952D-7243368A4D23}" type="slidenum">
              <a:rPr lang="en-US" altLang="ja-JP" sz="1400" b="0"/>
              <a:pPr algn="r" eaLnBrk="1" hangingPunct="1"/>
              <a:t>84</a:t>
            </a:fld>
            <a:endParaRPr lang="en-US" altLang="ja-JP" sz="1400" b="0" dirty="0"/>
          </a:p>
        </p:txBody>
      </p:sp>
      <p:sp>
        <p:nvSpPr>
          <p:cNvPr id="47107" name="Rectangle 2"/>
          <p:cNvSpPr>
            <a:spLocks noGrp="1" noRot="1" noChangeAspect="1" noChangeArrowheads="1" noTextEdit="1"/>
          </p:cNvSpPr>
          <p:nvPr>
            <p:ph type="sldImg"/>
          </p:nvPr>
        </p:nvSpPr>
        <p:spPr>
          <a:xfrm>
            <a:off x="998538" y="769938"/>
            <a:ext cx="5108575" cy="3830637"/>
          </a:xfrm>
          <a:ln/>
        </p:spPr>
      </p:sp>
      <p:sp>
        <p:nvSpPr>
          <p:cNvPr id="47108"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84</a:t>
            </a:fld>
            <a:endParaRPr lang="en-US" altLang="ja-JP"/>
          </a:p>
        </p:txBody>
      </p:sp>
    </p:spTree>
    <p:extLst>
      <p:ext uri="{BB962C8B-B14F-4D97-AF65-F5344CB8AC3E}">
        <p14:creationId xmlns:p14="http://schemas.microsoft.com/office/powerpoint/2010/main" xmlns="" val="13145747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627B432-6B79-4B40-8DF0-89CAA3D35FA3}" type="slidenum">
              <a:rPr lang="en-US" altLang="ja-JP" sz="1400" b="0"/>
              <a:pPr algn="r" eaLnBrk="1" hangingPunct="1"/>
              <a:t>85</a:t>
            </a:fld>
            <a:endParaRPr lang="en-US" altLang="ja-JP" sz="1400" b="0" dirty="0"/>
          </a:p>
        </p:txBody>
      </p:sp>
      <p:sp>
        <p:nvSpPr>
          <p:cNvPr id="48131" name="Rectangle 2"/>
          <p:cNvSpPr>
            <a:spLocks noGrp="1" noRot="1" noChangeAspect="1" noChangeArrowheads="1" noTextEdit="1"/>
          </p:cNvSpPr>
          <p:nvPr>
            <p:ph type="sldImg"/>
          </p:nvPr>
        </p:nvSpPr>
        <p:spPr>
          <a:xfrm>
            <a:off x="998538" y="769938"/>
            <a:ext cx="5108575" cy="3830637"/>
          </a:xfrm>
          <a:ln/>
        </p:spPr>
      </p:sp>
      <p:sp>
        <p:nvSpPr>
          <p:cNvPr id="48132"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85</a:t>
            </a:fld>
            <a:endParaRPr lang="en-US" altLang="ja-JP"/>
          </a:p>
        </p:txBody>
      </p:sp>
    </p:spTree>
    <p:extLst>
      <p:ext uri="{BB962C8B-B14F-4D97-AF65-F5344CB8AC3E}">
        <p14:creationId xmlns:p14="http://schemas.microsoft.com/office/powerpoint/2010/main" xmlns="" val="3603932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1BD24A2F-B881-4936-B045-524AF624EEB0}" type="slidenum">
              <a:rPr lang="en-US" altLang="ja-JP" sz="1400" b="0"/>
              <a:pPr algn="r" eaLnBrk="1" hangingPunct="1"/>
              <a:t>86</a:t>
            </a:fld>
            <a:endParaRPr lang="en-US" altLang="ja-JP" sz="1400" b="0" dirty="0"/>
          </a:p>
        </p:txBody>
      </p:sp>
      <p:sp>
        <p:nvSpPr>
          <p:cNvPr id="49155" name="Rectangle 2"/>
          <p:cNvSpPr>
            <a:spLocks noGrp="1" noRot="1" noChangeAspect="1" noChangeArrowheads="1" noTextEdit="1"/>
          </p:cNvSpPr>
          <p:nvPr>
            <p:ph type="sldImg"/>
          </p:nvPr>
        </p:nvSpPr>
        <p:spPr>
          <a:xfrm>
            <a:off x="998538" y="769938"/>
            <a:ext cx="5108575" cy="3830637"/>
          </a:xfrm>
          <a:ln/>
        </p:spPr>
      </p:sp>
      <p:sp>
        <p:nvSpPr>
          <p:cNvPr id="49156"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86</a:t>
            </a:fld>
            <a:endParaRPr lang="en-US" altLang="ja-JP"/>
          </a:p>
        </p:txBody>
      </p:sp>
    </p:spTree>
    <p:extLst>
      <p:ext uri="{BB962C8B-B14F-4D97-AF65-F5344CB8AC3E}">
        <p14:creationId xmlns:p14="http://schemas.microsoft.com/office/powerpoint/2010/main" xmlns="" val="1446852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87</a:t>
            </a:fld>
            <a:endParaRPr lang="en-US" altLang="ja-JP"/>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88</a:t>
            </a:fld>
            <a:endParaRPr lang="en-US" altLang="ja-JP" sz="1400" b="0" dirty="0"/>
          </a:p>
        </p:txBody>
      </p:sp>
      <p:sp>
        <p:nvSpPr>
          <p:cNvPr id="50179" name="Rectangle 2"/>
          <p:cNvSpPr>
            <a:spLocks noGrp="1" noRot="1" noChangeAspect="1" noChangeArrowheads="1" noTextEdit="1"/>
          </p:cNvSpPr>
          <p:nvPr>
            <p:ph type="sldImg"/>
          </p:nvPr>
        </p:nvSpPr>
        <p:spPr>
          <a:xfrm>
            <a:off x="998538" y="769938"/>
            <a:ext cx="5110162" cy="3832225"/>
          </a:xfrm>
          <a:ln/>
        </p:spPr>
      </p:sp>
      <p:sp>
        <p:nvSpPr>
          <p:cNvPr id="50180"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88</a:t>
            </a:fld>
            <a:endParaRPr lang="en-US"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89</a:t>
            </a:fld>
            <a:endParaRPr lang="en-US"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92</a:t>
            </a:fld>
            <a:endParaRPr lang="en-US" altLang="ja-JP" sz="1400" b="0" dirty="0"/>
          </a:p>
        </p:txBody>
      </p:sp>
      <p:sp>
        <p:nvSpPr>
          <p:cNvPr id="50179" name="Rectangle 2"/>
          <p:cNvSpPr>
            <a:spLocks noGrp="1" noRot="1" noChangeAspect="1" noChangeArrowheads="1" noTextEdit="1"/>
          </p:cNvSpPr>
          <p:nvPr>
            <p:ph type="sldImg"/>
          </p:nvPr>
        </p:nvSpPr>
        <p:spPr>
          <a:xfrm>
            <a:off x="998538" y="769938"/>
            <a:ext cx="5110162" cy="3832225"/>
          </a:xfrm>
          <a:ln/>
        </p:spPr>
      </p:sp>
      <p:sp>
        <p:nvSpPr>
          <p:cNvPr id="50180"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92</a:t>
            </a:fld>
            <a:endParaRPr lang="en-US"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93</a:t>
            </a:fld>
            <a:endParaRPr lang="en-US"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94</a:t>
            </a:fld>
            <a:endParaRPr lang="en-US" altLang="ja-JP" sz="1400" b="0" dirty="0"/>
          </a:p>
        </p:txBody>
      </p:sp>
      <p:sp>
        <p:nvSpPr>
          <p:cNvPr id="50179" name="Rectangle 2"/>
          <p:cNvSpPr>
            <a:spLocks noGrp="1" noRot="1" noChangeAspect="1" noChangeArrowheads="1" noTextEdit="1"/>
          </p:cNvSpPr>
          <p:nvPr>
            <p:ph type="sldImg"/>
          </p:nvPr>
        </p:nvSpPr>
        <p:spPr>
          <a:xfrm>
            <a:off x="998538" y="769938"/>
            <a:ext cx="5110162" cy="3832225"/>
          </a:xfrm>
          <a:ln/>
        </p:spPr>
      </p:sp>
      <p:sp>
        <p:nvSpPr>
          <p:cNvPr id="50180"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94</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17</a:t>
            </a:fld>
            <a:endParaRPr lang="en-US" altLang="ja-JP"/>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95</a:t>
            </a:fld>
            <a:endParaRPr lang="en-US" altLang="ja-JP"/>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020650" y="9720824"/>
            <a:ext cx="3076976" cy="5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51" tIns="47275" rIns="94551" bIns="47275" anchor="b"/>
          <a:lstStyle>
            <a:lvl1pPr defTabSz="865188" eaLnBrk="0" hangingPunct="0">
              <a:defRPr kumimoji="1" sz="1200" b="1">
                <a:solidFill>
                  <a:schemeClr val="tx1"/>
                </a:solidFill>
                <a:latin typeface="Arial" charset="0"/>
                <a:ea typeface="ＭＳ Ｐゴシック" charset="-128"/>
              </a:defRPr>
            </a:lvl1pPr>
            <a:lvl2pPr marL="742950" indent="-285750" defTabSz="865188" eaLnBrk="0" hangingPunct="0">
              <a:defRPr kumimoji="1" sz="1200" b="1">
                <a:solidFill>
                  <a:schemeClr val="tx1"/>
                </a:solidFill>
                <a:latin typeface="Arial" charset="0"/>
                <a:ea typeface="ＭＳ Ｐゴシック" charset="-128"/>
              </a:defRPr>
            </a:lvl2pPr>
            <a:lvl3pPr marL="1143000" indent="-228600" defTabSz="865188" eaLnBrk="0" hangingPunct="0">
              <a:defRPr kumimoji="1" sz="1200" b="1">
                <a:solidFill>
                  <a:schemeClr val="tx1"/>
                </a:solidFill>
                <a:latin typeface="Arial" charset="0"/>
                <a:ea typeface="ＭＳ Ｐゴシック" charset="-128"/>
              </a:defRPr>
            </a:lvl3pPr>
            <a:lvl4pPr marL="1600200" indent="-228600" defTabSz="865188" eaLnBrk="0" hangingPunct="0">
              <a:defRPr kumimoji="1" sz="1200" b="1">
                <a:solidFill>
                  <a:schemeClr val="tx1"/>
                </a:solidFill>
                <a:latin typeface="Arial" charset="0"/>
                <a:ea typeface="ＭＳ Ｐゴシック" charset="-128"/>
              </a:defRPr>
            </a:lvl4pPr>
            <a:lvl5pPr marL="2057400" indent="-228600" defTabSz="865188" eaLnBrk="0" hangingPunct="0">
              <a:defRPr kumimoji="1" sz="1200" b="1">
                <a:solidFill>
                  <a:schemeClr val="tx1"/>
                </a:solidFill>
                <a:latin typeface="Arial" charset="0"/>
                <a:ea typeface="ＭＳ Ｐゴシック" charset="-128"/>
              </a:defRPr>
            </a:lvl5pPr>
            <a:lvl6pPr marL="25146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63B36BDB-B8A3-4B10-8377-7A30B45861E5}" type="slidenum">
              <a:rPr lang="en-US" altLang="ja-JP" sz="1100" b="0"/>
              <a:pPr algn="r" eaLnBrk="1" hangingPunct="1"/>
              <a:t>96</a:t>
            </a:fld>
            <a:endParaRPr lang="en-US" altLang="ja-JP" sz="1100" b="0" dirty="0"/>
          </a:p>
        </p:txBody>
      </p:sp>
      <p:sp>
        <p:nvSpPr>
          <p:cNvPr id="45059" name="Rectangle 2"/>
          <p:cNvSpPr>
            <a:spLocks noGrp="1" noRot="1" noChangeAspect="1" noChangeArrowheads="1" noTextEdit="1"/>
          </p:cNvSpPr>
          <p:nvPr>
            <p:ph type="sldImg"/>
          </p:nvPr>
        </p:nvSpPr>
        <p:spPr>
          <a:xfrm>
            <a:off x="993775" y="768350"/>
            <a:ext cx="5114925" cy="38354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51" tIns="47275" rIns="94551" bIns="47275"/>
          <a:lstStyle/>
          <a:p>
            <a:pPr eaLnBrk="1" hangingPunct="1"/>
            <a:endParaRPr lang="en-US" altLang="ja-JP"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96</a:t>
            </a:fld>
            <a:endParaRPr lang="en-US"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81F54A20-836A-4CE6-85B2-38D40F1013AE}" type="slidenum">
              <a:rPr lang="en-US" altLang="ja-JP" sz="1400" b="0"/>
              <a:pPr algn="r" eaLnBrk="1" hangingPunct="1"/>
              <a:t>97</a:t>
            </a:fld>
            <a:endParaRPr lang="en-US" altLang="ja-JP" sz="1400" b="0" dirty="0"/>
          </a:p>
        </p:txBody>
      </p:sp>
      <p:sp>
        <p:nvSpPr>
          <p:cNvPr id="52227" name="Rectangle 2"/>
          <p:cNvSpPr>
            <a:spLocks noGrp="1" noRot="1" noChangeAspect="1" noChangeArrowheads="1" noTextEdit="1"/>
          </p:cNvSpPr>
          <p:nvPr>
            <p:ph type="sldImg"/>
          </p:nvPr>
        </p:nvSpPr>
        <p:spPr>
          <a:xfrm>
            <a:off x="998538" y="769938"/>
            <a:ext cx="5108575" cy="3830637"/>
          </a:xfrm>
          <a:ln/>
        </p:spPr>
      </p:sp>
      <p:sp>
        <p:nvSpPr>
          <p:cNvPr id="52228"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73" tIns="51287" rIns="102573" bIns="51287"/>
          <a:lstStyle/>
          <a:p>
            <a:pPr marL="225400" indent="-225400"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97</a:t>
            </a:fld>
            <a:endParaRPr lang="en-US"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98</a:t>
            </a:fld>
            <a:endParaRPr lang="en-US" altLang="ja-JP" sz="1400" b="0" dirty="0"/>
          </a:p>
        </p:txBody>
      </p:sp>
      <p:sp>
        <p:nvSpPr>
          <p:cNvPr id="53251" name="Rectangle 2"/>
          <p:cNvSpPr>
            <a:spLocks noGrp="1" noRot="1" noChangeAspect="1" noChangeArrowheads="1" noTextEdit="1"/>
          </p:cNvSpPr>
          <p:nvPr>
            <p:ph type="sldImg"/>
          </p:nvPr>
        </p:nvSpPr>
        <p:spPr>
          <a:xfrm>
            <a:off x="998538" y="769938"/>
            <a:ext cx="5108575" cy="3830637"/>
          </a:xfrm>
          <a:ln/>
        </p:spPr>
      </p:sp>
      <p:sp>
        <p:nvSpPr>
          <p:cNvPr id="53252"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lstStyle/>
          <a:p>
            <a:pPr marL="223744" indent="-223744" eaLnBrk="1" hangingPunct="1"/>
            <a:endParaRPr lang="ja-JP" altLang="en-US"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98</a:t>
            </a:fld>
            <a:endParaRPr lang="en-US"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99</a:t>
            </a:fld>
            <a:endParaRPr lang="en-US" altLang="ja-JP" sz="1400" b="0" dirty="0"/>
          </a:p>
        </p:txBody>
      </p:sp>
      <p:sp>
        <p:nvSpPr>
          <p:cNvPr id="53251" name="Rectangle 2"/>
          <p:cNvSpPr>
            <a:spLocks noGrp="1" noRot="1" noChangeAspect="1" noChangeArrowheads="1" noTextEdit="1"/>
          </p:cNvSpPr>
          <p:nvPr>
            <p:ph type="sldImg"/>
          </p:nvPr>
        </p:nvSpPr>
        <p:spPr>
          <a:xfrm>
            <a:off x="998538" y="769938"/>
            <a:ext cx="5108575" cy="3830637"/>
          </a:xfrm>
          <a:ln/>
        </p:spPr>
      </p:sp>
      <p:sp>
        <p:nvSpPr>
          <p:cNvPr id="53252"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56" tIns="51280" rIns="102556" bIns="51280"/>
          <a:lstStyle/>
          <a:p>
            <a:pPr marL="223744" indent="-223744"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99</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100</a:t>
            </a:fld>
            <a:endParaRPr lang="en-US" altLang="ja-JP"/>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993775" y="768350"/>
            <a:ext cx="5116513" cy="3836988"/>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102</a:t>
            </a:fld>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103</a:t>
            </a:fld>
            <a:endParaRPr lang="en-US" altLang="ja-JP"/>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104</a:t>
            </a:fld>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95363" y="768350"/>
            <a:ext cx="5113337" cy="3833813"/>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10" tIns="49457" rIns="98910" bIns="49457"/>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105</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18</a:t>
            </a:fld>
            <a:endParaRPr lang="en-US"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022323" y="9720824"/>
            <a:ext cx="3075303" cy="5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106</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1001713" y="769938"/>
            <a:ext cx="5114925" cy="3836987"/>
          </a:xfrm>
          <a:ln/>
        </p:spPr>
      </p:sp>
      <p:sp>
        <p:nvSpPr>
          <p:cNvPr id="6144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106</a:t>
            </a:fld>
            <a:endParaRPr lang="en-US" altLang="ja-JP"/>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4022323" y="9717531"/>
            <a:ext cx="3075303" cy="515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3" rIns="102562" bIns="5128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73174A0-BEFD-4265-8CA4-5C52F1CC4B9E}" type="slidenum">
              <a:rPr lang="en-US" altLang="ja-JP" sz="1300" b="0">
                <a:solidFill>
                  <a:srgbClr val="000000"/>
                </a:solidFill>
              </a:rPr>
              <a:pPr algn="r" eaLnBrk="1" hangingPunct="1"/>
              <a:t>107</a:t>
            </a:fld>
            <a:endParaRPr lang="en-US" altLang="ja-JP" sz="1300" b="0" dirty="0">
              <a:solidFill>
                <a:srgbClr val="000000"/>
              </a:solidFill>
            </a:endParaRPr>
          </a:p>
        </p:txBody>
      </p:sp>
      <p:sp>
        <p:nvSpPr>
          <p:cNvPr id="71683" name="Rectangle 2"/>
          <p:cNvSpPr>
            <a:spLocks noGrp="1" noRot="1" noChangeAspect="1" noChangeArrowheads="1" noTextEdit="1"/>
          </p:cNvSpPr>
          <p:nvPr>
            <p:ph type="sldImg"/>
          </p:nvPr>
        </p:nvSpPr>
        <p:spPr>
          <a:xfrm>
            <a:off x="1000125" y="769938"/>
            <a:ext cx="5108575" cy="3830637"/>
          </a:xfrm>
          <a:ln/>
        </p:spPr>
      </p:sp>
      <p:sp>
        <p:nvSpPr>
          <p:cNvPr id="7168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3" rIns="102562" bIns="51283"/>
          <a:lstStyle/>
          <a:p>
            <a:pPr eaLnBrk="1" hangingPunct="1"/>
            <a:endParaRPr lang="ja-JP" altLang="en-US" sz="900" dirty="0" smtClean="0">
              <a:latin typeface="ＭＳ 明朝" pitchFamily="17" charset="-128"/>
              <a:ea typeface="ＭＳ 明朝" pitchFamily="17"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107</a:t>
            </a:fld>
            <a:endParaRPr lang="en-US" altLang="ja-JP"/>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108</a:t>
            </a:fld>
            <a:endParaRPr lang="en-US" altLang="ja-JP"/>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022323" y="9720824"/>
            <a:ext cx="3075303" cy="5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109</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1001713" y="769938"/>
            <a:ext cx="5114925" cy="3836987"/>
          </a:xfrm>
          <a:ln/>
        </p:spPr>
      </p:sp>
      <p:sp>
        <p:nvSpPr>
          <p:cNvPr id="6144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109</a:t>
            </a:fld>
            <a:endParaRPr lang="en-US"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022323" y="9720824"/>
            <a:ext cx="3075303" cy="5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116</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1001713" y="769938"/>
            <a:ext cx="5114925" cy="3836987"/>
          </a:xfrm>
          <a:ln/>
        </p:spPr>
      </p:sp>
      <p:sp>
        <p:nvSpPr>
          <p:cNvPr id="6144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116</a:t>
            </a:fld>
            <a:endParaRPr lang="en-US" altLang="ja-JP"/>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323" y="9719176"/>
            <a:ext cx="3075303" cy="51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122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1001713" y="768350"/>
            <a:ext cx="5113337" cy="38354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62" tIns="51284" rIns="102562" bIns="51284"/>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122</a:t>
            </a:fld>
            <a:endParaRPr lang="en-US" altLang="ja-JP"/>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022323" y="9720824"/>
            <a:ext cx="3075303" cy="5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123</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1001713" y="769938"/>
            <a:ext cx="5114925" cy="3836987"/>
          </a:xfrm>
          <a:ln/>
        </p:spPr>
      </p:sp>
      <p:sp>
        <p:nvSpPr>
          <p:cNvPr id="61444" name="Rectangle 3"/>
          <p:cNvSpPr>
            <a:spLocks noGrp="1" noChangeArrowheads="1"/>
          </p:cNvSpPr>
          <p:nvPr>
            <p:ph type="body" idx="1"/>
          </p:nvPr>
        </p:nvSpPr>
        <p:spPr>
          <a:xfrm>
            <a:off x="711103" y="4861236"/>
            <a:ext cx="5677097" cy="46026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584" tIns="51289" rIns="102584" bIns="51289"/>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123</a:t>
            </a:fld>
            <a:endParaRPr lang="en-US" altLang="ja-JP"/>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95363" y="768350"/>
            <a:ext cx="5113337" cy="3833813"/>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124</a:t>
            </a:fld>
            <a:endParaRPr lang="en-US" altLang="ja-JP"/>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txBox="1">
            <a:spLocks noGrp="1" noChangeArrowheads="1"/>
          </p:cNvSpPr>
          <p:nvPr/>
        </p:nvSpPr>
        <p:spPr bwMode="auto">
          <a:xfrm>
            <a:off x="4022323" y="9717531"/>
            <a:ext cx="3075303" cy="515436"/>
          </a:xfrm>
          <a:prstGeom prst="rect">
            <a:avLst/>
          </a:prstGeom>
          <a:noFill/>
          <a:ln w="9525">
            <a:noFill/>
            <a:miter lim="800000"/>
            <a:headEnd/>
            <a:tailEnd/>
          </a:ln>
        </p:spPr>
        <p:txBody>
          <a:bodyPr lIns="102573" tIns="51287" rIns="102573" bIns="51287" anchor="b"/>
          <a:lstStyle/>
          <a:p>
            <a:pPr algn="r" defTabSz="1025904"/>
            <a:fld id="{D822B230-9EF7-459B-8C9F-D58ED4A75BCD}" type="slidenum">
              <a:rPr lang="ja-JP" altLang="en-US" sz="1400"/>
              <a:pPr algn="r" defTabSz="1025904"/>
              <a:t>125</a:t>
            </a:fld>
            <a:endParaRPr lang="en-US" altLang="ja-JP" sz="1400" dirty="0"/>
          </a:p>
        </p:txBody>
      </p:sp>
      <p:sp>
        <p:nvSpPr>
          <p:cNvPr id="271363" name="Rectangle 2"/>
          <p:cNvSpPr>
            <a:spLocks noGrp="1" noRot="1" noChangeAspect="1" noChangeArrowheads="1" noTextEdit="1"/>
          </p:cNvSpPr>
          <p:nvPr>
            <p:ph type="sldImg"/>
          </p:nvPr>
        </p:nvSpPr>
        <p:spPr>
          <a:xfrm>
            <a:off x="1000125" y="769938"/>
            <a:ext cx="5113338" cy="3833812"/>
          </a:xfrm>
          <a:ln/>
        </p:spPr>
      </p:sp>
      <p:sp>
        <p:nvSpPr>
          <p:cNvPr id="271364" name="Rectangle 3"/>
          <p:cNvSpPr>
            <a:spLocks noGrp="1" noChangeArrowheads="1"/>
          </p:cNvSpPr>
          <p:nvPr>
            <p:ph type="body" idx="1"/>
          </p:nvPr>
        </p:nvSpPr>
        <p:spPr>
          <a:noFill/>
          <a:ln/>
        </p:spPr>
        <p:txBody>
          <a:bodyPr lIns="102573" tIns="51287" rIns="102573" bIns="51287"/>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996950" y="768350"/>
            <a:ext cx="5111750" cy="3833813"/>
          </a:xfrm>
          <a:ln/>
        </p:spPr>
      </p:sp>
      <p:sp>
        <p:nvSpPr>
          <p:cNvPr id="272387"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4020650" y="9722472"/>
            <a:ext cx="3076976" cy="510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573" tIns="47286" rIns="94573" bIns="47286"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9CAA8A6B-9152-4B1C-92BD-3BF19DAE3D62}" type="slidenum">
              <a:rPr lang="en-US" altLang="ja-JP" sz="1100" b="0">
                <a:solidFill>
                  <a:srgbClr val="000000"/>
                </a:solidFill>
              </a:rPr>
              <a:pPr algn="r" eaLnBrk="1" hangingPunct="1"/>
              <a:t>19</a:t>
            </a:fld>
            <a:endParaRPr lang="en-US" altLang="ja-JP" sz="1100" b="0" dirty="0">
              <a:solidFill>
                <a:srgbClr val="000000"/>
              </a:solidFill>
            </a:endParaRPr>
          </a:p>
        </p:txBody>
      </p:sp>
      <p:sp>
        <p:nvSpPr>
          <p:cNvPr id="103427" name="Rectangle 2"/>
          <p:cNvSpPr>
            <a:spLocks noGrp="1" noRot="1" noChangeAspect="1" noChangeArrowheads="1" noTextEdit="1"/>
          </p:cNvSpPr>
          <p:nvPr>
            <p:ph type="sldImg"/>
          </p:nvPr>
        </p:nvSpPr>
        <p:spPr>
          <a:xfrm>
            <a:off x="993775" y="768350"/>
            <a:ext cx="5116513" cy="3836988"/>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19</a:t>
            </a:fld>
            <a:endParaRPr lang="en-US" altLang="ja-JP"/>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996950" y="768350"/>
            <a:ext cx="5111750" cy="3833813"/>
          </a:xfrm>
          <a:ln/>
        </p:spPr>
      </p:sp>
      <p:sp>
        <p:nvSpPr>
          <p:cNvPr id="281603"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4022323" y="9717531"/>
            <a:ext cx="3075303" cy="515436"/>
          </a:xfrm>
          <a:prstGeom prst="rect">
            <a:avLst/>
          </a:prstGeom>
          <a:noFill/>
          <a:ln w="9525">
            <a:noFill/>
            <a:miter lim="800000"/>
            <a:headEnd/>
            <a:tailEnd/>
          </a:ln>
        </p:spPr>
        <p:txBody>
          <a:bodyPr lIns="102523" tIns="51264" rIns="102523" bIns="51264" anchor="b"/>
          <a:lstStyle/>
          <a:p>
            <a:pPr algn="r" defTabSz="1025904"/>
            <a:fld id="{BC5F9450-B47E-4AE3-B4C3-A7E84F2C17E5}" type="slidenum">
              <a:rPr lang="ja-JP" altLang="en-US" sz="1400"/>
              <a:pPr algn="r" defTabSz="1025904"/>
              <a:t>128</a:t>
            </a:fld>
            <a:endParaRPr lang="en-US" altLang="ja-JP" sz="1400" dirty="0"/>
          </a:p>
        </p:txBody>
      </p:sp>
      <p:sp>
        <p:nvSpPr>
          <p:cNvPr id="282627" name="Rectangle 2"/>
          <p:cNvSpPr>
            <a:spLocks noGrp="1" noRot="1" noChangeAspect="1" noChangeArrowheads="1" noTextEdit="1"/>
          </p:cNvSpPr>
          <p:nvPr>
            <p:ph type="sldImg"/>
          </p:nvPr>
        </p:nvSpPr>
        <p:spPr>
          <a:xfrm>
            <a:off x="1006475" y="769938"/>
            <a:ext cx="5111750" cy="3833812"/>
          </a:xfrm>
          <a:ln/>
        </p:spPr>
      </p:sp>
      <p:sp>
        <p:nvSpPr>
          <p:cNvPr id="282628" name="Rectangle 3"/>
          <p:cNvSpPr>
            <a:spLocks noGrp="1" noChangeArrowheads="1"/>
          </p:cNvSpPr>
          <p:nvPr>
            <p:ph type="body" idx="1"/>
          </p:nvPr>
        </p:nvSpPr>
        <p:spPr>
          <a:noFill/>
          <a:ln/>
        </p:spPr>
        <p:txBody>
          <a:bodyPr lIns="102523" tIns="51264" rIns="102523" bIns="51264"/>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4020650" y="9722472"/>
            <a:ext cx="3076976" cy="510495"/>
          </a:xfrm>
          <a:prstGeom prst="rect">
            <a:avLst/>
          </a:prstGeom>
          <a:noFill/>
          <a:ln w="9525">
            <a:noFill/>
            <a:miter lim="800000"/>
            <a:headEnd/>
            <a:tailEnd/>
          </a:ln>
        </p:spPr>
        <p:txBody>
          <a:bodyPr lIns="94589" tIns="47294" rIns="94589" bIns="47294" anchor="b"/>
          <a:lstStyle/>
          <a:p>
            <a:pPr algn="r" defTabSz="944693"/>
            <a:fld id="{6ABBADEF-1C42-4611-A3A9-F2CAB32FC2E9}" type="slidenum">
              <a:rPr lang="en-US" altLang="ja-JP" sz="1100"/>
              <a:pPr algn="r" defTabSz="944693"/>
              <a:t>129</a:t>
            </a:fld>
            <a:endParaRPr lang="en-US" altLang="ja-JP" sz="1100" dirty="0"/>
          </a:p>
        </p:txBody>
      </p:sp>
      <p:sp>
        <p:nvSpPr>
          <p:cNvPr id="283651" name="Rectangle 2"/>
          <p:cNvSpPr>
            <a:spLocks noGrp="1" noRot="1" noChangeAspect="1" noChangeArrowheads="1" noTextEdit="1"/>
          </p:cNvSpPr>
          <p:nvPr>
            <p:ph type="sldImg"/>
          </p:nvPr>
        </p:nvSpPr>
        <p:spPr>
          <a:xfrm>
            <a:off x="996950" y="768350"/>
            <a:ext cx="5122863" cy="3841750"/>
          </a:xfrm>
          <a:ln/>
        </p:spPr>
      </p:sp>
      <p:sp>
        <p:nvSpPr>
          <p:cNvPr id="283652" name="Rectangle 3"/>
          <p:cNvSpPr>
            <a:spLocks noGrp="1" noChangeArrowheads="1"/>
          </p:cNvSpPr>
          <p:nvPr>
            <p:ph type="body" idx="1"/>
          </p:nvPr>
        </p:nvSpPr>
        <p:spPr>
          <a:noFill/>
          <a:ln/>
        </p:spPr>
        <p:txBody>
          <a:bodyPr lIns="94589" tIns="47294" rIns="94589" bIns="47294"/>
          <a:lstStyle/>
          <a:p>
            <a:pPr eaLnBrk="1" hangingPunct="1"/>
            <a:endParaRPr lang="en-US" altLang="ja-JP" sz="900" dirty="0" smtClean="0">
              <a:latin typeface="ＭＳ 明朝" pitchFamily="17" charset="-128"/>
              <a:ea typeface="ＭＳ 明朝" pitchFamily="1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4" name="Rectangle 16"/>
          <p:cNvSpPr>
            <a:spLocks noChangeArrowheads="1"/>
          </p:cNvSpPr>
          <p:nvPr/>
        </p:nvSpPr>
        <p:spPr bwMode="auto">
          <a:xfrm>
            <a:off x="8532813" y="6524625"/>
            <a:ext cx="493712" cy="333375"/>
          </a:xfrm>
          <a:prstGeom prst="rect">
            <a:avLst/>
          </a:prstGeom>
          <a:noFill/>
          <a:ln w="9525">
            <a:noFill/>
            <a:miter lim="800000"/>
            <a:headEnd/>
            <a:tailEnd/>
          </a:ln>
          <a:effectLst/>
        </p:spPr>
        <p:txBody>
          <a:bodyPr/>
          <a:lstStyle/>
          <a:p>
            <a:pPr algn="l">
              <a:defRPr/>
            </a:pPr>
            <a:fld id="{761F2A01-8A01-4D5B-9A82-78B57EC5126F}" type="slidenum">
              <a:rPr kumimoji="0" lang="en-US" altLang="ja-JP" b="0">
                <a:solidFill>
                  <a:srgbClr val="00CC00"/>
                </a:solidFill>
                <a:latin typeface="HG創英角ﾎﾟｯﾌﾟ体" pitchFamily="49" charset="-128"/>
                <a:ea typeface="HG創英角ﾎﾟｯﾌﾟ体" pitchFamily="49" charset="-128"/>
              </a:rPr>
              <a:pPr algn="l">
                <a:defRPr/>
              </a:pPr>
              <a:t>&lt;#&gt;</a:t>
            </a:fld>
            <a:endParaRPr kumimoji="0" lang="en-US" altLang="ja-JP" b="0">
              <a:solidFill>
                <a:srgbClr val="00CC00"/>
              </a:solidFill>
              <a:latin typeface="HG創英角ﾎﾟｯﾌﾟ体" pitchFamily="49" charset="-128"/>
              <a:ea typeface="HG創英角ﾎﾟｯﾌﾟ体" pitchFamily="49" charset="-128"/>
            </a:endParaRPr>
          </a:p>
        </p:txBody>
      </p:sp>
      <p:pic>
        <p:nvPicPr>
          <p:cNvPr id="5" name="Picture 4" descr="とびらビジュアル"/>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3182938"/>
            <a:ext cx="9188450" cy="371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7" descr="footer_logo"/>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333625"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35"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747536"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Tree>
    <p:extLst>
      <p:ext uri="{BB962C8B-B14F-4D97-AF65-F5344CB8AC3E}">
        <p14:creationId xmlns:p14="http://schemas.microsoft.com/office/powerpoint/2010/main" xmlns="" val="190782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648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xmlns="" val="386577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31800" y="1700213"/>
            <a:ext cx="4062413" cy="378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6613" y="1700213"/>
            <a:ext cx="4062412" cy="378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xmlns="" val="358736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31800" y="790575"/>
            <a:ext cx="7916863"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smtClean="0"/>
              <a:t>マスタ タイトルの書式設定</a:t>
            </a:r>
          </a:p>
        </p:txBody>
      </p:sp>
      <p:sp>
        <p:nvSpPr>
          <p:cNvPr id="8195" name="Rectangle 3"/>
          <p:cNvSpPr>
            <a:spLocks noGrp="1" noChangeArrowheads="1"/>
          </p:cNvSpPr>
          <p:nvPr>
            <p:ph type="body" idx="1"/>
          </p:nvPr>
        </p:nvSpPr>
        <p:spPr bwMode="auto">
          <a:xfrm>
            <a:off x="431800" y="1700213"/>
            <a:ext cx="8277225"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8864" name="Rectangle 16"/>
          <p:cNvSpPr>
            <a:spLocks noChangeArrowheads="1"/>
          </p:cNvSpPr>
          <p:nvPr/>
        </p:nvSpPr>
        <p:spPr bwMode="auto">
          <a:xfrm>
            <a:off x="8351838" y="6524625"/>
            <a:ext cx="792162" cy="333375"/>
          </a:xfrm>
          <a:prstGeom prst="rect">
            <a:avLst/>
          </a:prstGeom>
          <a:noFill/>
          <a:ln w="9525">
            <a:noFill/>
            <a:miter lim="800000"/>
            <a:headEnd/>
            <a:tailEnd/>
          </a:ln>
          <a:effectLst/>
        </p:spPr>
        <p:txBody>
          <a:bodyPr/>
          <a:lstStyle/>
          <a:p>
            <a:pPr algn="l">
              <a:defRPr/>
            </a:pPr>
            <a:fld id="{BCEB9C5A-3E2A-4F82-9028-15437775C4F7}" type="slidenum">
              <a:rPr kumimoji="0" lang="en-US" altLang="ja-JP" b="0" smtClean="0">
                <a:solidFill>
                  <a:srgbClr val="00CC00"/>
                </a:solidFill>
                <a:latin typeface="HG創英角ﾎﾟｯﾌﾟ体" pitchFamily="49" charset="-128"/>
                <a:ea typeface="HG創英角ﾎﾟｯﾌﾟ体" pitchFamily="49" charset="-128"/>
              </a:rPr>
              <a:pPr algn="l">
                <a:defRPr/>
              </a:pPr>
              <a:t>&lt;#&gt;</a:t>
            </a:fld>
            <a:endParaRPr kumimoji="0" lang="en-US" altLang="ja-JP" b="0" dirty="0">
              <a:solidFill>
                <a:srgbClr val="00CC00"/>
              </a:solidFill>
              <a:latin typeface="HG創英角ﾎﾟｯﾌﾟ体" pitchFamily="49" charset="-128"/>
              <a:ea typeface="HG創英角ﾎﾟｯﾌﾟ体" pitchFamily="49" charset="-128"/>
            </a:endParaRPr>
          </a:p>
        </p:txBody>
      </p:sp>
      <p:sp>
        <p:nvSpPr>
          <p:cNvPr id="521222" name="Rectangle 6"/>
          <p:cNvSpPr>
            <a:spLocks noChangeArrowheads="1"/>
          </p:cNvSpPr>
          <p:nvPr/>
        </p:nvSpPr>
        <p:spPr bwMode="auto">
          <a:xfrm>
            <a:off x="287338" y="0"/>
            <a:ext cx="2376487" cy="358775"/>
          </a:xfrm>
          <a:prstGeom prst="rect">
            <a:avLst/>
          </a:prstGeom>
          <a:solidFill>
            <a:schemeClr val="bg1"/>
          </a:solidFill>
          <a:ln w="9525" algn="ctr">
            <a:noFill/>
            <a:miter lim="800000"/>
            <a:headEnd/>
            <a:tailEnd/>
          </a:ln>
          <a:effectLst/>
        </p:spPr>
        <p:txBody>
          <a:bodyPr anchor="ctr">
            <a:spAutoFit/>
          </a:bodyPr>
          <a:lstStyle/>
          <a:p>
            <a:pPr>
              <a:defRPr/>
            </a:pPr>
            <a:endParaRPr lang="ja-JP" altLang="en-US">
              <a:solidFill>
                <a:srgbClr val="000000"/>
              </a:solidFill>
            </a:endParaRPr>
          </a:p>
        </p:txBody>
      </p:sp>
      <p:pic>
        <p:nvPicPr>
          <p:cNvPr id="8198" name="Picture 7" descr="footer_log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6219825"/>
            <a:ext cx="2333625"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4" name="Line 6"/>
          <p:cNvSpPr>
            <a:spLocks noChangeShapeType="1"/>
          </p:cNvSpPr>
          <p:nvPr/>
        </p:nvSpPr>
        <p:spPr bwMode="auto">
          <a:xfrm>
            <a:off x="539750" y="6524625"/>
            <a:ext cx="8604250" cy="0"/>
          </a:xfrm>
          <a:prstGeom prst="line">
            <a:avLst/>
          </a:prstGeom>
          <a:noFill/>
          <a:ln w="28575">
            <a:solidFill>
              <a:srgbClr val="20F60A"/>
            </a:solidFill>
            <a:round/>
            <a:headEnd/>
            <a:tailEnd/>
          </a:ln>
          <a:effectLst/>
        </p:spPr>
        <p:txBody>
          <a:bodyPr/>
          <a:lstStyle/>
          <a:p>
            <a:pPr>
              <a:spcBef>
                <a:spcPct val="50000"/>
              </a:spcBef>
              <a:defRPr/>
            </a:pPr>
            <a:endParaRPr lang="ja-JP" altLang="en-US" sz="800" b="0">
              <a:solidFill>
                <a:srgbClr val="000000"/>
              </a:solidFill>
            </a:endParaRPr>
          </a:p>
        </p:txBody>
      </p:sp>
      <p:sp>
        <p:nvSpPr>
          <p:cNvPr id="521225" name="Rectangle 9"/>
          <p:cNvSpPr>
            <a:spLocks noChangeArrowheads="1"/>
          </p:cNvSpPr>
          <p:nvPr/>
        </p:nvSpPr>
        <p:spPr bwMode="auto">
          <a:xfrm>
            <a:off x="358775" y="6561138"/>
            <a:ext cx="1944688" cy="188912"/>
          </a:xfrm>
          <a:prstGeom prst="rect">
            <a:avLst/>
          </a:prstGeom>
          <a:noFill/>
          <a:ln w="9525">
            <a:noFill/>
            <a:miter lim="800000"/>
            <a:headEnd/>
            <a:tailEnd/>
          </a:ln>
          <a:effectLst/>
        </p:spPr>
        <p:txBody>
          <a:bodyPr wrap="none" anchor="ctr"/>
          <a:lstStyle/>
          <a:p>
            <a:pPr>
              <a:defRPr/>
            </a:pPr>
            <a:r>
              <a:rPr lang="ja-JP" altLang="en-US">
                <a:solidFill>
                  <a:srgbClr val="808080"/>
                </a:solidFill>
              </a:rPr>
              <a:t>企画部　技術管理課</a:t>
            </a:r>
          </a:p>
        </p:txBody>
      </p:sp>
      <p:pic>
        <p:nvPicPr>
          <p:cNvPr id="8201" name="Picture 12" descr="タイトル背景_r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26988"/>
            <a:ext cx="9144000"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0" r:id="rId1"/>
    <p:sldLayoutId id="2147484677" r:id="rId2"/>
    <p:sldLayoutId id="2147484678" r:id="rId3"/>
    <p:sldLayoutId id="2147484679" r:id="rId4"/>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vmlDrawing" Target="../drawings/vmlDrawing10.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81.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oleObject" Target="../embeddings/oleObject11.bin"/></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http://www.cals-ed.go.jp/inq_qanda/"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Microsoft_Office_Excel_97-2003_______2.xls"/><Relationship Id="rId4" Type="http://schemas.openxmlformats.org/officeDocument/2006/relationships/oleObject" Target="../embeddings/Microsoft_Office_Excel_97-2003_______1.xls"/></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1.png"/><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7.wmf"/><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4.wmf"/><Relationship Id="rId4" Type="http://schemas.openxmlformats.org/officeDocument/2006/relationships/image" Target="../media/image33.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287338" y="1304925"/>
            <a:ext cx="8569325"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4400" b="0" dirty="0" smtClean="0">
                <a:solidFill>
                  <a:srgbClr val="330066"/>
                </a:solidFill>
                <a:latin typeface="HGP創英角ｺﾞｼｯｸUB" pitchFamily="50" charset="-128"/>
                <a:ea typeface="HGP創英角ｺﾞｼｯｸUB" pitchFamily="50" charset="-128"/>
              </a:rPr>
              <a:t>平成</a:t>
            </a:r>
            <a:r>
              <a:rPr lang="en-US" altLang="ja-JP" sz="4400" b="0" dirty="0" smtClean="0">
                <a:solidFill>
                  <a:srgbClr val="330066"/>
                </a:solidFill>
                <a:latin typeface="HGP創英角ｺﾞｼｯｸUB" pitchFamily="50" charset="-128"/>
                <a:ea typeface="HGP創英角ｺﾞｼｯｸUB" pitchFamily="50" charset="-128"/>
              </a:rPr>
              <a:t>28</a:t>
            </a:r>
            <a:r>
              <a:rPr lang="ja-JP" altLang="en-US" sz="4400" b="0" dirty="0" smtClean="0">
                <a:solidFill>
                  <a:srgbClr val="330066"/>
                </a:solidFill>
                <a:latin typeface="HGP創英角ｺﾞｼｯｸUB" pitchFamily="50" charset="-128"/>
                <a:ea typeface="HGP創英角ｺﾞｼｯｸUB" pitchFamily="50" charset="-128"/>
              </a:rPr>
              <a:t>年度</a:t>
            </a:r>
            <a:r>
              <a:rPr lang="ja-JP" altLang="en-US" sz="4400" b="0" dirty="0">
                <a:solidFill>
                  <a:srgbClr val="330066"/>
                </a:solidFill>
                <a:latin typeface="HGP創英角ｺﾞｼｯｸUB" pitchFamily="50" charset="-128"/>
                <a:ea typeface="HGP創英角ｺﾞｼｯｸUB" pitchFamily="50" charset="-128"/>
              </a:rPr>
              <a:t/>
            </a:r>
            <a:br>
              <a:rPr lang="ja-JP" altLang="en-US" sz="4400" b="0" dirty="0">
                <a:solidFill>
                  <a:srgbClr val="330066"/>
                </a:solidFill>
                <a:latin typeface="HGP創英角ｺﾞｼｯｸUB" pitchFamily="50" charset="-128"/>
                <a:ea typeface="HGP創英角ｺﾞｼｯｸUB" pitchFamily="50" charset="-128"/>
              </a:rPr>
            </a:br>
            <a:r>
              <a:rPr lang="ja-JP" altLang="en-US" sz="4400" b="0" dirty="0" smtClean="0">
                <a:solidFill>
                  <a:srgbClr val="330066"/>
                </a:solidFill>
                <a:latin typeface="HGP創英角ｺﾞｼｯｸUB" pitchFamily="50" charset="-128"/>
                <a:ea typeface="HGP創英角ｺﾞｼｯｸUB" pitchFamily="50" charset="-128"/>
              </a:rPr>
              <a:t>受注者向け</a:t>
            </a:r>
            <a:r>
              <a:rPr lang="ja-JP" altLang="en-US" sz="4400" b="0" dirty="0">
                <a:solidFill>
                  <a:srgbClr val="330066"/>
                </a:solidFill>
                <a:latin typeface="HGP創英角ｺﾞｼｯｸUB" pitchFamily="50" charset="-128"/>
                <a:ea typeface="HGP創英角ｺﾞｼｯｸUB" pitchFamily="50" charset="-128"/>
              </a:rPr>
              <a:t>電子納品説明会</a:t>
            </a:r>
            <a:endParaRPr lang="en-US" altLang="ja-JP" sz="4400" b="0" dirty="0">
              <a:solidFill>
                <a:srgbClr val="330066"/>
              </a:solidFill>
              <a:latin typeface="HGP創英角ｺﾞｼｯｸUB" pitchFamily="50" charset="-128"/>
              <a:ea typeface="HGP創英角ｺﾞｼｯｸUB" pitchFamily="50" charset="-128"/>
            </a:endParaRPr>
          </a:p>
          <a:p>
            <a:pPr eaLnBrk="1" hangingPunct="1"/>
            <a:endParaRPr lang="ja-JP" altLang="en-US" sz="1800" b="0" dirty="0">
              <a:solidFill>
                <a:srgbClr val="330066"/>
              </a:solidFill>
              <a:latin typeface="HGP創英角ｺﾞｼｯｸUB" pitchFamily="50" charset="-128"/>
              <a:ea typeface="HGP創英角ｺﾞｼｯｸUB" pitchFamily="50" charset="-128"/>
            </a:endParaRPr>
          </a:p>
          <a:p>
            <a:pPr eaLnBrk="1" hangingPunct="1"/>
            <a:r>
              <a:rPr lang="en-US" altLang="ja-JP" sz="4000" b="0" dirty="0" smtClean="0">
                <a:solidFill>
                  <a:srgbClr val="330066"/>
                </a:solidFill>
                <a:latin typeface="HGP創英角ｺﾞｼｯｸUB" pitchFamily="50" charset="-128"/>
                <a:ea typeface="HGP創英角ｺﾞｼｯｸUB" pitchFamily="50" charset="-128"/>
              </a:rPr>
              <a:t>【</a:t>
            </a:r>
            <a:r>
              <a:rPr lang="ja-JP" altLang="en-US" sz="4000" b="0" dirty="0" smtClean="0">
                <a:solidFill>
                  <a:srgbClr val="330066"/>
                </a:solidFill>
                <a:latin typeface="HGP創英角ｺﾞｼｯｸUB" pitchFamily="50" charset="-128"/>
                <a:ea typeface="HGP創英角ｺﾞｼｯｸUB" pitchFamily="50" charset="-128"/>
              </a:rPr>
              <a:t>業務編</a:t>
            </a:r>
            <a:r>
              <a:rPr lang="en-US" altLang="ja-JP" sz="4000" b="0" dirty="0" smtClean="0">
                <a:solidFill>
                  <a:srgbClr val="330066"/>
                </a:solidFill>
                <a:latin typeface="HGP創英角ｺﾞｼｯｸUB" pitchFamily="50" charset="-128"/>
                <a:ea typeface="HGP創英角ｺﾞｼｯｸUB" pitchFamily="50" charset="-128"/>
              </a:rPr>
              <a:t>】</a:t>
            </a:r>
            <a:endParaRPr lang="ja-JP" altLang="en-US" sz="4000" b="0"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331788" y="1989138"/>
            <a:ext cx="856932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3600" b="0" dirty="0">
                <a:solidFill>
                  <a:srgbClr val="330066"/>
                </a:solidFill>
                <a:latin typeface="HGP創英角ｺﾞｼｯｸUB" pitchFamily="50" charset="-128"/>
                <a:ea typeface="HGP創英角ｺﾞｼｯｸUB" pitchFamily="50" charset="-128"/>
              </a:rPr>
              <a:t>業務効率化の推進に向けた</a:t>
            </a:r>
            <a:endParaRPr lang="en-US" altLang="ja-JP" sz="3600" b="0" dirty="0">
              <a:solidFill>
                <a:srgbClr val="330066"/>
              </a:solidFill>
              <a:latin typeface="HGP創英角ｺﾞｼｯｸUB" pitchFamily="50" charset="-128"/>
              <a:ea typeface="HGP創英角ｺﾞｼｯｸUB" pitchFamily="50" charset="-128"/>
            </a:endParaRPr>
          </a:p>
          <a:p>
            <a:pPr eaLnBrk="1" hangingPunct="1">
              <a:spcBef>
                <a:spcPct val="50000"/>
              </a:spcBef>
            </a:pPr>
            <a:r>
              <a:rPr lang="ja-JP" altLang="en-US" sz="3600" b="0" dirty="0">
                <a:solidFill>
                  <a:srgbClr val="330066"/>
                </a:solidFill>
                <a:latin typeface="HGP創英角ｺﾞｼｯｸUB" pitchFamily="50" charset="-128"/>
                <a:ea typeface="HGP創英角ｺﾞｼｯｸUB" pitchFamily="50" charset="-128"/>
              </a:rPr>
              <a:t>取り組み事例</a:t>
            </a:r>
            <a:endParaRPr lang="ja-JP" altLang="en-US" sz="36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411062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工事完成図書に関する提出物</a:t>
            </a:r>
            <a:endParaRPr lang="ja-JP" altLang="en-US" sz="3600" b="0" dirty="0">
              <a:solidFill>
                <a:schemeClr val="tx2"/>
              </a:solidFill>
              <a:latin typeface="HGP創英角ｺﾞｼｯｸUB" pitchFamily="50" charset="-128"/>
              <a:ea typeface="HGP創英角ｺﾞｼｯｸUB" pitchFamily="50" charset="-128"/>
            </a:endParaRPr>
          </a:p>
        </p:txBody>
      </p:sp>
      <p:sp>
        <p:nvSpPr>
          <p:cNvPr id="5" name="正方形/長方形 2"/>
          <p:cNvSpPr>
            <a:spLocks noChangeArrowheads="1"/>
          </p:cNvSpPr>
          <p:nvPr/>
        </p:nvSpPr>
        <p:spPr bwMode="auto">
          <a:xfrm>
            <a:off x="360487" y="2204865"/>
            <a:ext cx="7883921" cy="3060340"/>
          </a:xfrm>
          <a:prstGeom prst="rect">
            <a:avLst/>
          </a:prstGeom>
          <a:noFill/>
          <a:ln w="57150" algn="ctr">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7" name="Rectangle 4"/>
          <p:cNvSpPr>
            <a:spLocks noChangeArrowheads="1"/>
          </p:cNvSpPr>
          <p:nvPr/>
        </p:nvSpPr>
        <p:spPr bwMode="auto">
          <a:xfrm>
            <a:off x="468561" y="2204865"/>
            <a:ext cx="7595827" cy="2988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電子成果品の印刷物（図面・台帳）</a:t>
            </a:r>
            <a:endParaRPr lang="en-US" altLang="ja-JP" sz="32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電子納品チェックシステムのチェック結果</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電子媒体納品書</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smtClean="0">
                <a:latin typeface="HGP創英角ｺﾞｼｯｸUB" pitchFamily="50" charset="-128"/>
                <a:ea typeface="HGP創英角ｺﾞｼｯｸUB" pitchFamily="50" charset="-128"/>
              </a:rPr>
              <a:t>　</a:t>
            </a:r>
            <a:endParaRPr lang="ja-JP" altLang="en-US" sz="2800" b="0" dirty="0" smtClean="0">
              <a:latin typeface="HGP創英角ｺﾞｼｯｸUB" pitchFamily="50" charset="-128"/>
              <a:ea typeface="HGP創英角ｺﾞｼｯｸUB" pitchFamily="50" charset="-128"/>
            </a:endParaRP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9" name="テキスト ボックス 1"/>
          <p:cNvSpPr txBox="1">
            <a:spLocks noChangeArrowheads="1"/>
          </p:cNvSpPr>
          <p:nvPr/>
        </p:nvSpPr>
        <p:spPr bwMode="auto">
          <a:xfrm>
            <a:off x="431540" y="728700"/>
            <a:ext cx="8424428" cy="131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受注者から提出する工事完成図書に</a:t>
            </a:r>
            <a:endParaRPr lang="en-US" altLang="ja-JP" sz="3600" b="0" dirty="0" smtClean="0">
              <a:latin typeface="HGP創英角ｺﾞｼｯｸUB" pitchFamily="50" charset="-128"/>
              <a:ea typeface="HGP創英角ｺﾞｼｯｸUB" pitchFamily="50" charset="-128"/>
            </a:endParaRPr>
          </a:p>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関する提出物は、下記となります。</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9131107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7</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検査の準備・検査</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3891430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chemeClr val="tx2"/>
                </a:solidFill>
                <a:latin typeface="HGP創英角ｺﾞｼｯｸUB" pitchFamily="50" charset="-128"/>
                <a:ea typeface="HGP創英角ｺﾞｼｯｸUB" pitchFamily="50" charset="-128"/>
                <a:cs typeface="+mj-cs"/>
              </a:rPr>
              <a:t>成果品を提出する時期</a:t>
            </a:r>
            <a:endParaRPr lang="ja-JP" altLang="en-US" sz="2000" b="0" kern="0" dirty="0">
              <a:solidFill>
                <a:schemeClr val="tx2"/>
              </a:solidFill>
              <a:latin typeface="HGP創英角ｺﾞｼｯｸUB" pitchFamily="50" charset="-128"/>
              <a:ea typeface="HGP創英角ｺﾞｼｯｸUB" pitchFamily="50" charset="-128"/>
              <a:cs typeface="+mj-cs"/>
            </a:endParaRPr>
          </a:p>
        </p:txBody>
      </p:sp>
      <p:sp>
        <p:nvSpPr>
          <p:cNvPr id="5" name="Rectangle 3"/>
          <p:cNvSpPr>
            <a:spLocks noChangeArrowheads="1"/>
          </p:cNvSpPr>
          <p:nvPr/>
        </p:nvSpPr>
        <p:spPr bwMode="auto">
          <a:xfrm>
            <a:off x="180000" y="648000"/>
            <a:ext cx="8640000" cy="500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71500" indent="-571500" algn="l" eaLnBrk="1" hangingPunct="1">
              <a:spcBef>
                <a:spcPct val="50000"/>
              </a:spcBef>
              <a:buClr>
                <a:schemeClr val="tx1"/>
              </a:buClr>
              <a:buSzPct val="100000"/>
              <a:buFont typeface="HGP創英角ｺﾞｼｯｸUB" panose="020B0900000000000000" pitchFamily="50" charset="-128"/>
              <a:buChar char="○"/>
            </a:pPr>
            <a:r>
              <a:rPr lang="ja-JP" altLang="en-US" sz="3600" b="0" dirty="0" smtClean="0">
                <a:latin typeface="HGP創英角ｺﾞｼｯｸUB" pitchFamily="50" charset="-128"/>
                <a:ea typeface="HGP創英角ｺﾞｼｯｸUB" pitchFamily="50" charset="-128"/>
              </a:rPr>
              <a:t>業務の電子成果品</a:t>
            </a:r>
            <a:endParaRPr lang="en-US" altLang="ja-JP" sz="3600" b="0" dirty="0">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a:t>
            </a:r>
            <a:r>
              <a:rPr lang="ja-JP" altLang="en-US" sz="2800" b="0" u="sng" dirty="0">
                <a:solidFill>
                  <a:srgbClr val="FF0000"/>
                </a:solidFill>
                <a:latin typeface="HGP創英角ｺﾞｼｯｸUB" pitchFamily="50" charset="-128"/>
                <a:ea typeface="HGP創英角ｺﾞｼｯｸUB" pitchFamily="50" charset="-128"/>
              </a:rPr>
              <a:t>完成検査前</a:t>
            </a:r>
            <a:r>
              <a:rPr lang="ja-JP" altLang="en-US" sz="2800" b="0" dirty="0">
                <a:latin typeface="HGP創英角ｺﾞｼｯｸUB" pitchFamily="50" charset="-128"/>
                <a:ea typeface="HGP創英角ｺﾞｼｯｸUB" pitchFamily="50" charset="-128"/>
              </a:rPr>
              <a:t>に受注者から</a:t>
            </a:r>
            <a:r>
              <a:rPr lang="ja-JP" altLang="en-US" sz="2800" b="0" dirty="0" smtClean="0">
                <a:latin typeface="HGP創英角ｺﾞｼｯｸUB" pitchFamily="50" charset="-128"/>
                <a:ea typeface="HGP創英角ｺﾞｼｯｸUB" pitchFamily="50" charset="-128"/>
              </a:rPr>
              <a:t>引き渡す。</a:t>
            </a:r>
            <a:endParaRPr lang="en-US" altLang="ja-JP" sz="2800" b="0" dirty="0">
              <a:latin typeface="HGP創英角ｺﾞｼｯｸUB" pitchFamily="50" charset="-128"/>
              <a:ea typeface="HGP創英角ｺﾞｼｯｸUB" pitchFamily="50" charset="-128"/>
            </a:endParaRPr>
          </a:p>
          <a:p>
            <a:pPr marL="896938" indent="-184150" algn="l" eaLnBrk="1" hangingPunct="1">
              <a:spcBef>
                <a:spcPct val="50000"/>
              </a:spcBef>
              <a:buClr>
                <a:schemeClr val="tx1"/>
              </a:buClr>
              <a:buSzPct val="100000"/>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相互</a:t>
            </a:r>
            <a:r>
              <a:rPr lang="ja-JP" altLang="en-US" sz="2800" b="0" dirty="0">
                <a:latin typeface="HGP創英角ｺﾞｼｯｸUB" pitchFamily="50" charset="-128"/>
                <a:ea typeface="HGP創英角ｺﾞｼｯｸUB" pitchFamily="50" charset="-128"/>
              </a:rPr>
              <a:t>に内容、外観について確認する</a:t>
            </a:r>
            <a:r>
              <a:rPr lang="ja-JP" altLang="en-US" sz="2800" b="0" dirty="0" smtClean="0">
                <a:latin typeface="HGP創英角ｺﾞｼｯｸUB" pitchFamily="50" charset="-128"/>
                <a:ea typeface="HGP創英角ｺﾞｼｯｸUB" pitchFamily="50" charset="-128"/>
              </a:rPr>
              <a:t>。</a:t>
            </a:r>
            <a:endParaRPr lang="en-US" altLang="ja-JP" sz="2800" b="0" dirty="0">
              <a:solidFill>
                <a:schemeClr val="tx2"/>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dirty="0" smtClean="0">
                <a:latin typeface="HGP創英角ｺﾞｼｯｸUB" pitchFamily="50" charset="-128"/>
                <a:ea typeface="HGP創英角ｺﾞｼｯｸUB" pitchFamily="50" charset="-128"/>
              </a:rPr>
              <a:t>、</a:t>
            </a:r>
            <a:r>
              <a:rPr lang="ja-JP" altLang="en-US" sz="2800" b="0" u="sng" dirty="0" smtClean="0">
                <a:solidFill>
                  <a:srgbClr val="FF0000"/>
                </a:solidFill>
                <a:latin typeface="HGP創英角ｺﾞｼｯｸUB" pitchFamily="50" charset="-128"/>
                <a:ea typeface="HGP創英角ｺﾞｼｯｸUB" pitchFamily="50" charset="-128"/>
              </a:rPr>
              <a:t>調査職員</a:t>
            </a:r>
            <a:r>
              <a:rPr lang="ja-JP" altLang="en-US" sz="2800" b="0" u="sng" dirty="0">
                <a:solidFill>
                  <a:srgbClr val="FF0000"/>
                </a:solidFill>
                <a:latin typeface="HGP創英角ｺﾞｼｯｸUB" pitchFamily="50" charset="-128"/>
                <a:ea typeface="HGP創英角ｺﾞｼｯｸUB" pitchFamily="50" charset="-128"/>
              </a:rPr>
              <a:t>が検査会場へ持参</a:t>
            </a:r>
            <a:endParaRPr lang="ja-JP" altLang="en-US" sz="2800" b="0" dirty="0">
              <a:solidFill>
                <a:schemeClr val="tx2"/>
              </a:solidFill>
              <a:latin typeface="HGP創英角ｺﾞｼｯｸUB" pitchFamily="50" charset="-128"/>
              <a:ea typeface="HGP創英角ｺﾞｼｯｸUB" pitchFamily="50" charset="-128"/>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4213" y="1916113"/>
            <a:ext cx="73453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dirty="0">
                <a:solidFill>
                  <a:srgbClr val="FF0000"/>
                </a:solidFill>
                <a:latin typeface="HGP創英角ｺﾞｼｯｸUB" pitchFamily="50" charset="-128"/>
                <a:ea typeface="HGP創英角ｺﾞｼｯｸUB" pitchFamily="50" charset="-128"/>
              </a:rPr>
              <a:t>検査時に紙で用意する書類</a:t>
            </a:r>
            <a:endParaRPr lang="ja-JP" altLang="en-US" sz="2800" b="0" dirty="0">
              <a:solidFill>
                <a:srgbClr val="000000"/>
              </a:solidFill>
              <a:latin typeface="HGP創英角ｺﾞｼｯｸUB" pitchFamily="50" charset="-128"/>
              <a:ea typeface="HGP創英角ｺﾞｼｯｸUB" pitchFamily="50" charset="-128"/>
            </a:endParaRPr>
          </a:p>
        </p:txBody>
      </p:sp>
      <p:sp>
        <p:nvSpPr>
          <p:cNvPr id="57347" name="Rectangle 3"/>
          <p:cNvSpPr>
            <a:spLocks noChangeArrowheads="1"/>
          </p:cNvSpPr>
          <p:nvPr/>
        </p:nvSpPr>
        <p:spPr bwMode="auto">
          <a:xfrm>
            <a:off x="900113" y="2457450"/>
            <a:ext cx="7272337"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AutoNum type="alphaLcPeriod"/>
            </a:pPr>
            <a:r>
              <a:rPr lang="ja-JP" altLang="en-US" sz="2800" b="0" dirty="0">
                <a:solidFill>
                  <a:srgbClr val="FF0000"/>
                </a:solidFill>
                <a:latin typeface="HGP創英角ｺﾞｼｯｸUB" pitchFamily="50" charset="-128"/>
                <a:ea typeface="HGP創英角ｺﾞｼｯｸUB" pitchFamily="50" charset="-128"/>
              </a:rPr>
              <a:t>事前協議にて決定した</a:t>
            </a:r>
            <a:r>
              <a:rPr lang="ja-JP" altLang="en-US" sz="2800" b="0" dirty="0">
                <a:solidFill>
                  <a:srgbClr val="000000"/>
                </a:solidFill>
                <a:latin typeface="HGP創英角ｺﾞｼｯｸUB" pitchFamily="50" charset="-128"/>
                <a:ea typeface="HGP創英角ｺﾞｼｯｸUB" pitchFamily="50" charset="-128"/>
              </a:rPr>
              <a:t>紙媒体で受検する書類を</a:t>
            </a:r>
            <a:r>
              <a:rPr lang="ja-JP" altLang="en-US" sz="2800" b="0" dirty="0">
                <a:solidFill>
                  <a:srgbClr val="FF0000"/>
                </a:solidFill>
                <a:latin typeface="HGP創英角ｺﾞｼｯｸUB" pitchFamily="50" charset="-128"/>
                <a:ea typeface="HGP創英角ｺﾞｼｯｸUB" pitchFamily="50" charset="-128"/>
              </a:rPr>
              <a:t>確認</a:t>
            </a:r>
            <a:r>
              <a:rPr lang="ja-JP" altLang="en-US" sz="2800" b="0" dirty="0">
                <a:solidFill>
                  <a:srgbClr val="000000"/>
                </a:solidFill>
                <a:latin typeface="HGP創英角ｺﾞｼｯｸUB" pitchFamily="50" charset="-128"/>
                <a:ea typeface="HGP創英角ｺﾞｼｯｸUB" pitchFamily="50" charset="-128"/>
              </a:rPr>
              <a:t>にする。（業務中に受発注者間で授受された書類で受検する）</a:t>
            </a:r>
          </a:p>
          <a:p>
            <a:pPr algn="l" eaLnBrk="1" hangingPunct="1">
              <a:spcBef>
                <a:spcPct val="20000"/>
              </a:spcBef>
              <a:buClr>
                <a:srgbClr val="000000"/>
              </a:buClr>
              <a:buFont typeface="Wingdings" pitchFamily="2" charset="2"/>
              <a:buAutoNum type="alphaLcPeriod"/>
            </a:pPr>
            <a:r>
              <a:rPr lang="ja-JP" altLang="en-US" sz="2800" b="0" dirty="0">
                <a:solidFill>
                  <a:srgbClr val="000000"/>
                </a:solidFill>
                <a:latin typeface="HGP創英角ｺﾞｼｯｸUB" pitchFamily="50" charset="-128"/>
                <a:ea typeface="HGP創英角ｺﾞｼｯｸUB" pitchFamily="50" charset="-128"/>
              </a:rPr>
              <a:t>検査時には、上記書類（紙媒体）を協議にて決定したものが準備する。</a:t>
            </a:r>
          </a:p>
        </p:txBody>
      </p:sp>
      <p:sp>
        <p:nvSpPr>
          <p:cNvPr id="57348" name="Rectangle 2"/>
          <p:cNvSpPr>
            <a:spLocks noChangeArrowheads="1"/>
          </p:cNvSpPr>
          <p:nvPr/>
        </p:nvSpPr>
        <p:spPr bwMode="auto">
          <a:xfrm>
            <a:off x="108000" y="0"/>
            <a:ext cx="4536008"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検査</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の</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準備</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pic>
        <p:nvPicPr>
          <p:cNvPr id="57349" name="Picture 5"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810125"/>
            <a:ext cx="1404937"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Rectangle 2"/>
          <p:cNvSpPr>
            <a:spLocks noChangeArrowheads="1"/>
          </p:cNvSpPr>
          <p:nvPr/>
        </p:nvSpPr>
        <p:spPr bwMode="auto">
          <a:xfrm>
            <a:off x="179388" y="648000"/>
            <a:ext cx="871309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0" indent="0" algn="l" eaLnBrk="1" hangingPunct="1">
              <a:spcBef>
                <a:spcPct val="20000"/>
              </a:spcBef>
              <a:buClr>
                <a:srgbClr val="000000"/>
              </a:buClr>
            </a:pPr>
            <a:r>
              <a:rPr lang="ja-JP" altLang="en-US" sz="2800" b="0" dirty="0" smtClean="0">
                <a:solidFill>
                  <a:srgbClr val="FF0000"/>
                </a:solidFill>
                <a:latin typeface="HGP創英角ｺﾞｼｯｸUB" pitchFamily="50" charset="-128"/>
                <a:ea typeface="HGP創英角ｺﾞｼｯｸUB" pitchFamily="50" charset="-128"/>
              </a:rPr>
              <a:t>事前</a:t>
            </a:r>
            <a:r>
              <a:rPr lang="ja-JP" altLang="en-US" sz="2800" b="0" dirty="0">
                <a:solidFill>
                  <a:srgbClr val="FF0000"/>
                </a:solidFill>
                <a:latin typeface="HGP創英角ｺﾞｼｯｸUB" pitchFamily="50" charset="-128"/>
                <a:ea typeface="HGP創英角ｺﾞｼｯｸUB" pitchFamily="50" charset="-128"/>
              </a:rPr>
              <a:t>協議で決めた成果品（電子、紙</a:t>
            </a:r>
            <a:r>
              <a:rPr lang="en-US" altLang="ja-JP" sz="2800" b="0" dirty="0">
                <a:solidFill>
                  <a:srgbClr val="FF0000"/>
                </a:solidFill>
                <a:latin typeface="HGP創英角ｺﾞｼｯｸUB" pitchFamily="50" charset="-128"/>
                <a:ea typeface="HGP創英角ｺﾞｼｯｸUB" pitchFamily="50" charset="-128"/>
              </a:rPr>
              <a:t>)</a:t>
            </a:r>
            <a:r>
              <a:rPr lang="ja-JP" altLang="en-US" sz="2800" b="0" dirty="0">
                <a:solidFill>
                  <a:srgbClr val="FF0000"/>
                </a:solidFill>
                <a:latin typeface="HGP創英角ｺﾞｼｯｸUB" pitchFamily="50" charset="-128"/>
                <a:ea typeface="HGP創英角ｺﾞｼｯｸUB" pitchFamily="50" charset="-128"/>
              </a:rPr>
              <a:t>及び検査用の機器類を準備する。</a:t>
            </a:r>
            <a:r>
              <a:rPr lang="ja-JP" altLang="en-US" sz="2000" b="0" dirty="0">
                <a:solidFill>
                  <a:srgbClr val="0000FF"/>
                </a:solidFill>
                <a:latin typeface="HGP創英角ｺﾞｼｯｸUB" pitchFamily="50" charset="-128"/>
                <a:ea typeface="HGP創英角ｺﾞｼｯｸUB" pitchFamily="50" charset="-128"/>
              </a:rPr>
              <a:t>（業務は「協議で決定」、工事は「受注者」）</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ChangeArrowheads="1"/>
          </p:cNvSpPr>
          <p:nvPr/>
        </p:nvSpPr>
        <p:spPr bwMode="auto">
          <a:xfrm>
            <a:off x="108000" y="0"/>
            <a:ext cx="44640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検査</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6149" name="Rectangle 3"/>
          <p:cNvSpPr>
            <a:spLocks noGrp="1" noChangeArrowheads="1"/>
          </p:cNvSpPr>
          <p:nvPr>
            <p:ph type="title"/>
          </p:nvPr>
        </p:nvSpPr>
        <p:spPr>
          <a:xfrm>
            <a:off x="251520" y="657225"/>
            <a:ext cx="8712967" cy="611188"/>
          </a:xfrm>
        </p:spPr>
        <p:txBody>
          <a:bodyPr/>
          <a:lstStyle/>
          <a:p>
            <a:pPr eaLnBrk="1" hangingPunct="1"/>
            <a:r>
              <a:rPr lang="ja-JP" altLang="en-US" sz="2400" b="0" dirty="0" smtClean="0">
                <a:solidFill>
                  <a:schemeClr val="tx1"/>
                </a:solidFill>
                <a:latin typeface="HGP創英角ｺﾞｼｯｸUB" pitchFamily="50" charset="-128"/>
                <a:ea typeface="HGP創英角ｺﾞｼｯｸUB" pitchFamily="50" charset="-128"/>
              </a:rPr>
              <a:t>事前協議で決められた分担に従い、書類、電子媒体、機器を準備し、検査を行う。</a:t>
            </a:r>
          </a:p>
        </p:txBody>
      </p:sp>
      <p:graphicFrame>
        <p:nvGraphicFramePr>
          <p:cNvPr id="6146" name="Object 4"/>
          <p:cNvGraphicFramePr>
            <a:graphicFrameLocks noGrp="1" noChangeAspect="1"/>
          </p:cNvGraphicFramePr>
          <p:nvPr>
            <p:ph sz="half" idx="2"/>
            <p:extLst>
              <p:ext uri="{D42A27DB-BD31-4B8C-83A1-F6EECF244321}">
                <p14:modId xmlns:p14="http://schemas.microsoft.com/office/powerpoint/2010/main" xmlns="" val="2301049973"/>
              </p:ext>
            </p:extLst>
          </p:nvPr>
        </p:nvGraphicFramePr>
        <p:xfrm>
          <a:off x="792163" y="1305496"/>
          <a:ext cx="4062412" cy="2195512"/>
        </p:xfrm>
        <a:graphic>
          <a:graphicData uri="http://schemas.openxmlformats.org/presentationml/2006/ole">
            <p:oleObj spid="_x0000_s6345" name="Visio" r:id="rId4" imgW="5644591" imgH="1950720" progId="Visio.Drawing.11">
              <p:embed/>
            </p:oleObj>
          </a:graphicData>
        </a:graphic>
      </p:graphicFrame>
      <p:graphicFrame>
        <p:nvGraphicFramePr>
          <p:cNvPr id="6147" name="Object 5"/>
          <p:cNvGraphicFramePr>
            <a:graphicFrameLocks noGrp="1" noChangeAspect="1"/>
          </p:cNvGraphicFramePr>
          <p:nvPr>
            <p:ph sz="half" idx="1"/>
          </p:nvPr>
        </p:nvGraphicFramePr>
        <p:xfrm>
          <a:off x="792163" y="3465513"/>
          <a:ext cx="4062412" cy="2497137"/>
        </p:xfrm>
        <a:graphic>
          <a:graphicData uri="http://schemas.openxmlformats.org/presentationml/2006/ole">
            <p:oleObj spid="_x0000_s6346" name="Visio" r:id="rId5" imgW="4555541" imgH="2800502" progId="Visio.Drawing.11">
              <p:embed/>
            </p:oleObj>
          </a:graphicData>
        </a:graphic>
      </p:graphicFrame>
      <p:sp>
        <p:nvSpPr>
          <p:cNvPr id="6150" name="Rectangle 6"/>
          <p:cNvSpPr>
            <a:spLocks noChangeArrowheads="1"/>
          </p:cNvSpPr>
          <p:nvPr/>
        </p:nvSpPr>
        <p:spPr bwMode="auto">
          <a:xfrm>
            <a:off x="539750" y="5913438"/>
            <a:ext cx="4321175" cy="28733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dirty="0">
                <a:solidFill>
                  <a:srgbClr val="000000"/>
                </a:solidFill>
                <a:latin typeface="HGP創英角ｺﾞｼｯｸUB" pitchFamily="50" charset="-128"/>
                <a:ea typeface="HGP創英角ｺﾞｼｯｸUB" pitchFamily="50" charset="-128"/>
              </a:rPr>
              <a:t>電子的な書類検査で用いる機器の配置例</a:t>
            </a:r>
          </a:p>
        </p:txBody>
      </p:sp>
      <p:sp>
        <p:nvSpPr>
          <p:cNvPr id="6151" name="Rectangle 7"/>
          <p:cNvSpPr>
            <a:spLocks noChangeArrowheads="1"/>
          </p:cNvSpPr>
          <p:nvPr/>
        </p:nvSpPr>
        <p:spPr bwMode="auto">
          <a:xfrm>
            <a:off x="5111750" y="1232086"/>
            <a:ext cx="360045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dirty="0">
                <a:solidFill>
                  <a:srgbClr val="000000"/>
                </a:solidFill>
                <a:latin typeface="HGP創英角ｺﾞｼｯｸUB" pitchFamily="50" charset="-128"/>
                <a:ea typeface="HGP創英角ｺﾞｼｯｸUB" pitchFamily="50" charset="-128"/>
              </a:rPr>
              <a:t>・成果品</a:t>
            </a:r>
            <a:br>
              <a:rPr lang="ja-JP" altLang="en-US" sz="1800" b="0" dirty="0">
                <a:solidFill>
                  <a:srgbClr val="000000"/>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設計成果図、地質図等の</a:t>
            </a:r>
            <a:r>
              <a:rPr lang="en-US" altLang="ja-JP" sz="1600" b="0" dirty="0">
                <a:solidFill>
                  <a:srgbClr val="330066"/>
                </a:solidFill>
                <a:latin typeface="HGP創英角ｺﾞｼｯｸUB" pitchFamily="50" charset="-128"/>
                <a:ea typeface="HGP創英角ｺﾞｼｯｸUB" pitchFamily="50" charset="-128"/>
              </a:rPr>
              <a:t>CAD </a:t>
            </a:r>
            <a:r>
              <a:rPr lang="ja-JP" altLang="en-US" sz="1600" b="0" dirty="0">
                <a:solidFill>
                  <a:srgbClr val="330066"/>
                </a:solidFill>
                <a:latin typeface="HGP創英角ｺﾞｼｯｸUB" pitchFamily="50" charset="-128"/>
                <a:ea typeface="HGP創英角ｺﾞｼｯｸUB" pitchFamily="50" charset="-128"/>
              </a:rPr>
              <a:t>データを検査する際に電子による検査が困難な場合、</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発注者が</a:t>
            </a:r>
            <a:r>
              <a:rPr lang="en-US" altLang="ja-JP" sz="1600" b="0" dirty="0">
                <a:solidFill>
                  <a:srgbClr val="330066"/>
                </a:solidFill>
                <a:latin typeface="HGP創英角ｺﾞｼｯｸUB" pitchFamily="50" charset="-128"/>
                <a:ea typeface="HGP創英角ｺﾞｼｯｸUB" pitchFamily="50" charset="-128"/>
              </a:rPr>
              <a:t>A3 </a:t>
            </a:r>
            <a:r>
              <a:rPr lang="ja-JP" altLang="en-US" sz="1600" b="0" dirty="0">
                <a:solidFill>
                  <a:srgbClr val="330066"/>
                </a:solidFill>
                <a:latin typeface="HGP創英角ｺﾞｼｯｸUB" pitchFamily="50" charset="-128"/>
                <a:ea typeface="HGP創英角ｺﾞｼｯｸUB" pitchFamily="50" charset="-128"/>
              </a:rPr>
              <a:t>版程度に印刷したものを用意するか、若しくは、受注者の内部審査、照査に使用した印刷物を利用し受検します。</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打合せ簿等双方で決裁等確認されたものは、それを利用して受検します。</a:t>
            </a:r>
          </a:p>
        </p:txBody>
      </p:sp>
      <p:sp>
        <p:nvSpPr>
          <p:cNvPr id="6152" name="Rectangle 8"/>
          <p:cNvSpPr>
            <a:spLocks noChangeArrowheads="1"/>
          </p:cNvSpPr>
          <p:nvPr/>
        </p:nvSpPr>
        <p:spPr bwMode="auto">
          <a:xfrm>
            <a:off x="5148263" y="4113213"/>
            <a:ext cx="3708400"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b="0" dirty="0">
                <a:solidFill>
                  <a:srgbClr val="330066"/>
                </a:solidFill>
                <a:latin typeface="HGP創英角ｺﾞｼｯｸUB" pitchFamily="50" charset="-128"/>
                <a:ea typeface="HGP創英角ｺﾞｼｯｸUB" pitchFamily="50" charset="-128"/>
              </a:rPr>
              <a:t/>
            </a:r>
            <a:br>
              <a:rPr lang="ja-JP" altLang="en-US" b="0" dirty="0">
                <a:solidFill>
                  <a:srgbClr val="330066"/>
                </a:solidFill>
                <a:latin typeface="HGP創英角ｺﾞｼｯｸUB" pitchFamily="50" charset="-128"/>
                <a:ea typeface="HGP創英角ｺﾞｼｯｸUB" pitchFamily="50" charset="-128"/>
              </a:rPr>
            </a:br>
            <a:r>
              <a:rPr lang="ja-JP" altLang="en-US" sz="1800" b="0" dirty="0">
                <a:solidFill>
                  <a:srgbClr val="000000"/>
                </a:solidFill>
                <a:latin typeface="HGP創英角ｺﾞｼｯｸUB" pitchFamily="50" charset="-128"/>
                <a:ea typeface="HGP創英角ｺﾞｼｯｸUB" pitchFamily="50" charset="-128"/>
              </a:rPr>
              <a:t>・検査で使用する機器、ソフトウエア等</a:t>
            </a:r>
            <a:r>
              <a:rPr lang="ja-JP" altLang="en-US" sz="1600" b="0" dirty="0">
                <a:solidFill>
                  <a:srgbClr val="330066"/>
                </a:solidFill>
                <a:latin typeface="HGP創英角ｺﾞｼｯｸUB" pitchFamily="50" charset="-128"/>
                <a:ea typeface="HGP創英角ｺﾞｼｯｸUB" pitchFamily="50" charset="-128"/>
              </a:rPr>
              <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電子的な書類検査を行う場合、使用する機器、ソフトウエア等について、発注者、受注者のどちらが準備を行うか、協議により決定してください。</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8</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電子納品・保管管理システム</a:t>
            </a:r>
            <a:endParaRPr lang="en-US" altLang="ja-JP" sz="4400" b="0" i="1" u="sng" dirty="0" smtClean="0">
              <a:solidFill>
                <a:srgbClr val="330066"/>
              </a:solidFill>
              <a:latin typeface="HGP創英角ｺﾞｼｯｸUB" pitchFamily="50" charset="-128"/>
              <a:ea typeface="HGP創英角ｺﾞｼｯｸUB" pitchFamily="50" charset="-128"/>
            </a:endParaRPr>
          </a:p>
          <a:p>
            <a:pPr algn="r"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0169573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180000" y="648000"/>
            <a:ext cx="8740775" cy="4787900"/>
          </a:xfrm>
        </p:spPr>
        <p:txBody>
          <a:bodyPr/>
          <a:lstStyle/>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１</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納品された電子成果品のうち</a:t>
            </a:r>
            <a:r>
              <a:rPr lang="ja-JP" altLang="en-US" sz="3200" dirty="0" smtClean="0">
                <a:solidFill>
                  <a:srgbClr val="FF3300"/>
                </a:solidFill>
                <a:latin typeface="HGP創英角ｺﾞｼｯｸUB" pitchFamily="50" charset="-128"/>
                <a:ea typeface="HGP創英角ｺﾞｼｯｸUB" pitchFamily="50" charset="-128"/>
              </a:rPr>
              <a:t>利用頻度の</a:t>
            </a: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　　</a:t>
            </a:r>
            <a:r>
              <a:rPr lang="ja-JP" altLang="en-US" sz="3200" dirty="0" smtClean="0">
                <a:solidFill>
                  <a:srgbClr val="FF3300"/>
                </a:solidFill>
                <a:latin typeface="HGP創英角ｺﾞｼｯｸUB" pitchFamily="50" charset="-128"/>
                <a:ea typeface="HGP創英角ｺﾞｼｯｸUB" pitchFamily="50" charset="-128"/>
              </a:rPr>
              <a:t>高い</a:t>
            </a:r>
            <a:r>
              <a:rPr lang="ja-JP" altLang="en-US" sz="3200" dirty="0" smtClean="0">
                <a:latin typeface="HGP創英角ｺﾞｼｯｸUB" pitchFamily="50" charset="-128"/>
                <a:ea typeface="HGP創英角ｺﾞｼｯｸUB" pitchFamily="50" charset="-128"/>
              </a:rPr>
              <a:t>もの（図面等）を</a:t>
            </a:r>
            <a:r>
              <a:rPr lang="ja-JP" altLang="en-US" sz="3200" dirty="0" smtClean="0">
                <a:solidFill>
                  <a:srgbClr val="FF3300"/>
                </a:solidFill>
                <a:latin typeface="HGP創英角ｺﾞｼｯｸUB" pitchFamily="50" charset="-128"/>
                <a:ea typeface="HGP創英角ｺﾞｼｯｸUB" pitchFamily="50" charset="-128"/>
              </a:rPr>
              <a:t>直接格納</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endParaRPr lang="ja-JP" altLang="en-US" sz="3200" dirty="0" smtClean="0">
              <a:latin typeface="HGP創英角ｺﾞｼｯｸUB" pitchFamily="50" charset="-128"/>
              <a:ea typeface="HGP創英角ｺﾞｼｯｸUB" pitchFamily="50" charset="-128"/>
            </a:endParaRP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２</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電子成果品を</a:t>
            </a:r>
            <a:r>
              <a:rPr lang="ja-JP" altLang="en-US" sz="3200" dirty="0" smtClean="0">
                <a:solidFill>
                  <a:srgbClr val="FF3300"/>
                </a:solidFill>
                <a:latin typeface="HGP創英角ｺﾞｼｯｸUB" pitchFamily="50" charset="-128"/>
                <a:ea typeface="HGP創英角ｺﾞｼｯｸUB" pitchFamily="50" charset="-128"/>
              </a:rPr>
              <a:t>一元管理</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a:t>
            </a: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⇒本システムの導入により、電子化された図面等の電子成果品の「検索」や「再利用」を効率化し、　</a:t>
            </a:r>
            <a:endParaRPr lang="en-US" altLang="ja-JP" sz="2800" dirty="0" smtClean="0">
              <a:latin typeface="HGP創英角ｺﾞｼｯｸUB" pitchFamily="50" charset="-128"/>
              <a:ea typeface="HGP創英角ｺﾞｼｯｸUB" pitchFamily="50" charset="-128"/>
            </a:endParaRP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平常業務のみならず災害時における応急復旧等　　 の業務支援を行うことを目的としている。</a:t>
            </a:r>
          </a:p>
        </p:txBody>
      </p:sp>
      <p:sp>
        <p:nvSpPr>
          <p:cNvPr id="29699"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目　的</a:t>
            </a:r>
          </a:p>
        </p:txBody>
      </p:sp>
    </p:spTree>
    <p:extLst>
      <p:ext uri="{BB962C8B-B14F-4D97-AF65-F5344CB8AC3E}">
        <p14:creationId xmlns:p14="http://schemas.microsoft.com/office/powerpoint/2010/main" xmlns="" val="10685598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運用方法</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9006480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4"/>
          <p:cNvGraphicFramePr>
            <a:graphicFrameLocks noChangeAspect="1"/>
          </p:cNvGraphicFramePr>
          <p:nvPr>
            <p:extLst>
              <p:ext uri="{D42A27DB-BD31-4B8C-83A1-F6EECF244321}">
                <p14:modId xmlns:p14="http://schemas.microsoft.com/office/powerpoint/2010/main" xmlns="" val="1996528130"/>
              </p:ext>
            </p:extLst>
          </p:nvPr>
        </p:nvGraphicFramePr>
        <p:xfrm>
          <a:off x="20638" y="293688"/>
          <a:ext cx="8859837" cy="5892800"/>
        </p:xfrm>
        <a:graphic>
          <a:graphicData uri="http://schemas.openxmlformats.org/presentationml/2006/ole">
            <p:oleObj spid="_x0000_s15433" name="Visio" r:id="rId4" imgW="11508867" imgH="7701534" progId="Visio.Drawing.11">
              <p:embed/>
            </p:oleObj>
          </a:graphicData>
        </a:graphic>
      </p:graphicFrame>
      <p:sp>
        <p:nvSpPr>
          <p:cNvPr id="4099" name="Rectangle 2"/>
          <p:cNvSpPr>
            <a:spLocks noGrp="1" noChangeArrowheads="1"/>
          </p:cNvSpPr>
          <p:nvPr>
            <p:ph type="title" idx="4294967295"/>
          </p:nvPr>
        </p:nvSpPr>
        <p:spPr>
          <a:xfrm>
            <a:off x="108000" y="0"/>
            <a:ext cx="8640000" cy="648000"/>
          </a:xfrm>
          <a:noFill/>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運用概要</a:t>
            </a:r>
          </a:p>
        </p:txBody>
      </p:sp>
      <p:sp>
        <p:nvSpPr>
          <p:cNvPr id="4100" name="Rectangle 7"/>
          <p:cNvSpPr>
            <a:spLocks noChangeArrowheads="1"/>
          </p:cNvSpPr>
          <p:nvPr/>
        </p:nvSpPr>
        <p:spPr bwMode="auto">
          <a:xfrm>
            <a:off x="4716463" y="692150"/>
            <a:ext cx="33829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dirty="0">
                <a:solidFill>
                  <a:srgbClr val="FF3300"/>
                </a:solidFill>
                <a:latin typeface="HGP創英角ｺﾞｼｯｸUB" pitchFamily="50" charset="-128"/>
                <a:ea typeface="HGP創英角ｺﾞｼｯｸUB" pitchFamily="50" charset="-128"/>
              </a:rPr>
              <a:t>○</a:t>
            </a:r>
            <a:r>
              <a:rPr lang="ja-JP" altLang="en-US" sz="2000" dirty="0">
                <a:solidFill>
                  <a:srgbClr val="FF3300"/>
                </a:solidFill>
                <a:latin typeface="HGP創英角ｺﾞｼｯｸUB" pitchFamily="50" charset="-128"/>
                <a:ea typeface="HGP創英角ｺﾞｼｯｸUB" pitchFamily="50" charset="-128"/>
              </a:rPr>
              <a:t>オンラインでの利活用</a:t>
            </a:r>
          </a:p>
        </p:txBody>
      </p:sp>
      <p:sp>
        <p:nvSpPr>
          <p:cNvPr id="39" name="Rectangle 3"/>
          <p:cNvSpPr txBox="1">
            <a:spLocks noChangeArrowheads="1"/>
          </p:cNvSpPr>
          <p:nvPr/>
        </p:nvSpPr>
        <p:spPr bwMode="auto">
          <a:xfrm>
            <a:off x="0" y="836613"/>
            <a:ext cx="3923928" cy="627062"/>
          </a:xfrm>
          <a:prstGeom prst="rect">
            <a:avLst/>
          </a:prstGeom>
          <a:noFill/>
          <a:ln w="9525">
            <a:noFill/>
            <a:miter lim="800000"/>
            <a:headEnd/>
            <a:tailEnd/>
          </a:ln>
        </p:spPr>
        <p:txBody>
          <a:bodyPr/>
          <a:lstStyle/>
          <a:p>
            <a:pPr marL="342900" indent="-342900" algn="l">
              <a:lnSpc>
                <a:spcPct val="80000"/>
              </a:lnSpc>
              <a:spcBef>
                <a:spcPct val="20000"/>
              </a:spcBef>
              <a:buClr>
                <a:srgbClr val="330066"/>
              </a:buClr>
              <a:buSzPct val="70000"/>
              <a:buFont typeface="Wingdings" pitchFamily="2" charset="2"/>
              <a:buChar char="l"/>
              <a:defRPr/>
            </a:pPr>
            <a:r>
              <a:rPr lang="ja-JP" altLang="en-US" sz="2000" b="0" kern="0" dirty="0">
                <a:latin typeface="HGP創英角ｺﾞｼｯｸUB" pitchFamily="50" charset="-128"/>
                <a:ea typeface="HGP創英角ｺﾞｼｯｸUB" pitchFamily="50" charset="-128"/>
              </a:rPr>
              <a:t>関東技術事務所では、受領した電子媒体を保管管理している。</a:t>
            </a:r>
          </a:p>
        </p:txBody>
      </p:sp>
      <p:pic>
        <p:nvPicPr>
          <p:cNvPr id="410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76825" y="1016000"/>
            <a:ext cx="3635375"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67288" y="3968750"/>
            <a:ext cx="3817937"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Rectangle 8"/>
          <p:cNvSpPr>
            <a:spLocks noChangeArrowheads="1"/>
          </p:cNvSpPr>
          <p:nvPr/>
        </p:nvSpPr>
        <p:spPr bwMode="auto">
          <a:xfrm>
            <a:off x="4824413" y="3644900"/>
            <a:ext cx="3997325"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b="0" dirty="0">
                <a:solidFill>
                  <a:srgbClr val="FF0000"/>
                </a:solidFill>
                <a:latin typeface="HGP創英角ｺﾞｼｯｸUB" pitchFamily="50" charset="-128"/>
                <a:ea typeface="HGP創英角ｺﾞｼｯｸUB" pitchFamily="50" charset="-128"/>
              </a:rPr>
              <a:t>○</a:t>
            </a:r>
            <a:r>
              <a:rPr lang="ja-JP" altLang="en-US" sz="2000" b="0" dirty="0">
                <a:solidFill>
                  <a:srgbClr val="FF0000"/>
                </a:solidFill>
                <a:latin typeface="HGP創英角ｺﾞｼｯｸUB" pitchFamily="50" charset="-128"/>
                <a:ea typeface="HGP創英角ｺﾞｼｯｸUB" pitchFamily="50" charset="-128"/>
              </a:rPr>
              <a:t>成果品（電子媒体）での利活用</a:t>
            </a:r>
          </a:p>
        </p:txBody>
      </p:sp>
      <p:sp>
        <p:nvSpPr>
          <p:cNvPr id="4106" name="AutoShape 9"/>
          <p:cNvSpPr>
            <a:spLocks noChangeArrowheads="1"/>
          </p:cNvSpPr>
          <p:nvPr/>
        </p:nvSpPr>
        <p:spPr bwMode="auto">
          <a:xfrm>
            <a:off x="4535488" y="2133600"/>
            <a:ext cx="466725" cy="1495425"/>
          </a:xfrm>
          <a:prstGeom prst="rightArrow">
            <a:avLst>
              <a:gd name="adj1" fmla="val 60130"/>
              <a:gd name="adj2" fmla="val 49486"/>
            </a:avLst>
          </a:prstGeom>
          <a:solidFill>
            <a:srgbClr val="00FFFF"/>
          </a:solidFill>
          <a:ln w="9525">
            <a:solidFill>
              <a:srgbClr val="00FFFF"/>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solidFill>
                <a:srgbClr val="000000"/>
              </a:solidFill>
              <a:latin typeface="HGP創英角ｺﾞｼｯｸUB" pitchFamily="50" charset="-128"/>
              <a:ea typeface="HGP創英角ｺﾞｼｯｸUB" pitchFamily="50" charset="-128"/>
            </a:endParaRPr>
          </a:p>
        </p:txBody>
      </p:sp>
      <p:grpSp>
        <p:nvGrpSpPr>
          <p:cNvPr id="4107" name="Group 22"/>
          <p:cNvGrpSpPr>
            <a:grpSpLocks/>
          </p:cNvGrpSpPr>
          <p:nvPr/>
        </p:nvGrpSpPr>
        <p:grpSpPr bwMode="auto">
          <a:xfrm>
            <a:off x="7596188" y="2457450"/>
            <a:ext cx="1258887" cy="909638"/>
            <a:chOff x="4581" y="1480"/>
            <a:chExt cx="793" cy="573"/>
          </a:xfrm>
        </p:grpSpPr>
        <p:pic>
          <p:nvPicPr>
            <p:cNvPr id="4111" name="Picture 14"/>
            <p:cNvPicPr preferRelativeResize="0">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77" y="1480"/>
              <a:ext cx="170"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2" name="Picture 15"/>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43" y="1486"/>
              <a:ext cx="170"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3" name="AutoShape 16"/>
            <p:cNvSpPr>
              <a:spLocks noChangeArrowheads="1"/>
            </p:cNvSpPr>
            <p:nvPr/>
          </p:nvSpPr>
          <p:spPr bwMode="auto">
            <a:xfrm>
              <a:off x="468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4" name="Text Box 17"/>
            <p:cNvSpPr txBox="1">
              <a:spLocks noChangeArrowheads="1"/>
            </p:cNvSpPr>
            <p:nvPr/>
          </p:nvSpPr>
          <p:spPr bwMode="auto">
            <a:xfrm>
              <a:off x="4669" y="1757"/>
              <a:ext cx="294"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700">
                  <a:solidFill>
                    <a:srgbClr val="000000"/>
                  </a:solidFill>
                  <a:latin typeface="HGP創英角ｺﾞｼｯｸUB" pitchFamily="50" charset="-128"/>
                  <a:ea typeface="HGP創英角ｺﾞｼｯｸUB" pitchFamily="50" charset="-128"/>
                </a:rPr>
                <a:t>TRABIS</a:t>
              </a:r>
              <a:endParaRPr lang="en-US" altLang="ja-JP" sz="1800" b="0">
                <a:solidFill>
                  <a:srgbClr val="000000"/>
                </a:solidFill>
                <a:latin typeface="HGP創英角ｺﾞｼｯｸUB" pitchFamily="50" charset="-128"/>
                <a:ea typeface="HGP創英角ｺﾞｼｯｸUB" pitchFamily="50" charset="-128"/>
              </a:endParaRPr>
            </a:p>
          </p:txBody>
        </p:sp>
        <p:sp>
          <p:nvSpPr>
            <p:cNvPr id="4115" name="AutoShape 18"/>
            <p:cNvSpPr>
              <a:spLocks noChangeArrowheads="1"/>
            </p:cNvSpPr>
            <p:nvPr/>
          </p:nvSpPr>
          <p:spPr bwMode="auto">
            <a:xfrm>
              <a:off x="504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6" name="Text Box 19"/>
            <p:cNvSpPr txBox="1">
              <a:spLocks noChangeArrowheads="1"/>
            </p:cNvSpPr>
            <p:nvPr/>
          </p:nvSpPr>
          <p:spPr bwMode="auto">
            <a:xfrm>
              <a:off x="5023" y="1757"/>
              <a:ext cx="294"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その他</a:t>
              </a:r>
              <a:endParaRPr lang="ja-JP" altLang="en-US" sz="1800" b="0">
                <a:solidFill>
                  <a:srgbClr val="000000"/>
                </a:solidFill>
                <a:latin typeface="HGP創英角ｺﾞｼｯｸUB" pitchFamily="50" charset="-128"/>
                <a:ea typeface="HGP創英角ｺﾞｼｯｸUB" pitchFamily="50" charset="-128"/>
              </a:endParaRPr>
            </a:p>
          </p:txBody>
        </p:sp>
        <p:sp>
          <p:nvSpPr>
            <p:cNvPr id="4117" name="Text Box 20"/>
            <p:cNvSpPr txBox="1">
              <a:spLocks noChangeArrowheads="1"/>
            </p:cNvSpPr>
            <p:nvPr/>
          </p:nvSpPr>
          <p:spPr bwMode="auto">
            <a:xfrm>
              <a:off x="4581" y="1939"/>
              <a:ext cx="793"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他システムへのデータ連携</a:t>
              </a:r>
              <a:endParaRPr lang="ja-JP" altLang="en-US" sz="700" b="0">
                <a:solidFill>
                  <a:srgbClr val="000000"/>
                </a:solidFill>
                <a:latin typeface="HGP創英角ｺﾞｼｯｸUB" pitchFamily="50" charset="-128"/>
                <a:ea typeface="HGP創英角ｺﾞｼｯｸUB" pitchFamily="50" charset="-128"/>
              </a:endParaRPr>
            </a:p>
          </p:txBody>
        </p:sp>
      </p:grpSp>
      <p:sp>
        <p:nvSpPr>
          <p:cNvPr id="4108" name="Rectangle 21"/>
          <p:cNvSpPr>
            <a:spLocks noChangeArrowheads="1"/>
          </p:cNvSpPr>
          <p:nvPr/>
        </p:nvSpPr>
        <p:spPr bwMode="auto">
          <a:xfrm>
            <a:off x="7632700" y="2744788"/>
            <a:ext cx="1223963" cy="638175"/>
          </a:xfrm>
          <a:prstGeom prst="rect">
            <a:avLst/>
          </a:prstGeom>
          <a:solidFill>
            <a:srgbClr val="FF0000">
              <a:alpha val="20000"/>
            </a:srgbClr>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09" name="Rectangle 12"/>
          <p:cNvSpPr>
            <a:spLocks noChangeArrowheads="1"/>
          </p:cNvSpPr>
          <p:nvPr/>
        </p:nvSpPr>
        <p:spPr bwMode="auto">
          <a:xfrm>
            <a:off x="2613025" y="1452563"/>
            <a:ext cx="1908175" cy="320516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0" name="AutoShape 30"/>
          <p:cNvSpPr>
            <a:spLocks noChangeArrowheads="1"/>
          </p:cNvSpPr>
          <p:nvPr/>
        </p:nvSpPr>
        <p:spPr bwMode="auto">
          <a:xfrm>
            <a:off x="2767013" y="1552575"/>
            <a:ext cx="1631950" cy="266700"/>
          </a:xfrm>
          <a:prstGeom prst="flowChartProcess">
            <a:avLst/>
          </a:prstGeom>
          <a:solidFill>
            <a:srgbClr val="FFCCFF"/>
          </a:solidFill>
          <a:ln w="38100" algn="ctr">
            <a:solidFill>
              <a:srgbClr val="FF33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000">
                <a:solidFill>
                  <a:srgbClr val="000000"/>
                </a:solidFill>
              </a:rPr>
              <a:t>関東技術事務所</a:t>
            </a:r>
          </a:p>
        </p:txBody>
      </p:sp>
      <p:sp>
        <p:nvSpPr>
          <p:cNvPr id="2" name="正方形/長方形 1"/>
          <p:cNvSpPr/>
          <p:nvPr/>
        </p:nvSpPr>
        <p:spPr>
          <a:xfrm>
            <a:off x="107503" y="4617132"/>
            <a:ext cx="4716909" cy="1415772"/>
          </a:xfrm>
          <a:prstGeom prst="rect">
            <a:avLst/>
          </a:prstGeom>
        </p:spPr>
        <p:txBody>
          <a:bodyPr wrap="square">
            <a:spAutoFit/>
          </a:bodyPr>
          <a:lstStyle/>
          <a:p>
            <a:pPr marL="342900" indent="-342900" algn="l" eaLnBrk="1" hangingPunct="1">
              <a:buFont typeface="HGP創英角ｺﾞｼｯｸUB" panose="020B0900000000000000" pitchFamily="50" charset="-128"/>
              <a:buChar char="○"/>
            </a:pPr>
            <a:r>
              <a:rPr lang="ja-JP" altLang="en-US" sz="1800" b="0" dirty="0">
                <a:solidFill>
                  <a:srgbClr val="000000"/>
                </a:solidFill>
                <a:latin typeface="HGP創英角ｺﾞｼｯｸUB" pitchFamily="50" charset="-128"/>
                <a:ea typeface="HGP創英角ｺﾞｼｯｸUB" pitchFamily="50" charset="-128"/>
              </a:rPr>
              <a:t>事務所のとりまとめ担当課が事務所内で収集し、関東技術事務所に提出。その際「電子成果物一覧表」を添付</a:t>
            </a:r>
            <a:r>
              <a:rPr lang="ja-JP" altLang="en-US" sz="1800" b="0" dirty="0" smtClean="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　（平成</a:t>
            </a:r>
            <a:r>
              <a:rPr lang="en-US" altLang="ja-JP" sz="1800" b="0" dirty="0">
                <a:solidFill>
                  <a:srgbClr val="000000"/>
                </a:solidFill>
                <a:latin typeface="HGP創英角ｺﾞｼｯｸUB" pitchFamily="50" charset="-128"/>
                <a:ea typeface="HGP創英角ｺﾞｼｯｸUB" pitchFamily="50" charset="-128"/>
              </a:rPr>
              <a:t>17</a:t>
            </a:r>
            <a:r>
              <a:rPr lang="ja-JP" altLang="en-US" sz="1800" b="0" dirty="0">
                <a:solidFill>
                  <a:srgbClr val="000000"/>
                </a:solidFill>
                <a:latin typeface="HGP創英角ｺﾞｼｯｸUB" pitchFamily="50" charset="-128"/>
                <a:ea typeface="HGP創英角ｺﾞｼｯｸUB" pitchFamily="50" charset="-128"/>
              </a:rPr>
              <a:t>年</a:t>
            </a:r>
            <a:r>
              <a:rPr lang="en-US" altLang="ja-JP" sz="1800" b="0" dirty="0">
                <a:solidFill>
                  <a:srgbClr val="000000"/>
                </a:solidFill>
                <a:latin typeface="HGP創英角ｺﾞｼｯｸUB" pitchFamily="50" charset="-128"/>
                <a:ea typeface="HGP創英角ｺﾞｼｯｸUB" pitchFamily="50" charset="-128"/>
              </a:rPr>
              <a:t>4</a:t>
            </a:r>
            <a:r>
              <a:rPr lang="ja-JP" altLang="en-US" sz="1800" b="0" dirty="0">
                <a:solidFill>
                  <a:srgbClr val="000000"/>
                </a:solidFill>
                <a:latin typeface="HGP創英角ｺﾞｼｯｸUB" pitchFamily="50" charset="-128"/>
                <a:ea typeface="HGP創英角ｺﾞｼｯｸUB" pitchFamily="50" charset="-128"/>
              </a:rPr>
              <a:t>月</a:t>
            </a:r>
            <a:r>
              <a:rPr lang="en-US" altLang="ja-JP" sz="1800" b="0" dirty="0">
                <a:solidFill>
                  <a:srgbClr val="000000"/>
                </a:solidFill>
                <a:latin typeface="HGP創英角ｺﾞｼｯｸUB" pitchFamily="50" charset="-128"/>
                <a:ea typeface="HGP創英角ｺﾞｼｯｸUB" pitchFamily="50" charset="-128"/>
              </a:rPr>
              <a:t>20</a:t>
            </a:r>
            <a:r>
              <a:rPr lang="ja-JP" altLang="en-US" sz="1800" b="0" dirty="0">
                <a:solidFill>
                  <a:srgbClr val="000000"/>
                </a:solidFill>
                <a:latin typeface="HGP創英角ｺﾞｼｯｸUB" pitchFamily="50" charset="-128"/>
                <a:ea typeface="HGP創英角ｺﾞｼｯｸUB" pitchFamily="50" charset="-128"/>
              </a:rPr>
              <a:t>日付け企画部技術管理課事務連絡）</a:t>
            </a:r>
            <a:endParaRPr lang="ja-JP" altLang="en-US" sz="1400" b="0" dirty="0">
              <a:solidFill>
                <a:srgbClr val="000000"/>
              </a:solidFill>
              <a:latin typeface="HGP創英角ｺﾞｼｯｸUB" pitchFamily="50" charset="-128"/>
              <a:ea typeface="HGP創英角ｺﾞｼｯｸUB" pitchFamily="50" charset="-128"/>
            </a:endParaRPr>
          </a:p>
          <a:p>
            <a:pPr algn="l" eaLnBrk="1" hangingPunct="1"/>
            <a:r>
              <a:rPr lang="ja-JP" altLang="en-US" sz="1400" b="0" dirty="0">
                <a:solidFill>
                  <a:srgbClr val="FF3300"/>
                </a:solidFill>
                <a:latin typeface="HGP創英角ｺﾞｼｯｸUB" pitchFamily="50" charset="-128"/>
                <a:ea typeface="HGP創英角ｺﾞｼｯｸUB" pitchFamily="50" charset="-128"/>
              </a:rPr>
              <a:t>　　</a:t>
            </a:r>
            <a:r>
              <a:rPr lang="en-US" altLang="ja-JP" sz="1400" b="0" u="sng" dirty="0">
                <a:solidFill>
                  <a:srgbClr val="FF0000"/>
                </a:solidFill>
                <a:latin typeface="HGP創英角ｺﾞｼｯｸUB" pitchFamily="50" charset="-128"/>
                <a:ea typeface="HGP創英角ｺﾞｼｯｸUB" pitchFamily="50" charset="-128"/>
              </a:rPr>
              <a:t>※ </a:t>
            </a:r>
            <a:r>
              <a:rPr lang="ja-JP" altLang="en-US" sz="1400" b="0" u="sng" dirty="0">
                <a:solidFill>
                  <a:srgbClr val="FF0000"/>
                </a:solidFill>
                <a:latin typeface="HGP創英角ｺﾞｼｯｸUB" pitchFamily="50" charset="-128"/>
                <a:ea typeface="HGP創英角ｺﾞｼｯｸUB" pitchFamily="50" charset="-128"/>
              </a:rPr>
              <a:t>必ず関東技術事務所へ提出のこと。</a:t>
            </a:r>
            <a:r>
              <a:rPr lang="ja-JP" altLang="en-US" sz="1400" b="0" u="sng" dirty="0">
                <a:solidFill>
                  <a:srgbClr val="FF3300"/>
                </a:solidFill>
                <a:latin typeface="HGP創英角ｺﾞｼｯｸUB" pitchFamily="50" charset="-128"/>
                <a:ea typeface="HGP創英角ｺﾞｼｯｸUB" pitchFamily="50" charset="-128"/>
              </a:rPr>
              <a:t>　　</a:t>
            </a:r>
          </a:p>
        </p:txBody>
      </p:sp>
      <p:sp>
        <p:nvSpPr>
          <p:cNvPr id="22" name="Rectangle 2"/>
          <p:cNvSpPr>
            <a:spLocks noChangeArrowheads="1"/>
          </p:cNvSpPr>
          <p:nvPr/>
        </p:nvSpPr>
        <p:spPr bwMode="auto">
          <a:xfrm>
            <a:off x="2465957" y="6129300"/>
            <a:ext cx="6524055" cy="702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400" b="0" u="sng" dirty="0">
                <a:solidFill>
                  <a:srgbClr val="FF0000"/>
                </a:solidFill>
                <a:latin typeface="HGP創英角ｺﾞｼｯｸUB" pitchFamily="50" charset="-128"/>
                <a:ea typeface="HGP創英角ｺﾞｼｯｸUB" pitchFamily="50" charset="-128"/>
              </a:rPr>
              <a:t>※</a:t>
            </a:r>
            <a:r>
              <a:rPr lang="ja-JP" altLang="en-US" sz="1400" b="0" u="sng" dirty="0">
                <a:solidFill>
                  <a:srgbClr val="FF0000"/>
                </a:solidFill>
                <a:latin typeface="HGP創英角ｺﾞｼｯｸUB" pitchFamily="50" charset="-128"/>
                <a:ea typeface="HGP創英角ｺﾞｼｯｸUB" pitchFamily="50" charset="-128"/>
              </a:rPr>
              <a:t>関東技術事務所より登録結果を報告し、電子成果品に不備があった場合に</a:t>
            </a:r>
            <a:r>
              <a:rPr lang="ja-JP" altLang="en-US" sz="1400" b="0" u="sng" dirty="0" smtClean="0">
                <a:solidFill>
                  <a:srgbClr val="FF0000"/>
                </a:solidFill>
                <a:latin typeface="HGP創英角ｺﾞｼｯｸUB" pitchFamily="50" charset="-128"/>
                <a:ea typeface="HGP創英角ｺﾞｼｯｸUB" pitchFamily="50" charset="-128"/>
              </a:rPr>
              <a:t>は修正</a:t>
            </a:r>
            <a:r>
              <a:rPr lang="ja-JP" altLang="en-US" sz="1400" b="0" u="sng" dirty="0">
                <a:solidFill>
                  <a:srgbClr val="FF0000"/>
                </a:solidFill>
                <a:latin typeface="HGP創英角ｺﾞｼｯｸUB" pitchFamily="50" charset="-128"/>
                <a:ea typeface="HGP創英角ｺﾞｼｯｸUB" pitchFamily="50" charset="-128"/>
              </a:rPr>
              <a:t>を依頼することがあります。</a:t>
            </a:r>
          </a:p>
        </p:txBody>
      </p:sp>
    </p:spTree>
    <p:extLst>
      <p:ext uri="{BB962C8B-B14F-4D97-AF65-F5344CB8AC3E}">
        <p14:creationId xmlns:p14="http://schemas.microsoft.com/office/powerpoint/2010/main" xmlns="" val="27654845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9</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事例紹介</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232755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179512" y="1052736"/>
            <a:ext cx="8335227" cy="4545124"/>
          </a:xfrm>
          <a:prstGeom prst="rect">
            <a:avLst/>
          </a:prstGeom>
          <a:noFill/>
          <a:ln w="9525">
            <a:noFill/>
            <a:miter lim="800000"/>
            <a:headEnd/>
            <a:tailEnd/>
          </a:ln>
        </p:spPr>
      </p:pic>
      <p:sp>
        <p:nvSpPr>
          <p:cNvPr id="14" name="Rectangle 2"/>
          <p:cNvSpPr>
            <a:spLocks noChangeArrowheads="1"/>
          </p:cNvSpPr>
          <p:nvPr/>
        </p:nvSpPr>
        <p:spPr bwMode="auto">
          <a:xfrm>
            <a:off x="198998" y="149500"/>
            <a:ext cx="898003" cy="276999"/>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solidFill>
                  <a:srgbClr val="000000"/>
                </a:solidFill>
                <a:latin typeface="HGP創英角ｺﾞｼｯｸUB" pitchFamily="50" charset="-128"/>
                <a:ea typeface="HGP創英角ｺﾞｼｯｸUB" pitchFamily="50" charset="-128"/>
              </a:rPr>
              <a:t>取組</a:t>
            </a:r>
            <a:r>
              <a:rPr lang="ja-JP" altLang="en-US" dirty="0" smtClean="0">
                <a:solidFill>
                  <a:srgbClr val="000000"/>
                </a:solidFill>
                <a:latin typeface="HGP創英角ｺﾞｼｯｸUB" pitchFamily="50" charset="-128"/>
                <a:ea typeface="HGP創英角ｺﾞｼｯｸUB" pitchFamily="50" charset="-128"/>
              </a:rPr>
              <a:t>事例</a:t>
            </a:r>
            <a:r>
              <a:rPr lang="en-US" altLang="ja-JP" dirty="0" smtClean="0">
                <a:solidFill>
                  <a:srgbClr val="000000"/>
                </a:solidFill>
                <a:latin typeface="HGP創英角ｺﾞｼｯｸUB" pitchFamily="50" charset="-128"/>
                <a:ea typeface="HGP創英角ｺﾞｼｯｸUB" pitchFamily="50" charset="-128"/>
              </a:rPr>
              <a:t>1</a:t>
            </a:r>
            <a:endParaRPr lang="ja-JP" altLang="en-US" dirty="0">
              <a:solidFill>
                <a:srgbClr val="000000"/>
              </a:solidFill>
              <a:latin typeface="HGP創英角ｺﾞｼｯｸUB" pitchFamily="50" charset="-128"/>
              <a:ea typeface="HGP創英角ｺﾞｼｯｸUB" pitchFamily="50" charset="-128"/>
            </a:endParaRPr>
          </a:p>
        </p:txBody>
      </p:sp>
      <p:sp>
        <p:nvSpPr>
          <p:cNvPr id="15" name="Rectangle 3"/>
          <p:cNvSpPr>
            <a:spLocks noChangeArrowheads="1"/>
          </p:cNvSpPr>
          <p:nvPr/>
        </p:nvSpPr>
        <p:spPr bwMode="auto">
          <a:xfrm>
            <a:off x="1187999" y="44450"/>
            <a:ext cx="73448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dirty="0">
                <a:solidFill>
                  <a:schemeClr val="tx2"/>
                </a:solidFill>
                <a:latin typeface="HGP創英角ｺﾞｼｯｸUB" pitchFamily="50" charset="-128"/>
                <a:ea typeface="HGP創英角ｺﾞｼｯｸUB" pitchFamily="50" charset="-128"/>
              </a:rPr>
              <a:t>「国土地盤情報検索サイト」による地盤情報の無償提供</a:t>
            </a:r>
          </a:p>
        </p:txBody>
      </p:sp>
      <p:sp>
        <p:nvSpPr>
          <p:cNvPr id="16" name="Rectangle 5"/>
          <p:cNvSpPr>
            <a:spLocks noChangeArrowheads="1"/>
          </p:cNvSpPr>
          <p:nvPr/>
        </p:nvSpPr>
        <p:spPr bwMode="auto">
          <a:xfrm>
            <a:off x="1331913" y="382588"/>
            <a:ext cx="34337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dirty="0">
                <a:solidFill>
                  <a:srgbClr val="FF0000"/>
                </a:solidFill>
                <a:latin typeface="HGP創英角ｺﾞｼｯｸUB" pitchFamily="50" charset="-128"/>
                <a:ea typeface="HGP創英角ｺﾞｼｯｸUB" pitchFamily="50" charset="-128"/>
              </a:rPr>
              <a:t>http://www.kunijiban.pwri.go.jp/jp/index.html</a:t>
            </a:r>
            <a:endParaRPr lang="ja-JP" altLang="en-US" dirty="0">
              <a:solidFill>
                <a:srgbClr val="FF0000"/>
              </a:solidFill>
              <a:latin typeface="HGP創英角ｺﾞｼｯｸUB" pitchFamily="50" charset="-128"/>
              <a:ea typeface="HGP創英角ｺﾞｼｯｸUB" pitchFamily="50" charset="-128"/>
            </a:endParaRPr>
          </a:p>
        </p:txBody>
      </p:sp>
      <p:sp>
        <p:nvSpPr>
          <p:cNvPr id="17" name="テキスト ボックス 1"/>
          <p:cNvSpPr txBox="1">
            <a:spLocks noChangeArrowheads="1"/>
          </p:cNvSpPr>
          <p:nvPr/>
        </p:nvSpPr>
        <p:spPr bwMode="auto">
          <a:xfrm>
            <a:off x="3816039" y="671513"/>
            <a:ext cx="4824413"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50000"/>
              </a:spcBef>
            </a:pPr>
            <a:r>
              <a:rPr lang="en-US" altLang="ja-JP" b="0" dirty="0" smtClean="0">
                <a:solidFill>
                  <a:srgbClr val="FF3300"/>
                </a:solidFill>
                <a:latin typeface="HGP創英角ｺﾞｼｯｸUB" pitchFamily="50" charset="-128"/>
                <a:ea typeface="HGP創英角ｺﾞｼｯｸUB" pitchFamily="50" charset="-128"/>
              </a:rPr>
              <a:t>H27.1.1 </a:t>
            </a:r>
            <a:r>
              <a:rPr lang="ja-JP" altLang="en-US" b="0" dirty="0">
                <a:solidFill>
                  <a:srgbClr val="FF3300"/>
                </a:solidFill>
                <a:latin typeface="HGP創英角ｺﾞｼｯｸUB" pitchFamily="50" charset="-128"/>
                <a:ea typeface="HGP創英角ｺﾞｼｯｸUB" pitchFamily="50" charset="-128"/>
              </a:rPr>
              <a:t>全地整＋北海道開発局分の地質データ（</a:t>
            </a:r>
            <a:r>
              <a:rPr lang="ja-JP" altLang="en-US" b="0" dirty="0" smtClean="0">
                <a:solidFill>
                  <a:srgbClr val="FF3300"/>
                </a:solidFill>
                <a:latin typeface="HGP創英角ｺﾞｼｯｸUB" pitchFamily="50" charset="-128"/>
                <a:ea typeface="HGP創英角ｺﾞｼｯｸUB" pitchFamily="50" charset="-128"/>
              </a:rPr>
              <a:t>約</a:t>
            </a:r>
            <a:r>
              <a:rPr lang="en-US" altLang="ja-JP" b="0" dirty="0" smtClean="0">
                <a:solidFill>
                  <a:srgbClr val="FF3300"/>
                </a:solidFill>
                <a:latin typeface="HGP創英角ｺﾞｼｯｸUB" pitchFamily="50" charset="-128"/>
                <a:ea typeface="HGP創英角ｺﾞｼｯｸUB" pitchFamily="50" charset="-128"/>
              </a:rPr>
              <a:t>110,000</a:t>
            </a:r>
            <a:r>
              <a:rPr lang="ja-JP" altLang="en-US" b="0" dirty="0">
                <a:solidFill>
                  <a:srgbClr val="FF3300"/>
                </a:solidFill>
                <a:latin typeface="HGP創英角ｺﾞｼｯｸUB" pitchFamily="50" charset="-128"/>
                <a:ea typeface="HGP創英角ｺﾞｼｯｸUB" pitchFamily="50" charset="-128"/>
              </a:rPr>
              <a:t>本</a:t>
            </a:r>
            <a:r>
              <a:rPr lang="ja-JP" altLang="en-US" b="0" dirty="0" smtClean="0">
                <a:solidFill>
                  <a:srgbClr val="FF3300"/>
                </a:solidFill>
                <a:latin typeface="HGP創英角ｺﾞｼｯｸUB" pitchFamily="50" charset="-128"/>
                <a:ea typeface="HGP創英角ｺﾞｼｯｸUB" pitchFamily="50" charset="-128"/>
              </a:rPr>
              <a:t>）を公開</a:t>
            </a:r>
            <a:endParaRPr lang="ja-JP" altLang="en-US" b="0" dirty="0">
              <a:solidFill>
                <a:srgbClr val="000000"/>
              </a:solidFill>
              <a:latin typeface="HGP創英角ｺﾞｼｯｸUB" pitchFamily="50" charset="-128"/>
              <a:ea typeface="HGP創英角ｺﾞｼｯｸUB" pitchFamily="50" charset="-128"/>
            </a:endParaRPr>
          </a:p>
        </p:txBody>
      </p:sp>
      <p:sp>
        <p:nvSpPr>
          <p:cNvPr id="18" name="AutoShape 4"/>
          <p:cNvSpPr>
            <a:spLocks noChangeArrowheads="1"/>
          </p:cNvSpPr>
          <p:nvPr/>
        </p:nvSpPr>
        <p:spPr bwMode="auto">
          <a:xfrm>
            <a:off x="2916238" y="1449388"/>
            <a:ext cx="2735262" cy="993775"/>
          </a:xfrm>
          <a:prstGeom prst="wedgeRoundRectCallout">
            <a:avLst>
              <a:gd name="adj1" fmla="val -10597"/>
              <a:gd name="adj2" fmla="val 89602"/>
              <a:gd name="adj3" fmla="val 16667"/>
            </a:avLst>
          </a:prstGeom>
          <a:solidFill>
            <a:srgbClr val="6699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a:latin typeface="HGP創英角ｺﾞｼｯｸUB" panose="020B0900000000000000" pitchFamily="50" charset="-128"/>
                <a:ea typeface="HGP創英角ｺﾞｼｯｸUB" panose="020B0900000000000000" pitchFamily="50" charset="-128"/>
              </a:rPr>
              <a:t>　　</a:t>
            </a:r>
            <a:r>
              <a:rPr lang="ja-JP" altLang="en-US" sz="1800" dirty="0" smtClean="0">
                <a:latin typeface="HGP創英角ｺﾞｼｯｸUB" panose="020B0900000000000000" pitchFamily="50" charset="-128"/>
                <a:ea typeface="HGP創英角ｺﾞｼｯｸUB" panose="020B0900000000000000" pitchFamily="50" charset="-128"/>
              </a:rPr>
              <a:t>を選択するとポップアップで情報が表示</a:t>
            </a:r>
            <a:endParaRPr lang="ja-JP" altLang="en-US" sz="1800" dirty="0">
              <a:latin typeface="HGP創英角ｺﾞｼｯｸUB" panose="020B0900000000000000" pitchFamily="50" charset="-128"/>
              <a:ea typeface="HGP創英角ｺﾞｼｯｸUB" panose="020B0900000000000000" pitchFamily="50" charset="-128"/>
            </a:endParaRPr>
          </a:p>
        </p:txBody>
      </p:sp>
      <p:pic>
        <p:nvPicPr>
          <p:cNvPr id="1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4888" y="2978150"/>
            <a:ext cx="2327275" cy="287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AutoShape 7"/>
          <p:cNvSpPr>
            <a:spLocks noChangeArrowheads="1"/>
          </p:cNvSpPr>
          <p:nvPr/>
        </p:nvSpPr>
        <p:spPr bwMode="auto">
          <a:xfrm>
            <a:off x="5867400" y="1725613"/>
            <a:ext cx="3111500" cy="1123950"/>
          </a:xfrm>
          <a:prstGeom prst="wedgeRoundRectCallout">
            <a:avLst>
              <a:gd name="adj1" fmla="val 12690"/>
              <a:gd name="adj2" fmla="val 76931"/>
              <a:gd name="adj3" fmla="val 16667"/>
            </a:avLst>
          </a:prstGeom>
          <a:solidFill>
            <a:srgbClr val="FFCC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a:latin typeface="HGP創英角ｺﾞｼｯｸUB" panose="020B0900000000000000" pitchFamily="50" charset="-128"/>
                <a:ea typeface="HGP創英角ｺﾞｼｯｸUB" panose="020B0900000000000000" pitchFamily="50" charset="-128"/>
              </a:rPr>
              <a:t>ポップアップの</a:t>
            </a:r>
            <a:r>
              <a:rPr lang="en-US" altLang="ja-JP" sz="1800" dirty="0">
                <a:latin typeface="HGP創英角ｺﾞｼｯｸUB" panose="020B0900000000000000" pitchFamily="50" charset="-128"/>
                <a:ea typeface="HGP創英角ｺﾞｼｯｸUB" panose="020B0900000000000000" pitchFamily="50" charset="-128"/>
              </a:rPr>
              <a:t>URL</a:t>
            </a:r>
            <a:r>
              <a:rPr lang="ja-JP" altLang="en-US" sz="1800" dirty="0">
                <a:latin typeface="HGP創英角ｺﾞｼｯｸUB" panose="020B0900000000000000" pitchFamily="50" charset="-128"/>
                <a:ea typeface="HGP創英角ｺﾞｼｯｸUB" panose="020B0900000000000000" pitchFamily="50" charset="-128"/>
              </a:rPr>
              <a:t>をクリックすると、ボーリング柱状図が表示</a:t>
            </a:r>
            <a:r>
              <a:rPr lang="ja-JP" altLang="en-US" sz="1800" dirty="0" smtClean="0">
                <a:latin typeface="HGP創英角ｺﾞｼｯｸUB" panose="020B0900000000000000" pitchFamily="50" charset="-128"/>
                <a:ea typeface="HGP創英角ｺﾞｼｯｸUB" panose="020B0900000000000000" pitchFamily="50" charset="-128"/>
              </a:rPr>
              <a:t>され</a:t>
            </a:r>
            <a:r>
              <a:rPr lang="ja-JP" altLang="en-US" sz="1800" dirty="0">
                <a:latin typeface="HGP創英角ｺﾞｼｯｸUB" panose="020B0900000000000000" pitchFamily="50" charset="-128"/>
                <a:ea typeface="HGP創英角ｺﾞｼｯｸUB" panose="020B0900000000000000" pitchFamily="50" charset="-128"/>
              </a:rPr>
              <a:t>る</a:t>
            </a:r>
          </a:p>
        </p:txBody>
      </p:sp>
      <p:sp>
        <p:nvSpPr>
          <p:cNvPr id="22" name="円/楕円 15"/>
          <p:cNvSpPr>
            <a:spLocks noChangeArrowheads="1"/>
          </p:cNvSpPr>
          <p:nvPr/>
        </p:nvSpPr>
        <p:spPr bwMode="auto">
          <a:xfrm>
            <a:off x="3132138" y="1557338"/>
            <a:ext cx="215900" cy="215900"/>
          </a:xfrm>
          <a:prstGeom prst="ellipse">
            <a:avLst/>
          </a:prstGeom>
          <a:solidFill>
            <a:srgbClr val="FF0000"/>
          </a:solidFill>
          <a:ln w="9525" algn="ctr">
            <a:solidFill>
              <a:srgbClr val="000000"/>
            </a:solidFill>
            <a:round/>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a:p>
        </p:txBody>
      </p:sp>
      <p:sp>
        <p:nvSpPr>
          <p:cNvPr id="23" name="Rectangle 9"/>
          <p:cNvSpPr txBox="1">
            <a:spLocks noChangeArrowheads="1"/>
          </p:cNvSpPr>
          <p:nvPr/>
        </p:nvSpPr>
        <p:spPr>
          <a:xfrm>
            <a:off x="142874" y="657225"/>
            <a:ext cx="3889065" cy="369888"/>
          </a:xfrm>
          <a:prstGeom prst="rect">
            <a:avLst/>
          </a:prstGeom>
        </p:spPr>
        <p:txBody>
          <a:bodyPr/>
          <a:lstStyle/>
          <a:p>
            <a:pPr marL="342900" indent="-342900" algn="l">
              <a:buFont typeface="HGP創英角ｺﾞｼｯｸUB" panose="020B0900000000000000" pitchFamily="50" charset="-128"/>
              <a:buChar char="○"/>
              <a:defRPr/>
            </a:pPr>
            <a:r>
              <a:rPr lang="ja-JP" altLang="en-US" sz="2400" kern="0" dirty="0">
                <a:latin typeface="HGP創英角ｺﾞｼｯｸUB" panose="020B0900000000000000" pitchFamily="50" charset="-128"/>
                <a:ea typeface="HGP創英角ｺﾞｼｯｸUB" panose="020B0900000000000000" pitchFamily="50" charset="-128"/>
                <a:cs typeface="+mj-cs"/>
              </a:rPr>
              <a:t>電子国土を利用した表示</a:t>
            </a:r>
          </a:p>
        </p:txBody>
      </p:sp>
      <p:sp>
        <p:nvSpPr>
          <p:cNvPr id="24" name="正方形/長方形 11"/>
          <p:cNvSpPr>
            <a:spLocks noChangeArrowheads="1"/>
          </p:cNvSpPr>
          <p:nvPr/>
        </p:nvSpPr>
        <p:spPr bwMode="auto">
          <a:xfrm>
            <a:off x="4391980" y="5661025"/>
            <a:ext cx="4140833" cy="431800"/>
          </a:xfrm>
          <a:prstGeom prst="rect">
            <a:avLst/>
          </a:prstGeom>
          <a:solidFill>
            <a:schemeClr val="accent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latin typeface="HGP創英角ｺﾞｼｯｸUB" panose="020B0900000000000000" pitchFamily="50" charset="-128"/>
                <a:ea typeface="HGP創英角ｺﾞｼｯｸUB" panose="020B0900000000000000" pitchFamily="50" charset="-128"/>
              </a:rPr>
              <a:t>国土地盤情報検索サイト「</a:t>
            </a:r>
            <a:r>
              <a:rPr lang="en-US" altLang="ja-JP" dirty="0" err="1">
                <a:latin typeface="HGP創英角ｺﾞｼｯｸUB" panose="020B0900000000000000" pitchFamily="50" charset="-128"/>
                <a:ea typeface="HGP創英角ｺﾞｼｯｸUB" panose="020B0900000000000000" pitchFamily="50" charset="-128"/>
              </a:rPr>
              <a:t>KuniJiban</a:t>
            </a:r>
            <a:r>
              <a:rPr lang="ja-JP" altLang="en-US" dirty="0">
                <a:latin typeface="HGP創英角ｺﾞｼｯｸUB" panose="020B0900000000000000" pitchFamily="50" charset="-128"/>
                <a:ea typeface="HGP創英角ｺﾞｼｯｸUB" panose="020B0900000000000000" pitchFamily="50" charset="-128"/>
              </a:rPr>
              <a:t>」より</a:t>
            </a:r>
            <a:endParaRPr lang="en-US" altLang="ja-JP" dirty="0">
              <a:latin typeface="HGP創英角ｺﾞｼｯｸUB" panose="020B0900000000000000" pitchFamily="50" charset="-128"/>
              <a:ea typeface="HGP創英角ｺﾞｼｯｸUB" panose="020B0900000000000000" pitchFamily="50" charset="-128"/>
            </a:endParaRPr>
          </a:p>
          <a:p>
            <a:pPr eaLnBrk="1" hangingPunct="1"/>
            <a:r>
              <a:rPr lang="en-US" altLang="ja-JP" u="sng" dirty="0" smtClean="0">
                <a:solidFill>
                  <a:srgbClr val="0000FF"/>
                </a:solidFill>
                <a:latin typeface="HGP創英角ｺﾞｼｯｸUB" panose="020B0900000000000000" pitchFamily="50" charset="-128"/>
                <a:ea typeface="HGP創英角ｺﾞｼｯｸUB" panose="020B0900000000000000" pitchFamily="50" charset="-128"/>
              </a:rPr>
              <a:t>http://www.kunijiban.pwri.go.jp/jp/GSImap/GSImap.html</a:t>
            </a:r>
            <a:endParaRPr lang="ja-JP" altLang="en-US" u="sng" dirty="0">
              <a:solidFill>
                <a:srgbClr val="0000FF"/>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ＣＩＭの事例紹介</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8276859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の概念</a:t>
            </a:r>
            <a:endParaRPr lang="en-US" altLang="ja-JP" dirty="0"/>
          </a:p>
        </p:txBody>
      </p:sp>
      <p:sp>
        <p:nvSpPr>
          <p:cNvPr id="17" name="Text Box 23"/>
          <p:cNvSpPr txBox="1">
            <a:spLocks noChangeArrowheads="1"/>
          </p:cNvSpPr>
          <p:nvPr/>
        </p:nvSpPr>
        <p:spPr bwMode="auto">
          <a:xfrm>
            <a:off x="7315215" y="723900"/>
            <a:ext cx="14414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ＭＳ ゴシック" pitchFamily="49" charset="-128"/>
                <a:ea typeface="ＭＳ ゴシック" pitchFamily="49" charset="-128"/>
              </a:defRPr>
            </a:lvl1pPr>
            <a:lvl2pPr marL="742950" indent="-285750" eaLnBrk="0" hangingPunct="0">
              <a:defRPr kumimoji="1" sz="1200">
                <a:solidFill>
                  <a:schemeClr val="tx1"/>
                </a:solidFill>
                <a:latin typeface="ＭＳ ゴシック" pitchFamily="49" charset="-128"/>
                <a:ea typeface="ＭＳ ゴシック" pitchFamily="49" charset="-128"/>
              </a:defRPr>
            </a:lvl2pPr>
            <a:lvl3pPr marL="1143000" indent="-228600" eaLnBrk="0" hangingPunct="0">
              <a:defRPr kumimoji="1" sz="1200">
                <a:solidFill>
                  <a:schemeClr val="tx1"/>
                </a:solidFill>
                <a:latin typeface="ＭＳ ゴシック" pitchFamily="49" charset="-128"/>
                <a:ea typeface="ＭＳ ゴシック" pitchFamily="49" charset="-128"/>
              </a:defRPr>
            </a:lvl3pPr>
            <a:lvl4pPr marL="1600200" indent="-228600" eaLnBrk="0" hangingPunct="0">
              <a:defRPr kumimoji="1" sz="1200">
                <a:solidFill>
                  <a:schemeClr val="tx1"/>
                </a:solidFill>
                <a:latin typeface="ＭＳ ゴシック" pitchFamily="49" charset="-128"/>
                <a:ea typeface="ＭＳ ゴシック" pitchFamily="49" charset="-128"/>
              </a:defRPr>
            </a:lvl4pPr>
            <a:lvl5pPr marL="2057400" indent="-228600" eaLnBrk="0" hangingPunct="0">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9pPr>
          </a:lstStyle>
          <a:p>
            <a:pPr eaLnBrk="1" hangingPunct="1"/>
            <a:r>
              <a:rPr lang="ja-JP" altLang="en-US" sz="1400" dirty="0">
                <a:ea typeface="HGS創英角ｺﾞｼｯｸUB" pitchFamily="50" charset="-128"/>
              </a:rPr>
              <a:t>横浜</a:t>
            </a:r>
            <a:r>
              <a:rPr lang="zh-TW" altLang="en-US" sz="1400" dirty="0">
                <a:ea typeface="HGS創英角ｺﾞｼｯｸUB" pitchFamily="50" charset="-128"/>
              </a:rPr>
              <a:t>国道</a:t>
            </a:r>
            <a:r>
              <a:rPr lang="zh-TW" altLang="en-US" sz="1400" dirty="0" smtClean="0">
                <a:ea typeface="HGS創英角ｺﾞｼｯｸUB" pitchFamily="50" charset="-128"/>
              </a:rPr>
              <a:t>事務所</a:t>
            </a:r>
            <a:endParaRPr lang="ja-JP" altLang="en-US" sz="1400" dirty="0">
              <a:ea typeface="HGS創英角ｺﾞｼｯｸUB" pitchFamily="50" charset="-128"/>
            </a:endParaRPr>
          </a:p>
        </p:txBody>
      </p:sp>
      <p:pic>
        <p:nvPicPr>
          <p:cNvPr id="19" name="図 18"/>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5496" y="620688"/>
            <a:ext cx="9051284" cy="5400600"/>
          </a:xfrm>
          <a:prstGeom prst="rect">
            <a:avLst/>
          </a:prstGeom>
        </p:spPr>
      </p:pic>
    </p:spTree>
    <p:extLst>
      <p:ext uri="{BB962C8B-B14F-4D97-AF65-F5344CB8AC3E}">
        <p14:creationId xmlns="" xmlns:p14="http://schemas.microsoft.com/office/powerpoint/2010/main" val="23915558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 y="799528"/>
            <a:ext cx="9144001" cy="5258946"/>
          </a:xfrm>
          <a:prstGeom prst="rect">
            <a:avLst/>
          </a:prstGeom>
        </p:spPr>
      </p:pic>
      <p:sp>
        <p:nvSpPr>
          <p:cNvPr id="4"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導入による効果</a:t>
            </a:r>
            <a:endParaRPr lang="en-US" altLang="ja-JP"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CIM</a:t>
            </a:r>
            <a:r>
              <a:rPr kumimoji="1" lang="ja-JP" altLang="en-US"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の事例（設計）</a:t>
            </a:r>
            <a:endParaRPr kumimoji="1" lang="ja-JP" altLang="en-US" sz="32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cxnSp>
        <p:nvCxnSpPr>
          <p:cNvPr id="3" name="直線コネクタ 2"/>
          <p:cNvCxnSpPr/>
          <p:nvPr/>
        </p:nvCxnSpPr>
        <p:spPr>
          <a:xfrm flipV="1">
            <a:off x="1697368" y="3839654"/>
            <a:ext cx="930416" cy="367495"/>
          </a:xfrm>
          <a:prstGeom prst="line">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 name="スライド番号プレースホルダ 1"/>
          <p:cNvSpPr txBox="1">
            <a:spLocks/>
          </p:cNvSpPr>
          <p:nvPr/>
        </p:nvSpPr>
        <p:spPr>
          <a:xfrm>
            <a:off x="8172450" y="6492875"/>
            <a:ext cx="97155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273C2CF-3AFF-40E9-BF57-2D6DD98D6304}" type="slidenum">
              <a:rPr kumimoji="1" lang="ja-JP" altLang="en-US" sz="1200" b="1" i="0" u="none" strike="noStrike" kern="1200" cap="none" spc="0" normalizeH="0" baseline="0" noProof="0" smtClean="0">
                <a:ln>
                  <a:noFill/>
                </a:ln>
                <a:solidFill>
                  <a:schemeClr val="tx1"/>
                </a:solidFill>
                <a:effectLst/>
                <a:uLnTx/>
                <a:uFillTx/>
                <a:latin typeface="HGS創英角ｺﾞｼｯｸUB" panose="020B0900000000000000" pitchFamily="50" charset="-128"/>
                <a:ea typeface="HGS創英角ｺﾞｼｯｸUB" panose="020B09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112</a:t>
            </a:fld>
            <a:endParaRPr kumimoji="1" lang="ja-JP" altLang="en-US" sz="1200" b="1" i="0" u="none" strike="noStrike" kern="1200" cap="none" spc="0" normalizeH="0" baseline="0" noProof="0" dirty="0">
              <a:ln>
                <a:noFill/>
              </a:ln>
              <a:solidFill>
                <a:schemeClr val="tx1"/>
              </a:solidFill>
              <a:effectLst/>
              <a:uLnTx/>
              <a:uFillTx/>
              <a:latin typeface="HGS創英角ｺﾞｼｯｸUB" pitchFamily="50" charset="-128"/>
              <a:ea typeface="HGS創英角ｺﾞｼｯｸUB" pitchFamily="50" charset="-128"/>
              <a:cs typeface="+mn-cs"/>
            </a:endParaRPr>
          </a:p>
        </p:txBody>
      </p:sp>
      <p:pic>
        <p:nvPicPr>
          <p:cNvPr id="5" name="図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677" y="1548114"/>
            <a:ext cx="6227531" cy="25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正方形/長方形 5"/>
          <p:cNvSpPr/>
          <p:nvPr/>
        </p:nvSpPr>
        <p:spPr>
          <a:xfrm>
            <a:off x="1539213" y="4052146"/>
            <a:ext cx="1537600"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 </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IC</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JCT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鳥瞰</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5363535" y="4236812"/>
            <a:ext cx="3169457"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近接</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施設含むモデルによる可視化</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8" name="角丸四角形 7"/>
          <p:cNvSpPr/>
          <p:nvPr/>
        </p:nvSpPr>
        <p:spPr>
          <a:xfrm>
            <a:off x="179593" y="4563158"/>
            <a:ext cx="8882843" cy="2178210"/>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600" dirty="0">
                <a:latin typeface="HGS創英角ｺﾞｼｯｸUB" panose="020B0900000000000000" pitchFamily="50" charset="-128"/>
                <a:ea typeface="HGS創英角ｺﾞｼｯｸUB" panose="020B0900000000000000" pitchFamily="50" charset="-128"/>
              </a:rPr>
              <a:t>① 施工計画（進捗状況）の可視化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住民説明資料としての活用を目的とし、周辺地形・環境を含めた構造物の進捗状況を可視化する。</a:t>
            </a:r>
          </a:p>
          <a:p>
            <a:pPr algn="l"/>
            <a:r>
              <a:rPr lang="ja-JP" altLang="en-US" sz="1600" dirty="0" smtClean="0">
                <a:latin typeface="HGS創英角ｺﾞｼｯｸUB" panose="020B0900000000000000" pitchFamily="50" charset="-128"/>
                <a:ea typeface="HGS創英角ｺﾞｼｯｸUB" panose="020B0900000000000000" pitchFamily="50" charset="-128"/>
              </a:rPr>
              <a:t>② </a:t>
            </a:r>
            <a:r>
              <a:rPr lang="ja-JP" altLang="en-US" sz="1600" dirty="0">
                <a:latin typeface="HGS創英角ｺﾞｼｯｸUB" panose="020B0900000000000000" pitchFamily="50" charset="-128"/>
                <a:ea typeface="HGS創英角ｺﾞｼｯｸUB" panose="020B0900000000000000" pitchFamily="50" charset="-128"/>
              </a:rPr>
              <a:t>円滑な関係機関協議のための可視化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既存</a:t>
            </a:r>
            <a:r>
              <a:rPr lang="ja-JP" altLang="en-US" sz="1600" dirty="0">
                <a:latin typeface="HGS創英角ｺﾞｼｯｸUB" panose="020B0900000000000000" pitchFamily="50" charset="-128"/>
                <a:ea typeface="HGS創英角ｺﾞｼｯｸUB" panose="020B0900000000000000" pitchFamily="50" charset="-128"/>
              </a:rPr>
              <a:t>高圧線と新設ランプ橋との隔離状況を３次元モデルにより可視化、確認する。</a:t>
            </a:r>
          </a:p>
          <a:p>
            <a:pPr algn="l"/>
            <a:r>
              <a:rPr lang="ja-JP" altLang="en-US" sz="1600" dirty="0">
                <a:latin typeface="HGS創英角ｺﾞｼｯｸUB" panose="020B0900000000000000" pitchFamily="50" charset="-128"/>
                <a:ea typeface="HGS創英角ｺﾞｼｯｸUB" panose="020B0900000000000000" pitchFamily="50" charset="-128"/>
              </a:rPr>
              <a:t>③ 主構造、近接施設の可視化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橋梁</a:t>
            </a:r>
            <a:r>
              <a:rPr lang="ja-JP" altLang="en-US" sz="1600" dirty="0">
                <a:latin typeface="HGS創英角ｺﾞｼｯｸUB" panose="020B0900000000000000" pitchFamily="50" charset="-128"/>
                <a:ea typeface="HGS創英角ｺﾞｼｯｸUB" panose="020B0900000000000000" pitchFamily="50" charset="-128"/>
              </a:rPr>
              <a:t>は主要鋼材だけではなく、補剛材等を</a:t>
            </a:r>
            <a:r>
              <a:rPr lang="en-US" altLang="ja-JP" sz="1600" dirty="0">
                <a:latin typeface="HGS創英角ｺﾞｼｯｸUB" panose="020B0900000000000000" pitchFamily="50" charset="-128"/>
                <a:ea typeface="HGS創英角ｺﾞｼｯｸUB" panose="020B0900000000000000" pitchFamily="50" charset="-128"/>
              </a:rPr>
              <a:t>3</a:t>
            </a:r>
            <a:r>
              <a:rPr lang="ja-JP" altLang="en-US" sz="1600" dirty="0">
                <a:latin typeface="HGS創英角ｺﾞｼｯｸUB" panose="020B0900000000000000" pitchFamily="50" charset="-128"/>
                <a:ea typeface="HGS創英角ｺﾞｼｯｸUB" panose="020B0900000000000000" pitchFamily="50" charset="-128"/>
              </a:rPr>
              <a:t>次元モデルに反映する。また、施工にあたり、鉄塔等の近接施設も可視化し、干渉影響ほか検討に活用する</a:t>
            </a:r>
            <a:r>
              <a:rPr lang="ja-JP" altLang="en-US" sz="1600" dirty="0" smtClean="0">
                <a:latin typeface="HGS創英角ｺﾞｼｯｸUB" panose="020B0900000000000000" pitchFamily="50" charset="-128"/>
                <a:ea typeface="HGS創英角ｺﾞｼｯｸUB" panose="020B0900000000000000" pitchFamily="50" charset="-128"/>
              </a:rPr>
              <a:t>。</a:t>
            </a:r>
            <a:endParaRPr lang="ja-JP" altLang="en-US" sz="1600" dirty="0">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0" y="836712"/>
            <a:ext cx="9144000" cy="923330"/>
          </a:xfrm>
          <a:prstGeom prst="rect">
            <a:avLst/>
          </a:prstGeom>
        </p:spPr>
        <p:txBody>
          <a:bodyPr wrap="square">
            <a:spAutoFit/>
          </a:bodyPr>
          <a:lstStyle/>
          <a:p>
            <a:r>
              <a:rPr lang="ja-JP" altLang="en-US" dirty="0" smtClean="0">
                <a:latin typeface="HGS創英角ｺﾞｼｯｸUB" panose="020B0900000000000000" pitchFamily="50" charset="-128"/>
                <a:ea typeface="HGS創英角ｺﾞｼｯｸUB" panose="020B0900000000000000" pitchFamily="50" charset="-128"/>
              </a:rPr>
              <a:t>　横浜</a:t>
            </a:r>
            <a:r>
              <a:rPr lang="ja-JP" altLang="en-US" dirty="0">
                <a:latin typeface="HGS創英角ｺﾞｼｯｸUB" panose="020B0900000000000000" pitchFamily="50" charset="-128"/>
                <a:ea typeface="HGS創英角ｺﾞｼｯｸUB" panose="020B0900000000000000" pitchFamily="50" charset="-128"/>
              </a:rPr>
              <a:t>環状南線栄IC・JCTの形状は、インターチェンジやジャンクションの線形が輻輳する複雑な構造となっている。全国初の取組みとして大規模施設にCIM（大規模構造物の可視化）を利用することでプロジェクト全体をマネジメントする可能性を検討</a:t>
            </a:r>
          </a:p>
        </p:txBody>
      </p:sp>
      <p:sp>
        <p:nvSpPr>
          <p:cNvPr id="10" name="正方形/長方形 9"/>
          <p:cNvSpPr/>
          <p:nvPr/>
        </p:nvSpPr>
        <p:spPr>
          <a:xfrm>
            <a:off x="4702151" y="2306535"/>
            <a:ext cx="4317330" cy="1930277"/>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pic>
        <p:nvPicPr>
          <p:cNvPr id="11" name="図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2320003"/>
            <a:ext cx="2043906" cy="1887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図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2151" y="2337362"/>
            <a:ext cx="2246113" cy="1900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eaLnBrk="0" hangingPunct="0">
              <a:defRPr/>
            </a:pPr>
            <a:r>
              <a:rPr lang="en-US" altLang="ja-JP" sz="3200" b="0" kern="0" dirty="0">
                <a:solidFill>
                  <a:schemeClr val="tx2"/>
                </a:solidFill>
                <a:latin typeface="HGS創英角ｺﾞｼｯｸUB" panose="020B0900000000000000" pitchFamily="50" charset="-128"/>
                <a:ea typeface="HGS創英角ｺﾞｼｯｸUB" panose="020B0900000000000000" pitchFamily="50" charset="-128"/>
                <a:cs typeface="+mj-cs"/>
              </a:rPr>
              <a:t>CIM</a:t>
            </a:r>
            <a:r>
              <a:rPr lang="ja-JP" altLang="en-US" sz="3200" b="0" kern="0" dirty="0">
                <a:solidFill>
                  <a:schemeClr val="tx2"/>
                </a:solidFill>
                <a:latin typeface="HGS創英角ｺﾞｼｯｸUB" panose="020B0900000000000000" pitchFamily="50" charset="-128"/>
                <a:ea typeface="HGS創英角ｺﾞｼｯｸUB" panose="020B0900000000000000" pitchFamily="50" charset="-128"/>
                <a:cs typeface="+mj-cs"/>
              </a:rPr>
              <a:t>の事例（横浜国道事務所）</a:t>
            </a:r>
          </a:p>
        </p:txBody>
      </p:sp>
      <p:pic>
        <p:nvPicPr>
          <p:cNvPr id="221187" name="Picture 1"/>
          <p:cNvPicPr>
            <a:picLocks noChangeAspect="1" noChangeArrowheads="1"/>
          </p:cNvPicPr>
          <p:nvPr/>
        </p:nvPicPr>
        <p:blipFill>
          <a:blip r:embed="rId2" cstate="print"/>
          <a:srcRect/>
          <a:stretch>
            <a:fillRect/>
          </a:stretch>
        </p:blipFill>
        <p:spPr bwMode="auto">
          <a:xfrm>
            <a:off x="2159000" y="1587500"/>
            <a:ext cx="3889375" cy="2952750"/>
          </a:xfrm>
          <a:prstGeom prst="rect">
            <a:avLst/>
          </a:prstGeom>
          <a:noFill/>
          <a:ln w="9525">
            <a:noFill/>
            <a:miter lim="800000"/>
            <a:headEnd/>
            <a:tailEnd/>
          </a:ln>
        </p:spPr>
      </p:pic>
      <p:sp>
        <p:nvSpPr>
          <p:cNvPr id="6" name="角丸四角形 5"/>
          <p:cNvSpPr/>
          <p:nvPr/>
        </p:nvSpPr>
        <p:spPr>
          <a:xfrm>
            <a:off x="142875" y="4652963"/>
            <a:ext cx="8858250" cy="141128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defRPr/>
            </a:pPr>
            <a:r>
              <a:rPr lang="ja-JP" altLang="en-US" sz="1800" b="0" dirty="0">
                <a:latin typeface="HGS創英角ｺﾞｼｯｸUB" panose="020B0900000000000000" pitchFamily="50" charset="-128"/>
                <a:ea typeface="HGS創英角ｺﾞｼｯｸUB" panose="020B0900000000000000" pitchFamily="50" charset="-128"/>
              </a:rPr>
              <a:t>・設計成果から</a:t>
            </a:r>
            <a:r>
              <a:rPr lang="ja-JP" altLang="ja-JP" sz="1800" b="0" dirty="0">
                <a:latin typeface="HGS創英角ｺﾞｼｯｸUB" panose="020B0900000000000000" pitchFamily="50" charset="-128"/>
                <a:ea typeface="HGS創英角ｺﾞｼｯｸUB" panose="020B0900000000000000" pitchFamily="50" charset="-128"/>
              </a:rPr>
              <a:t>事業全体</a:t>
            </a:r>
            <a:r>
              <a:rPr lang="ja-JP" altLang="en-US" sz="1800" b="0" dirty="0">
                <a:latin typeface="HGS創英角ｺﾞｼｯｸUB" panose="020B0900000000000000" pitchFamily="50" charset="-128"/>
                <a:ea typeface="HGS創英角ｺﾞｼｯｸUB" panose="020B0900000000000000" pitchFamily="50" charset="-128"/>
              </a:rPr>
              <a:t>の</a:t>
            </a:r>
            <a:r>
              <a:rPr lang="en-US" altLang="ja-JP" sz="1800" b="0" dirty="0">
                <a:latin typeface="HGS創英角ｺﾞｼｯｸUB" panose="020B0900000000000000" pitchFamily="50" charset="-128"/>
                <a:ea typeface="HGS創英角ｺﾞｼｯｸUB" panose="020B0900000000000000" pitchFamily="50" charset="-128"/>
              </a:rPr>
              <a:t>CIM</a:t>
            </a:r>
            <a:r>
              <a:rPr lang="ja-JP" altLang="en-US" sz="1800" b="0" dirty="0">
                <a:latin typeface="HGS創英角ｺﾞｼｯｸUB" panose="020B0900000000000000" pitchFamily="50" charset="-128"/>
                <a:ea typeface="HGS創英角ｺﾞｼｯｸUB" panose="020B0900000000000000" pitchFamily="50" charset="-128"/>
              </a:rPr>
              <a:t>（三次元形状モデル）</a:t>
            </a:r>
            <a:r>
              <a:rPr lang="ja-JP" altLang="ja-JP" sz="1800" b="0" dirty="0">
                <a:latin typeface="HGS創英角ｺﾞｼｯｸUB" panose="020B0900000000000000" pitchFamily="50" charset="-128"/>
                <a:ea typeface="HGS創英角ｺﾞｼｯｸUB" panose="020B0900000000000000" pitchFamily="50" charset="-128"/>
              </a:rPr>
              <a:t>を構築することで、個々の事業だけでなく、</a:t>
            </a:r>
            <a:r>
              <a:rPr lang="ja-JP" altLang="ja-JP" sz="1800" b="0" dirty="0">
                <a:solidFill>
                  <a:srgbClr val="FF0000"/>
                </a:solidFill>
                <a:latin typeface="HGS創英角ｺﾞｼｯｸUB" panose="020B0900000000000000" pitchFamily="50" charset="-128"/>
                <a:ea typeface="HGS創英角ｺﾞｼｯｸUB" panose="020B0900000000000000" pitchFamily="50" charset="-128"/>
              </a:rPr>
              <a:t>周辺事業を含め</a:t>
            </a:r>
            <a:r>
              <a:rPr lang="ja-JP" altLang="en-US" sz="1800" b="0" dirty="0">
                <a:solidFill>
                  <a:srgbClr val="FF0000"/>
                </a:solidFill>
                <a:latin typeface="HGS創英角ｺﾞｼｯｸUB" panose="020B0900000000000000" pitchFamily="50" charset="-128"/>
                <a:ea typeface="HGS創英角ｺﾞｼｯｸUB" panose="020B0900000000000000" pitchFamily="50" charset="-128"/>
              </a:rPr>
              <a:t>全体を俯瞰した</a:t>
            </a:r>
            <a:r>
              <a:rPr lang="ja-JP" altLang="ja-JP" sz="1800" b="0" dirty="0">
                <a:solidFill>
                  <a:srgbClr val="FF0000"/>
                </a:solidFill>
                <a:latin typeface="HGS創英角ｺﾞｼｯｸUB" panose="020B0900000000000000" pitchFamily="50" charset="-128"/>
                <a:ea typeface="HGS創英角ｺﾞｼｯｸUB" panose="020B0900000000000000" pitchFamily="50" charset="-128"/>
              </a:rPr>
              <a:t>検討</a:t>
            </a:r>
            <a:r>
              <a:rPr lang="ja-JP" altLang="en-US" sz="1800" b="0" dirty="0">
                <a:solidFill>
                  <a:srgbClr val="FF0000"/>
                </a:solidFill>
                <a:latin typeface="HGS創英角ｺﾞｼｯｸUB" panose="020B0900000000000000" pitchFamily="50" charset="-128"/>
                <a:ea typeface="HGS創英角ｺﾞｼｯｸUB" panose="020B0900000000000000" pitchFamily="50" charset="-128"/>
              </a:rPr>
              <a:t>が可能</a:t>
            </a:r>
            <a:endParaRPr lang="en-US" altLang="ja-JP" sz="1800" b="0" dirty="0">
              <a:latin typeface="HGS創英角ｺﾞｼｯｸUB" panose="020B0900000000000000" pitchFamily="50" charset="-128"/>
              <a:ea typeface="HGS創英角ｺﾞｼｯｸUB" panose="020B0900000000000000" pitchFamily="50" charset="-128"/>
            </a:endParaRPr>
          </a:p>
          <a:p>
            <a:pPr>
              <a:defRPr/>
            </a:pPr>
            <a:r>
              <a:rPr lang="en-US" altLang="ja-JP" sz="1800" b="0" dirty="0">
                <a:latin typeface="HGS創英角ｺﾞｼｯｸUB" panose="020B0900000000000000" pitchFamily="50" charset="-128"/>
                <a:ea typeface="HGS創英角ｺﾞｼｯｸUB" panose="020B0900000000000000" pitchFamily="50" charset="-128"/>
              </a:rPr>
              <a:t>【</a:t>
            </a:r>
            <a:r>
              <a:rPr lang="ja-JP" altLang="ja-JP" sz="1800" b="0" dirty="0">
                <a:latin typeface="HGS創英角ｺﾞｼｯｸUB" panose="020B0900000000000000" pitchFamily="50" charset="-128"/>
                <a:ea typeface="HGS創英角ｺﾞｼｯｸUB" panose="020B0900000000000000" pitchFamily="50" charset="-128"/>
              </a:rPr>
              <a:t>成果</a:t>
            </a:r>
            <a:r>
              <a:rPr lang="en-US" altLang="ja-JP" sz="1800" b="0" dirty="0">
                <a:latin typeface="HGS創英角ｺﾞｼｯｸUB" panose="020B0900000000000000" pitchFamily="50" charset="-128"/>
                <a:ea typeface="HGS創英角ｺﾞｼｯｸUB" panose="020B0900000000000000" pitchFamily="50" charset="-128"/>
              </a:rPr>
              <a:t>】</a:t>
            </a:r>
          </a:p>
          <a:p>
            <a:pPr>
              <a:defRPr/>
            </a:pPr>
            <a:r>
              <a:rPr lang="ja-JP" altLang="en-US" sz="1800" b="0" dirty="0">
                <a:latin typeface="HGS創英角ｺﾞｼｯｸUB" panose="020B0900000000000000" pitchFamily="50" charset="-128"/>
                <a:ea typeface="HGS創英角ｺﾞｼｯｸUB" panose="020B0900000000000000" pitchFamily="50" charset="-128"/>
              </a:rPr>
              <a:t>　</a:t>
            </a:r>
            <a:r>
              <a:rPr lang="ja-JP" altLang="ja-JP" sz="1800" b="0" dirty="0">
                <a:latin typeface="HGS創英角ｺﾞｼｯｸUB" panose="020B0900000000000000" pitchFamily="50" charset="-128"/>
                <a:ea typeface="HGS創英角ｺﾞｼｯｸUB" panose="020B0900000000000000" pitchFamily="50" charset="-128"/>
              </a:rPr>
              <a:t>①事業全体のイメージの把握</a:t>
            </a:r>
            <a:r>
              <a:rPr lang="ja-JP" altLang="en-US" sz="1800" b="0" dirty="0">
                <a:latin typeface="HGS創英角ｺﾞｼｯｸUB" panose="020B0900000000000000" pitchFamily="50" charset="-128"/>
                <a:ea typeface="HGS創英角ｺﾞｼｯｸUB" panose="020B0900000000000000" pitchFamily="50" charset="-128"/>
              </a:rPr>
              <a:t>　　　</a:t>
            </a:r>
            <a:r>
              <a:rPr lang="ja-JP" altLang="ja-JP" sz="1800" b="0" dirty="0">
                <a:latin typeface="HGS創英角ｺﾞｼｯｸUB" panose="020B0900000000000000" pitchFamily="50" charset="-128"/>
                <a:ea typeface="HGS創英角ｺﾞｼｯｸUB" panose="020B0900000000000000" pitchFamily="50" charset="-128"/>
              </a:rPr>
              <a:t>②事業者間の連絡調整</a:t>
            </a:r>
            <a:endParaRPr lang="en-US" altLang="ja-JP" sz="1800" b="0" dirty="0">
              <a:latin typeface="HGS創英角ｺﾞｼｯｸUB" panose="020B0900000000000000" pitchFamily="50" charset="-128"/>
              <a:ea typeface="HGS創英角ｺﾞｼｯｸUB" panose="020B0900000000000000" pitchFamily="50" charset="-128"/>
            </a:endParaRPr>
          </a:p>
          <a:p>
            <a:pPr>
              <a:defRPr/>
            </a:pPr>
            <a:r>
              <a:rPr lang="ja-JP" altLang="en-US" sz="1800" b="0" dirty="0">
                <a:latin typeface="HGS創英角ｺﾞｼｯｸUB" panose="020B0900000000000000" pitchFamily="50" charset="-128"/>
                <a:ea typeface="HGS創英角ｺﾞｼｯｸUB" panose="020B0900000000000000" pitchFamily="50" charset="-128"/>
              </a:rPr>
              <a:t>　</a:t>
            </a:r>
            <a:r>
              <a:rPr lang="ja-JP" altLang="ja-JP" sz="1800" b="0" dirty="0">
                <a:latin typeface="HGS創英角ｺﾞｼｯｸUB" panose="020B0900000000000000" pitchFamily="50" charset="-128"/>
                <a:ea typeface="HGS創英角ｺﾞｼｯｸUB" panose="020B0900000000000000" pitchFamily="50" charset="-128"/>
              </a:rPr>
              <a:t>③</a:t>
            </a:r>
            <a:r>
              <a:rPr lang="ja-JP" altLang="en-US" sz="1800" b="0" dirty="0">
                <a:latin typeface="HGS創英角ｺﾞｼｯｸUB" panose="020B0900000000000000" pitchFamily="50" charset="-128"/>
                <a:ea typeface="HGS創英角ｺﾞｼｯｸUB" panose="020B0900000000000000" pitchFamily="50" charset="-128"/>
              </a:rPr>
              <a:t>概略</a:t>
            </a:r>
            <a:r>
              <a:rPr lang="ja-JP" altLang="ja-JP" sz="1800" b="0" dirty="0">
                <a:latin typeface="HGS創英角ｺﾞｼｯｸUB" panose="020B0900000000000000" pitchFamily="50" charset="-128"/>
                <a:ea typeface="HGS創英角ｺﾞｼｯｸUB" panose="020B0900000000000000" pitchFamily="50" charset="-128"/>
              </a:rPr>
              <a:t>工期</a:t>
            </a:r>
            <a:r>
              <a:rPr lang="ja-JP" altLang="en-US" sz="1800" b="0" dirty="0">
                <a:latin typeface="HGS創英角ｺﾞｼｯｸUB" panose="020B0900000000000000" pitchFamily="50" charset="-128"/>
                <a:ea typeface="HGS創英角ｺﾞｼｯｸUB" panose="020B0900000000000000" pitchFamily="50" charset="-128"/>
              </a:rPr>
              <a:t>・</a:t>
            </a:r>
            <a:r>
              <a:rPr lang="ja-JP" altLang="ja-JP" sz="1800" b="0" dirty="0">
                <a:latin typeface="HGS創英角ｺﾞｼｯｸUB" panose="020B0900000000000000" pitchFamily="50" charset="-128"/>
                <a:ea typeface="HGS創英角ｺﾞｼｯｸUB" panose="020B0900000000000000" pitchFamily="50" charset="-128"/>
              </a:rPr>
              <a:t>工費の</a:t>
            </a:r>
            <a:r>
              <a:rPr lang="ja-JP" altLang="en-US" sz="1800" b="0" dirty="0">
                <a:latin typeface="HGS創英角ｺﾞｼｯｸUB" panose="020B0900000000000000" pitchFamily="50" charset="-128"/>
                <a:ea typeface="HGS創英角ｺﾞｼｯｸUB" panose="020B0900000000000000" pitchFamily="50" charset="-128"/>
              </a:rPr>
              <a:t>把握　　　　　</a:t>
            </a:r>
            <a:r>
              <a:rPr lang="ja-JP" altLang="ja-JP" sz="1800" b="0" dirty="0">
                <a:latin typeface="HGS創英角ｺﾞｼｯｸUB" panose="020B0900000000000000" pitchFamily="50" charset="-128"/>
                <a:ea typeface="HGS創英角ｺﾞｼｯｸUB" panose="020B0900000000000000" pitchFamily="50" charset="-128"/>
              </a:rPr>
              <a:t>④維持管理</a:t>
            </a:r>
            <a:r>
              <a:rPr lang="ja-JP" altLang="en-US" sz="1800" b="0" dirty="0">
                <a:latin typeface="HGS創英角ｺﾞｼｯｸUB" panose="020B0900000000000000" pitchFamily="50" charset="-128"/>
                <a:ea typeface="HGS創英角ｺﾞｼｯｸUB" panose="020B0900000000000000" pitchFamily="50" charset="-128"/>
              </a:rPr>
              <a:t>にて</a:t>
            </a:r>
            <a:r>
              <a:rPr lang="ja-JP" altLang="ja-JP" sz="1800" b="0" dirty="0">
                <a:latin typeface="HGS創英角ｺﾞｼｯｸUB" panose="020B0900000000000000" pitchFamily="50" charset="-128"/>
                <a:ea typeface="HGS創英角ｺﾞｼｯｸUB" panose="020B0900000000000000" pitchFamily="50" charset="-128"/>
              </a:rPr>
              <a:t>利用可能なモデル</a:t>
            </a:r>
            <a:r>
              <a:rPr lang="ja-JP" altLang="en-US" sz="1800" b="0" dirty="0">
                <a:latin typeface="HGS創英角ｺﾞｼｯｸUB" panose="020B0900000000000000" pitchFamily="50" charset="-128"/>
                <a:ea typeface="HGS創英角ｺﾞｼｯｸUB" panose="020B0900000000000000" pitchFamily="50" charset="-128"/>
              </a:rPr>
              <a:t>を</a:t>
            </a:r>
            <a:r>
              <a:rPr lang="ja-JP" altLang="ja-JP" sz="1800" b="0" dirty="0">
                <a:latin typeface="HGS創英角ｺﾞｼｯｸUB" panose="020B0900000000000000" pitchFamily="50" charset="-128"/>
                <a:ea typeface="HGS創英角ｺﾞｼｯｸUB" panose="020B0900000000000000" pitchFamily="50" charset="-128"/>
              </a:rPr>
              <a:t>構築</a:t>
            </a:r>
            <a:endParaRPr lang="ja-JP" altLang="en-US" sz="1800" b="0" dirty="0">
              <a:latin typeface="HGS創英角ｺﾞｼｯｸUB" panose="020B0900000000000000" pitchFamily="50" charset="-128"/>
              <a:ea typeface="HGS創英角ｺﾞｼｯｸUB" panose="020B0900000000000000" pitchFamily="50" charset="-128"/>
            </a:endParaRPr>
          </a:p>
        </p:txBody>
      </p:sp>
      <p:sp>
        <p:nvSpPr>
          <p:cNvPr id="8" name="角丸四角形 7"/>
          <p:cNvSpPr/>
          <p:nvPr/>
        </p:nvSpPr>
        <p:spPr>
          <a:xfrm>
            <a:off x="142875" y="800100"/>
            <a:ext cx="8858250" cy="72548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ja-JP" altLang="en-US" sz="2000" b="0" dirty="0">
                <a:latin typeface="HGS創英角ｺﾞｼｯｸUB" panose="020B0900000000000000" pitchFamily="50" charset="-128"/>
                <a:ea typeface="HGS創英角ｺﾞｼｯｸUB" panose="020B0900000000000000" pitchFamily="50" charset="-128"/>
              </a:rPr>
              <a:t>・</a:t>
            </a:r>
            <a:r>
              <a:rPr lang="ja-JP" altLang="ja-JP" sz="2000" b="0" dirty="0">
                <a:latin typeface="HGS創英角ｺﾞｼｯｸUB" panose="020B0900000000000000" pitchFamily="50" charset="-128"/>
                <a:ea typeface="HGS創英角ｺﾞｼｯｸUB" panose="020B0900000000000000" pitchFamily="50" charset="-128"/>
              </a:rPr>
              <a:t>工区（設計者）ごとに作成され</a:t>
            </a:r>
            <a:r>
              <a:rPr lang="ja-JP" altLang="en-US" sz="2000" b="0" dirty="0">
                <a:latin typeface="HGS創英角ｺﾞｼｯｸUB" panose="020B0900000000000000" pitchFamily="50" charset="-128"/>
                <a:ea typeface="HGS創英角ｺﾞｼｯｸUB" panose="020B0900000000000000" pitchFamily="50" charset="-128"/>
              </a:rPr>
              <a:t>ている</a:t>
            </a:r>
            <a:r>
              <a:rPr lang="ja-JP" altLang="ja-JP" sz="2000" b="0" dirty="0">
                <a:latin typeface="HGS創英角ｺﾞｼｯｸUB" panose="020B0900000000000000" pitchFamily="50" charset="-128"/>
                <a:ea typeface="HGS創英角ｺﾞｼｯｸUB" panose="020B0900000000000000" pitchFamily="50" charset="-128"/>
              </a:rPr>
              <a:t>概略設計段階</a:t>
            </a:r>
            <a:r>
              <a:rPr lang="ja-JP" altLang="en-US" sz="2000" b="0" dirty="0">
                <a:latin typeface="HGS創英角ｺﾞｼｯｸUB" panose="020B0900000000000000" pitchFamily="50" charset="-128"/>
                <a:ea typeface="HGS創英角ｺﾞｼｯｸUB" panose="020B0900000000000000" pitchFamily="50" charset="-128"/>
              </a:rPr>
              <a:t>の</a:t>
            </a:r>
            <a:r>
              <a:rPr lang="en-US" altLang="ja-JP" sz="2000" b="0" dirty="0">
                <a:latin typeface="HGS創英角ｺﾞｼｯｸUB" panose="020B0900000000000000" pitchFamily="50" charset="-128"/>
                <a:ea typeface="HGS創英角ｺﾞｼｯｸUB" panose="020B0900000000000000" pitchFamily="50" charset="-128"/>
              </a:rPr>
              <a:t>CIM</a:t>
            </a:r>
            <a:r>
              <a:rPr lang="ja-JP" altLang="en-US" sz="2000" b="0" dirty="0">
                <a:latin typeface="HGS創英角ｺﾞｼｯｸUB" panose="020B0900000000000000" pitchFamily="50" charset="-128"/>
                <a:ea typeface="HGS創英角ｺﾞｼｯｸUB" panose="020B0900000000000000" pitchFamily="50" charset="-128"/>
              </a:rPr>
              <a:t>（</a:t>
            </a:r>
            <a:r>
              <a:rPr lang="en-US" altLang="ja-JP" sz="2000" b="0" dirty="0">
                <a:latin typeface="HGS創英角ｺﾞｼｯｸUB" panose="020B0900000000000000" pitchFamily="50" charset="-128"/>
                <a:ea typeface="HGS創英角ｺﾞｼｯｸUB" panose="020B0900000000000000" pitchFamily="50" charset="-128"/>
              </a:rPr>
              <a:t>3</a:t>
            </a:r>
            <a:r>
              <a:rPr lang="ja-JP" altLang="ja-JP" sz="2000" b="0" dirty="0">
                <a:latin typeface="HGS創英角ｺﾞｼｯｸUB" panose="020B0900000000000000" pitchFamily="50" charset="-128"/>
                <a:ea typeface="HGS創英角ｺﾞｼｯｸUB" panose="020B0900000000000000" pitchFamily="50" charset="-128"/>
              </a:rPr>
              <a:t>次元</a:t>
            </a:r>
            <a:r>
              <a:rPr lang="ja-JP" altLang="en-US" sz="2000" b="0" dirty="0">
                <a:latin typeface="HGS創英角ｺﾞｼｯｸUB" panose="020B0900000000000000" pitchFamily="50" charset="-128"/>
                <a:ea typeface="HGS創英角ｺﾞｼｯｸUB" panose="020B0900000000000000" pitchFamily="50" charset="-128"/>
              </a:rPr>
              <a:t>形状</a:t>
            </a:r>
            <a:r>
              <a:rPr lang="ja-JP" altLang="ja-JP" sz="2000" b="0" dirty="0">
                <a:latin typeface="HGS創英角ｺﾞｼｯｸUB" panose="020B0900000000000000" pitchFamily="50" charset="-128"/>
                <a:ea typeface="HGS創英角ｺﾞｼｯｸUB" panose="020B0900000000000000" pitchFamily="50" charset="-128"/>
              </a:rPr>
              <a:t>モデル</a:t>
            </a:r>
            <a:r>
              <a:rPr lang="ja-JP" altLang="en-US" sz="2000" b="0" dirty="0">
                <a:latin typeface="HGS創英角ｺﾞｼｯｸUB" panose="020B0900000000000000" pitchFamily="50" charset="-128"/>
                <a:ea typeface="HGS創英角ｺﾞｼｯｸUB" panose="020B0900000000000000" pitchFamily="50" charset="-128"/>
              </a:rPr>
              <a:t>）</a:t>
            </a:r>
            <a:r>
              <a:rPr lang="ja-JP" altLang="ja-JP" sz="2000" b="0" dirty="0">
                <a:latin typeface="HGS創英角ｺﾞｼｯｸUB" panose="020B0900000000000000" pitchFamily="50" charset="-128"/>
                <a:ea typeface="HGS創英角ｺﾞｼｯｸUB" panose="020B0900000000000000" pitchFamily="50" charset="-128"/>
              </a:rPr>
              <a:t>を統合し、事業全体</a:t>
            </a:r>
            <a:r>
              <a:rPr lang="ja-JP" altLang="en-US" sz="2000" b="0" dirty="0">
                <a:latin typeface="HGS創英角ｺﾞｼｯｸUB" panose="020B0900000000000000" pitchFamily="50" charset="-128"/>
                <a:ea typeface="HGS創英角ｺﾞｼｯｸUB" panose="020B0900000000000000" pitchFamily="50" charset="-128"/>
              </a:rPr>
              <a:t>の</a:t>
            </a:r>
            <a:r>
              <a:rPr lang="ja-JP" altLang="ja-JP" sz="2000" b="0" dirty="0">
                <a:latin typeface="HGS創英角ｺﾞｼｯｸUB" panose="020B0900000000000000" pitchFamily="50" charset="-128"/>
                <a:ea typeface="HGS創英角ｺﾞｼｯｸUB" panose="020B0900000000000000" pitchFamily="50" charset="-128"/>
              </a:rPr>
              <a:t>マネジメントに活用</a:t>
            </a:r>
            <a:r>
              <a:rPr lang="ja-JP" altLang="en-US" sz="2000" b="0" dirty="0">
                <a:latin typeface="HGS創英角ｺﾞｼｯｸUB" panose="020B0900000000000000" pitchFamily="50" charset="-128"/>
                <a:ea typeface="HGS創英角ｺﾞｼｯｸUB" panose="020B0900000000000000" pitchFamily="50" charset="-128"/>
              </a:rPr>
              <a:t>している。</a:t>
            </a:r>
            <a:endParaRPr lang="en-US" altLang="ja-JP" sz="2000" b="0"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79512" y="912469"/>
            <a:ext cx="8639947" cy="3174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r>
              <a:rPr lang="ja-JP" altLang="en-US" sz="2400" dirty="0" smtClean="0">
                <a:solidFill>
                  <a:srgbClr val="0070C0"/>
                </a:solidFill>
              </a:rPr>
              <a:t>■ＣＩＭ導入ロードマップ（</a:t>
            </a:r>
            <a:r>
              <a:rPr lang="en-US" altLang="ja-JP" sz="2400" dirty="0" smtClean="0">
                <a:solidFill>
                  <a:srgbClr val="0070C0"/>
                </a:solidFill>
              </a:rPr>
              <a:t>H24</a:t>
            </a:r>
            <a:r>
              <a:rPr lang="ja-JP" altLang="en-US" sz="2400" dirty="0" smtClean="0">
                <a:solidFill>
                  <a:srgbClr val="0070C0"/>
                </a:solidFill>
              </a:rPr>
              <a:t>～</a:t>
            </a:r>
            <a:r>
              <a:rPr lang="en-US" altLang="ja-JP" sz="2400" dirty="0" smtClean="0">
                <a:solidFill>
                  <a:srgbClr val="0070C0"/>
                </a:solidFill>
              </a:rPr>
              <a:t>H28</a:t>
            </a:r>
            <a:r>
              <a:rPr lang="ja-JP" altLang="en-US" sz="2400" dirty="0" smtClean="0">
                <a:solidFill>
                  <a:srgbClr val="0070C0"/>
                </a:solidFill>
              </a:rPr>
              <a:t>年度）</a:t>
            </a:r>
            <a:endParaRPr lang="ja-JP" altLang="en-US" sz="2400" dirty="0">
              <a:solidFill>
                <a:srgbClr val="0070C0"/>
              </a:solidFill>
            </a:endParaRPr>
          </a:p>
        </p:txBody>
      </p:sp>
      <p:graphicFrame>
        <p:nvGraphicFramePr>
          <p:cNvPr id="4" name="表 3"/>
          <p:cNvGraphicFramePr>
            <a:graphicFrameLocks noGrp="1"/>
          </p:cNvGraphicFramePr>
          <p:nvPr>
            <p:extLst>
              <p:ext uri="{D42A27DB-BD31-4B8C-83A1-F6EECF244321}">
                <p14:modId xmlns="" xmlns:p14="http://schemas.microsoft.com/office/powerpoint/2010/main" val="1490104292"/>
              </p:ext>
            </p:extLst>
          </p:nvPr>
        </p:nvGraphicFramePr>
        <p:xfrm>
          <a:off x="179512" y="1398744"/>
          <a:ext cx="8720809" cy="4478528"/>
        </p:xfrm>
        <a:graphic>
          <a:graphicData uri="http://schemas.openxmlformats.org/drawingml/2006/table">
            <a:tbl>
              <a:tblPr firstRow="1" bandRow="1"/>
              <a:tblGrid>
                <a:gridCol w="1598640"/>
                <a:gridCol w="1598640"/>
                <a:gridCol w="1598640"/>
                <a:gridCol w="1598640"/>
                <a:gridCol w="1598640"/>
                <a:gridCol w="727609"/>
              </a:tblGrid>
              <a:tr h="336788">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H24</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H25</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H26</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H27</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H28</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500" dirty="0" smtClean="0"/>
                        <a:t>H29</a:t>
                      </a:r>
                      <a:endParaRPr kumimoji="1" lang="ja-JP" altLang="en-US" sz="1500" dirty="0"/>
                    </a:p>
                  </a:txBody>
                  <a:tcPr marL="109952" marR="109952" marT="57403" marB="574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150762">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631">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717197">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34365">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026295">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463872">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endParaRPr kumimoji="1" lang="ja-JP" altLang="en-US" sz="800" dirty="0"/>
                    </a:p>
                  </a:txBody>
                  <a:tcPr marL="109952" marR="109952" marT="57403" marB="574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bl>
          </a:graphicData>
        </a:graphic>
      </p:graphicFrame>
      <p:sp>
        <p:nvSpPr>
          <p:cNvPr id="5" name="ホームベース 4"/>
          <p:cNvSpPr/>
          <p:nvPr/>
        </p:nvSpPr>
        <p:spPr>
          <a:xfrm>
            <a:off x="1056987" y="1770247"/>
            <a:ext cx="3190508" cy="279215"/>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部分的試行による利活用・効果検証</a:t>
            </a:r>
          </a:p>
          <a:p>
            <a:pPr fontAlgn="auto">
              <a:spcBef>
                <a:spcPts val="0"/>
              </a:spcBef>
              <a:spcAft>
                <a:spcPts val="0"/>
              </a:spcAft>
              <a:defRPr/>
            </a:pPr>
            <a:r>
              <a:rPr kumimoji="0" lang="ja-JP" altLang="en-US" sz="1108" kern="0" dirty="0">
                <a:solidFill>
                  <a:sysClr val="windowText" lastClr="000000"/>
                </a:solidFill>
                <a:latin typeface="ＭＳ Ｐゴシック" pitchFamily="50" charset="-128"/>
                <a:ea typeface="ＭＳ Ｐゴシック"/>
              </a:rPr>
              <a:t>　　　　　　　　　　　　　　　　　　　　</a:t>
            </a:r>
          </a:p>
        </p:txBody>
      </p:sp>
      <p:sp>
        <p:nvSpPr>
          <p:cNvPr id="6" name="ホームベース 5"/>
          <p:cNvSpPr/>
          <p:nvPr/>
        </p:nvSpPr>
        <p:spPr>
          <a:xfrm>
            <a:off x="2519303" y="2080266"/>
            <a:ext cx="4254011" cy="434478"/>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相互フェーズでの利活用・効果検証　</a:t>
            </a:r>
            <a:endParaRPr kumimoji="0" lang="en-US" altLang="ja-JP" sz="1108" b="1"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産学官協働による</a:t>
            </a:r>
            <a:r>
              <a:rPr kumimoji="0" lang="en-US" altLang="ja-JP" sz="1108" b="1" kern="0" dirty="0">
                <a:solidFill>
                  <a:sysClr val="windowText" lastClr="000000"/>
                </a:solidFill>
                <a:latin typeface="ＭＳ Ｐゴシック" pitchFamily="50" charset="-128"/>
                <a:ea typeface="ＭＳ Ｐゴシック"/>
              </a:rPr>
              <a:t>CIM</a:t>
            </a:r>
            <a:r>
              <a:rPr kumimoji="0" lang="ja-JP" altLang="en-US" sz="1108" b="1" kern="0" dirty="0">
                <a:solidFill>
                  <a:sysClr val="windowText" lastClr="000000"/>
                </a:solidFill>
                <a:latin typeface="ＭＳ Ｐゴシック" pitchFamily="50" charset="-128"/>
                <a:ea typeface="ＭＳ Ｐゴシック"/>
              </a:rPr>
              <a:t>構築・課題検証（</a:t>
            </a:r>
            <a:r>
              <a:rPr kumimoji="0" lang="en-US" altLang="ja-JP" sz="1108" b="1" kern="0" dirty="0">
                <a:solidFill>
                  <a:sysClr val="windowText" lastClr="000000"/>
                </a:solidFill>
                <a:latin typeface="ＭＳ Ｐゴシック" pitchFamily="50" charset="-128"/>
                <a:ea typeface="ＭＳ Ｐゴシック"/>
              </a:rPr>
              <a:t>H26</a:t>
            </a:r>
            <a:r>
              <a:rPr kumimoji="0" lang="ja-JP" altLang="en-US" sz="1108" b="1" kern="0" dirty="0">
                <a:solidFill>
                  <a:sysClr val="windowText" lastClr="000000"/>
                </a:solidFill>
                <a:latin typeface="ＭＳ Ｐゴシック" pitchFamily="50" charset="-128"/>
                <a:ea typeface="ＭＳ Ｐゴシック"/>
              </a:rPr>
              <a:t>～</a:t>
            </a:r>
            <a:r>
              <a:rPr kumimoji="0" lang="en-US" altLang="ja-JP" sz="1108" b="1" kern="0" dirty="0">
                <a:solidFill>
                  <a:sysClr val="windowText" lastClr="000000"/>
                </a:solidFill>
                <a:latin typeface="ＭＳ Ｐゴシック" pitchFamily="50" charset="-128"/>
                <a:ea typeface="ＭＳ Ｐゴシック"/>
              </a:rPr>
              <a:t>H27)</a:t>
            </a:r>
            <a:r>
              <a:rPr kumimoji="0" lang="ja-JP" altLang="en-US" sz="1108" b="1" kern="0" dirty="0">
                <a:solidFill>
                  <a:sysClr val="windowText" lastClr="000000"/>
                </a:solidFill>
                <a:latin typeface="ＭＳ Ｐゴシック" pitchFamily="50" charset="-128"/>
                <a:ea typeface="ＭＳ Ｐゴシック"/>
              </a:rPr>
              <a:t>　　　　　　　　　　　　　　　　　</a:t>
            </a:r>
          </a:p>
        </p:txBody>
      </p:sp>
      <p:sp>
        <p:nvSpPr>
          <p:cNvPr id="7" name="正方形/長方形 6"/>
          <p:cNvSpPr/>
          <p:nvPr/>
        </p:nvSpPr>
        <p:spPr>
          <a:xfrm>
            <a:off x="275241" y="1750242"/>
            <a:ext cx="747320" cy="262829"/>
          </a:xfrm>
          <a:prstGeom prst="rect">
            <a:avLst/>
          </a:prstGeom>
          <a:solidFill>
            <a:sysClr val="window" lastClr="FFFFFF"/>
          </a:solidFill>
          <a:ln w="25400" cap="flat" cmpd="sng" algn="ctr">
            <a:solidFill>
              <a:srgbClr val="4F81BD"/>
            </a:solidFill>
            <a:prstDash val="solid"/>
          </a:ln>
          <a:effectLst/>
        </p:spPr>
        <p:txBody>
          <a:bodyPr wrap="non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ＣＩＭ試行</a:t>
            </a:r>
            <a:endParaRPr kumimoji="0" lang="ja-JP" altLang="en-US" sz="1800" kern="0" dirty="0">
              <a:solidFill>
                <a:sysClr val="windowText" lastClr="000000"/>
              </a:solidFill>
              <a:latin typeface="Calibri"/>
              <a:ea typeface="ＭＳ Ｐゴシック"/>
            </a:endParaRPr>
          </a:p>
        </p:txBody>
      </p:sp>
      <p:sp>
        <p:nvSpPr>
          <p:cNvPr id="8" name="正方形/長方形 7"/>
          <p:cNvSpPr/>
          <p:nvPr/>
        </p:nvSpPr>
        <p:spPr>
          <a:xfrm>
            <a:off x="275241" y="2946683"/>
            <a:ext cx="825867" cy="262829"/>
          </a:xfrm>
          <a:prstGeom prst="rect">
            <a:avLst/>
          </a:prstGeom>
          <a:solidFill>
            <a:sysClr val="window" lastClr="FFFFFF"/>
          </a:solidFill>
          <a:ln w="25400" cap="flat" cmpd="sng" algn="ctr">
            <a:solidFill>
              <a:srgbClr val="4F81BD"/>
            </a:solidFill>
            <a:prstDash val="solid"/>
          </a:ln>
          <a:effectLst/>
        </p:spPr>
        <p:txBody>
          <a:bodyPr wrap="non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要領・基準</a:t>
            </a:r>
            <a:endParaRPr kumimoji="0" lang="ja-JP" altLang="en-US" sz="1800" kern="0" dirty="0">
              <a:solidFill>
                <a:sysClr val="windowText" lastClr="000000"/>
              </a:solidFill>
              <a:latin typeface="Calibri"/>
              <a:ea typeface="ＭＳ Ｐゴシック"/>
            </a:endParaRPr>
          </a:p>
        </p:txBody>
      </p:sp>
      <p:sp>
        <p:nvSpPr>
          <p:cNvPr id="9" name="ホームベース 8"/>
          <p:cNvSpPr/>
          <p:nvPr/>
        </p:nvSpPr>
        <p:spPr>
          <a:xfrm>
            <a:off x="3981620" y="2534472"/>
            <a:ext cx="2924633" cy="315213"/>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導入ガイドラインの策定への課題整理</a:t>
            </a:r>
            <a:r>
              <a:rPr kumimoji="0" lang="ja-JP" altLang="en-US" sz="1108" kern="0" dirty="0">
                <a:solidFill>
                  <a:sysClr val="windowText" lastClr="000000"/>
                </a:solidFill>
                <a:latin typeface="ＭＳ Ｐゴシック" pitchFamily="50" charset="-128"/>
                <a:ea typeface="ＭＳ Ｐゴシック"/>
              </a:rPr>
              <a:t>　　　　　　　　　　　　　　</a:t>
            </a:r>
          </a:p>
        </p:txBody>
      </p:sp>
      <p:sp>
        <p:nvSpPr>
          <p:cNvPr id="10" name="ホームベース 9"/>
          <p:cNvSpPr/>
          <p:nvPr/>
        </p:nvSpPr>
        <p:spPr>
          <a:xfrm>
            <a:off x="1189925" y="3996787"/>
            <a:ext cx="3988135" cy="398814"/>
          </a:xfrm>
          <a:prstGeom prst="homePlate">
            <a:avLst>
              <a:gd name="adj" fmla="val 33803"/>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データモデル取扱検討</a:t>
            </a:r>
            <a:r>
              <a:rPr kumimoji="0" lang="en-US" altLang="ja-JP" sz="1108" b="1" kern="0" dirty="0">
                <a:solidFill>
                  <a:sysClr val="windowText" lastClr="000000"/>
                </a:solidFill>
                <a:latin typeface="ＭＳ Ｐゴシック" pitchFamily="50" charset="-128"/>
                <a:ea typeface="ＭＳ Ｐゴシック"/>
              </a:rPr>
              <a:t>(</a:t>
            </a:r>
            <a:r>
              <a:rPr kumimoji="0" lang="ja-JP" altLang="en-US" sz="1108" b="1" kern="0" dirty="0">
                <a:solidFill>
                  <a:sysClr val="windowText" lastClr="000000"/>
                </a:solidFill>
                <a:latin typeface="ＭＳ Ｐゴシック" pitchFamily="50" charset="-128"/>
                <a:ea typeface="ＭＳ Ｐゴシック"/>
              </a:rPr>
              <a:t>試行事業</a:t>
            </a:r>
            <a:r>
              <a:rPr kumimoji="0" lang="en-US" altLang="ja-JP" sz="1108" b="1" kern="0" dirty="0">
                <a:solidFill>
                  <a:sysClr val="windowText" lastClr="000000"/>
                </a:solidFill>
                <a:latin typeface="ＭＳ Ｐゴシック" pitchFamily="50" charset="-128"/>
                <a:ea typeface="ＭＳ Ｐゴシック"/>
              </a:rPr>
              <a:t>)</a:t>
            </a:r>
            <a:endParaRPr kumimoji="0" lang="ja-JP" altLang="en-US" sz="1108" b="1"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831" b="1" kern="0" dirty="0">
                <a:solidFill>
                  <a:sysClr val="windowText" lastClr="000000"/>
                </a:solidFill>
                <a:latin typeface="ＭＳ Ｐゴシック" pitchFamily="50" charset="-128"/>
                <a:ea typeface="ＭＳ Ｐゴシック"/>
              </a:rPr>
              <a:t>　</a:t>
            </a:r>
            <a:r>
              <a:rPr kumimoji="0" lang="ja-JP" altLang="en-US" sz="831" kern="0" dirty="0">
                <a:solidFill>
                  <a:sysClr val="windowText" lastClr="000000"/>
                </a:solidFill>
                <a:latin typeface="ＭＳ Ｐゴシック" pitchFamily="50" charset="-128"/>
                <a:ea typeface="ＭＳ Ｐゴシック"/>
              </a:rPr>
              <a:t>・設計業務　・測量調査　・工事　</a:t>
            </a:r>
            <a:r>
              <a:rPr kumimoji="0" lang="ja-JP" altLang="en-US" sz="1108" kern="0" dirty="0">
                <a:solidFill>
                  <a:sysClr val="windowText" lastClr="000000"/>
                </a:solidFill>
                <a:latin typeface="ＭＳ Ｐゴシック" pitchFamily="50" charset="-128"/>
                <a:ea typeface="ＭＳ Ｐゴシック"/>
              </a:rPr>
              <a:t>　　　　　　　　　　　　　　　</a:t>
            </a:r>
          </a:p>
        </p:txBody>
      </p:sp>
      <p:sp>
        <p:nvSpPr>
          <p:cNvPr id="11" name="正方形/長方形 10"/>
          <p:cNvSpPr/>
          <p:nvPr/>
        </p:nvSpPr>
        <p:spPr>
          <a:xfrm>
            <a:off x="275241" y="3312372"/>
            <a:ext cx="848215" cy="262829"/>
          </a:xfrm>
          <a:prstGeom prst="rect">
            <a:avLst/>
          </a:prstGeom>
          <a:solidFill>
            <a:sysClr val="window" lastClr="FFFFFF"/>
          </a:solidFill>
          <a:ln w="25400" cap="flat" cmpd="sng" algn="ctr">
            <a:solidFill>
              <a:srgbClr val="4F81BD"/>
            </a:solidFill>
            <a:prstDash val="solid"/>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契約方式</a:t>
            </a:r>
            <a:endParaRPr kumimoji="0" lang="ja-JP" altLang="en-US" sz="1800" kern="0" dirty="0">
              <a:solidFill>
                <a:sysClr val="windowText" lastClr="000000"/>
              </a:solidFill>
              <a:latin typeface="Calibri"/>
              <a:ea typeface="ＭＳ Ｐゴシック"/>
            </a:endParaRPr>
          </a:p>
        </p:txBody>
      </p:sp>
      <p:sp>
        <p:nvSpPr>
          <p:cNvPr id="12" name="ホームベース 11"/>
          <p:cNvSpPr/>
          <p:nvPr/>
        </p:nvSpPr>
        <p:spPr>
          <a:xfrm>
            <a:off x="1256394" y="3312371"/>
            <a:ext cx="3988135" cy="598220"/>
          </a:xfrm>
          <a:prstGeom prst="homePlate">
            <a:avLst>
              <a:gd name="adj" fmla="val 25614"/>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969" b="1" kern="0" dirty="0">
                <a:solidFill>
                  <a:sysClr val="windowText" lastClr="000000"/>
                </a:solidFill>
                <a:latin typeface="ＭＳ Ｐゴシック" pitchFamily="50" charset="-128"/>
                <a:ea typeface="ＭＳ Ｐゴシック"/>
              </a:rPr>
              <a:t>効果的な契約方式の検討</a:t>
            </a:r>
            <a:r>
              <a:rPr kumimoji="0" lang="ja-JP" altLang="en-US" sz="969" kern="0" dirty="0">
                <a:solidFill>
                  <a:sysClr val="windowText" lastClr="000000"/>
                </a:solidFill>
                <a:latin typeface="ＭＳ Ｐゴシック" pitchFamily="50" charset="-128"/>
                <a:ea typeface="ＭＳ Ｐゴシック"/>
              </a:rPr>
              <a:t>　</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　　　　　　　　　　　　　</a:t>
            </a:r>
          </a:p>
        </p:txBody>
      </p:sp>
      <p:sp>
        <p:nvSpPr>
          <p:cNvPr id="13" name="ホームベース 12"/>
          <p:cNvSpPr/>
          <p:nvPr/>
        </p:nvSpPr>
        <p:spPr>
          <a:xfrm>
            <a:off x="3848683" y="2949222"/>
            <a:ext cx="2725226" cy="265876"/>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chor="ctr">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導入適用範囲の策定　</a:t>
            </a:r>
            <a:endParaRPr kumimoji="0" lang="ja-JP" altLang="en-US" sz="1108" kern="0" dirty="0">
              <a:solidFill>
                <a:sysClr val="windowText" lastClr="000000"/>
              </a:solidFill>
              <a:latin typeface="ＭＳ Ｐゴシック" pitchFamily="50" charset="-128"/>
              <a:ea typeface="ＭＳ Ｐゴシック"/>
            </a:endParaRPr>
          </a:p>
        </p:txBody>
      </p:sp>
      <p:sp>
        <p:nvSpPr>
          <p:cNvPr id="14" name="山形 13"/>
          <p:cNvSpPr/>
          <p:nvPr/>
        </p:nvSpPr>
        <p:spPr>
          <a:xfrm>
            <a:off x="4513371" y="4500958"/>
            <a:ext cx="3988135" cy="664689"/>
          </a:xfrm>
          <a:prstGeom prst="chevron">
            <a:avLst>
              <a:gd name="adj" fmla="val 26809"/>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高度な維持管理システム、法令制度等を踏まえた、</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ＣＩＭ導入による管理者の業務改善の検討</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　　　　　　　　　　　　　　　　</a:t>
            </a:r>
          </a:p>
        </p:txBody>
      </p:sp>
      <p:sp>
        <p:nvSpPr>
          <p:cNvPr id="15" name="ホームベース 14"/>
          <p:cNvSpPr/>
          <p:nvPr/>
        </p:nvSpPr>
        <p:spPr>
          <a:xfrm>
            <a:off x="1655208" y="4872588"/>
            <a:ext cx="4985169" cy="578533"/>
          </a:xfrm>
          <a:prstGeom prst="homePlate">
            <a:avLst>
              <a:gd name="adj" fmla="val 26847"/>
            </a:avLst>
          </a:prstGeom>
          <a:solidFill>
            <a:sysClr val="window" lastClr="FFFFFF">
              <a:lumMod val="85000"/>
            </a:sysClr>
          </a:solidFill>
          <a:ln w="12700">
            <a:solidFill>
              <a:sysClr val="windowText" lastClr="000000"/>
            </a:solidFill>
            <a:prstDash val="dash"/>
          </a:ln>
        </p:spPr>
        <p:txBody>
          <a:bodyPr wrap="square" tIns="33231" bIns="33231" anchor="ctr" anchorCtr="0">
            <a:spAutoFit/>
          </a:bodyPr>
          <a:lstStyle/>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老朽化社会インフラおける高度な維持管理に関する方針策定等</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　・社会資本老朽化対策会議</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　・社会資本メンテナンス戦略小委員会</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panose="020B0600070205080204" pitchFamily="50" charset="-128"/>
              </a:rPr>
              <a:t>　・社会インフラのモニタリング技術活用推進検討委員会</a:t>
            </a:r>
          </a:p>
        </p:txBody>
      </p:sp>
      <p:sp>
        <p:nvSpPr>
          <p:cNvPr id="16" name="正方形/長方形 15"/>
          <p:cNvSpPr/>
          <p:nvPr/>
        </p:nvSpPr>
        <p:spPr>
          <a:xfrm>
            <a:off x="324668" y="5515734"/>
            <a:ext cx="914684" cy="262829"/>
          </a:xfrm>
          <a:prstGeom prst="rect">
            <a:avLst/>
          </a:prstGeom>
          <a:solidFill>
            <a:sysClr val="window" lastClr="FFFFFF"/>
          </a:solidFill>
          <a:ln w="25400" cap="flat" cmpd="sng" algn="ctr">
            <a:solidFill>
              <a:srgbClr val="C0504D"/>
            </a:solidFill>
            <a:prstDash val="solid"/>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教育・訓練</a:t>
            </a:r>
            <a:endParaRPr kumimoji="0" lang="ja-JP" altLang="en-US" sz="1800" kern="0" dirty="0">
              <a:solidFill>
                <a:sysClr val="windowText" lastClr="000000"/>
              </a:solidFill>
              <a:latin typeface="Calibri"/>
              <a:ea typeface="ＭＳ Ｐゴシック"/>
            </a:endParaRPr>
          </a:p>
        </p:txBody>
      </p:sp>
      <p:sp>
        <p:nvSpPr>
          <p:cNvPr id="17" name="ホームベース 16"/>
          <p:cNvSpPr/>
          <p:nvPr/>
        </p:nvSpPr>
        <p:spPr>
          <a:xfrm>
            <a:off x="6640377" y="2202127"/>
            <a:ext cx="1595254" cy="598220"/>
          </a:xfrm>
          <a:prstGeom prst="homePlate">
            <a:avLst>
              <a:gd name="adj" fmla="val 35445"/>
            </a:avLst>
          </a:prstGeom>
          <a:solidFill>
            <a:srgbClr val="F79646">
              <a:lumMod val="20000"/>
              <a:lumOff val="80000"/>
            </a:srgbClr>
          </a:solidFill>
          <a:ln w="57150" cap="flat" cmpd="sng" algn="ctr">
            <a:solidFill>
              <a:srgbClr val="F79646">
                <a:lumMod val="7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　ＣＩＭ導入</a:t>
            </a:r>
          </a:p>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　　ガイドライン策定</a:t>
            </a:r>
          </a:p>
          <a:p>
            <a:pPr algn="ctr" fontAlgn="auto">
              <a:spcBef>
                <a:spcPts val="0"/>
              </a:spcBef>
              <a:spcAft>
                <a:spcPts val="0"/>
              </a:spcAft>
              <a:defRPr/>
            </a:pPr>
            <a:r>
              <a:rPr kumimoji="0" lang="en-US" altLang="ja-JP" sz="1108" kern="0" dirty="0">
                <a:solidFill>
                  <a:sysClr val="windowText" lastClr="000000"/>
                </a:solidFill>
                <a:latin typeface="ＭＳ Ｐゴシック" pitchFamily="50" charset="-128"/>
                <a:ea typeface="ＭＳ Ｐゴシック"/>
              </a:rPr>
              <a:t>(</a:t>
            </a:r>
            <a:r>
              <a:rPr kumimoji="0" lang="ja-JP" altLang="en-US" sz="1108" kern="0" dirty="0">
                <a:solidFill>
                  <a:sysClr val="windowText" lastClr="000000"/>
                </a:solidFill>
                <a:latin typeface="ＭＳ Ｐゴシック" pitchFamily="50" charset="-128"/>
                <a:ea typeface="ＭＳ Ｐゴシック"/>
              </a:rPr>
              <a:t>先導的導入事業</a:t>
            </a:r>
            <a:r>
              <a:rPr kumimoji="0" lang="en-US" altLang="ja-JP" sz="1108" kern="0" dirty="0">
                <a:solidFill>
                  <a:sysClr val="windowText" lastClr="000000"/>
                </a:solidFill>
                <a:latin typeface="ＭＳ Ｐゴシック" pitchFamily="50" charset="-128"/>
                <a:ea typeface="ＭＳ Ｐゴシック"/>
              </a:rPr>
              <a:t>)</a:t>
            </a:r>
            <a:endParaRPr kumimoji="0" lang="ja-JP" altLang="en-US" sz="1108" kern="0" dirty="0">
              <a:solidFill>
                <a:sysClr val="windowText" lastClr="000000"/>
              </a:solidFill>
              <a:latin typeface="ＭＳ Ｐゴシック" pitchFamily="50" charset="-128"/>
              <a:ea typeface="ＭＳ Ｐゴシック"/>
            </a:endParaRPr>
          </a:p>
          <a:p>
            <a:pPr algn="ctr" fontAlgn="auto">
              <a:spcBef>
                <a:spcPts val="0"/>
              </a:spcBef>
              <a:spcAft>
                <a:spcPts val="0"/>
              </a:spcAft>
              <a:defRPr/>
            </a:pPr>
            <a:endParaRPr kumimoji="0" lang="ja-JP" altLang="en-US" sz="1108" b="1" kern="0" dirty="0">
              <a:solidFill>
                <a:sysClr val="windowText" lastClr="000000"/>
              </a:solidFill>
              <a:latin typeface="ＭＳ Ｐゴシック" pitchFamily="50" charset="-128"/>
              <a:ea typeface="ＭＳ Ｐゴシック"/>
            </a:endParaRPr>
          </a:p>
        </p:txBody>
      </p:sp>
      <p:cxnSp>
        <p:nvCxnSpPr>
          <p:cNvPr id="18" name="直線矢印コネクタ 17"/>
          <p:cNvCxnSpPr>
            <a:stCxn id="25" idx="3"/>
          </p:cNvCxnSpPr>
          <p:nvPr/>
        </p:nvCxnSpPr>
        <p:spPr>
          <a:xfrm flipV="1">
            <a:off x="7570942" y="2800349"/>
            <a:ext cx="0" cy="1419216"/>
          </a:xfrm>
          <a:prstGeom prst="straightConnector1">
            <a:avLst/>
          </a:prstGeom>
          <a:noFill/>
          <a:ln w="9525" cap="flat" cmpd="sng" algn="ctr">
            <a:solidFill>
              <a:srgbClr val="000066"/>
            </a:solidFill>
            <a:prstDash val="solid"/>
            <a:tailEnd type="arrow"/>
          </a:ln>
          <a:effectLst>
            <a:outerShdw blurRad="50800" dist="38100" dir="8100000" algn="tr" rotWithShape="0">
              <a:prstClr val="black">
                <a:alpha val="40000"/>
              </a:prstClr>
            </a:outerShdw>
          </a:effectLst>
        </p:spPr>
      </p:cxnSp>
      <p:sp>
        <p:nvSpPr>
          <p:cNvPr id="19" name="山形 18"/>
          <p:cNvSpPr/>
          <p:nvPr/>
        </p:nvSpPr>
        <p:spPr>
          <a:xfrm>
            <a:off x="6372225" y="5436755"/>
            <a:ext cx="2259943" cy="365538"/>
          </a:xfrm>
          <a:prstGeom prst="chevron">
            <a:avLst>
              <a:gd name="adj" fmla="val 39006"/>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en-US" altLang="ja-JP" sz="969" kern="0" dirty="0">
                <a:solidFill>
                  <a:sysClr val="windowText" lastClr="000000"/>
                </a:solidFill>
                <a:latin typeface="ＭＳ Ｐゴシック" pitchFamily="50" charset="-128"/>
                <a:ea typeface="ＭＳ Ｐゴシック"/>
              </a:rPr>
              <a:t>CIM</a:t>
            </a:r>
            <a:r>
              <a:rPr kumimoji="0" lang="ja-JP" altLang="en-US" sz="969" kern="0" dirty="0">
                <a:solidFill>
                  <a:sysClr val="windowText" lastClr="000000"/>
                </a:solidFill>
                <a:latin typeface="ＭＳ Ｐゴシック" pitchFamily="50" charset="-128"/>
                <a:ea typeface="ＭＳ Ｐゴシック"/>
              </a:rPr>
              <a:t>の導入展開に伴う</a:t>
            </a:r>
          </a:p>
          <a:p>
            <a:pPr fontAlgn="auto">
              <a:spcBef>
                <a:spcPts val="0"/>
              </a:spcBef>
              <a:spcAft>
                <a:spcPts val="0"/>
              </a:spcAft>
              <a:defRPr/>
            </a:pPr>
            <a:r>
              <a:rPr kumimoji="0" lang="ja-JP" altLang="en-US" sz="969" kern="0" dirty="0">
                <a:solidFill>
                  <a:sysClr val="windowText" lastClr="000000"/>
                </a:solidFill>
                <a:latin typeface="ＭＳ Ｐゴシック" pitchFamily="50" charset="-128"/>
                <a:ea typeface="ＭＳ Ｐゴシック"/>
              </a:rPr>
              <a:t>公的な普及・研修制度の策定</a:t>
            </a:r>
          </a:p>
        </p:txBody>
      </p:sp>
      <p:sp>
        <p:nvSpPr>
          <p:cNvPr id="20" name="正方形/長方形 19"/>
          <p:cNvSpPr/>
          <p:nvPr/>
        </p:nvSpPr>
        <p:spPr>
          <a:xfrm>
            <a:off x="275241" y="4512681"/>
            <a:ext cx="848215" cy="433324"/>
          </a:xfrm>
          <a:prstGeom prst="rect">
            <a:avLst/>
          </a:prstGeom>
          <a:solidFill>
            <a:sysClr val="window" lastClr="FFFFFF"/>
          </a:solidFill>
          <a:ln w="25400" cap="flat" cmpd="sng" algn="ctr">
            <a:solidFill>
              <a:srgbClr val="C0504D"/>
            </a:solidFill>
            <a:prstDash val="sysDash"/>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維持管理</a:t>
            </a:r>
          </a:p>
          <a:p>
            <a:pPr fontAlgn="auto">
              <a:spcBef>
                <a:spcPts val="0"/>
              </a:spcBef>
              <a:spcAft>
                <a:spcPts val="0"/>
              </a:spcAft>
              <a:defRPr/>
            </a:pPr>
            <a:r>
              <a:rPr kumimoji="0" lang="ja-JP" altLang="en-US" sz="1108" kern="0" dirty="0">
                <a:solidFill>
                  <a:prstClr val="black"/>
                </a:solidFill>
                <a:latin typeface="ＭＳ Ｐゴシック"/>
                <a:ea typeface="ＭＳ Ｐゴシック"/>
              </a:rPr>
              <a:t>プロセス</a:t>
            </a:r>
            <a:endParaRPr kumimoji="0" lang="ja-JP" altLang="en-US" sz="1800" kern="0" dirty="0">
              <a:solidFill>
                <a:sysClr val="windowText" lastClr="000000"/>
              </a:solidFill>
              <a:latin typeface="Calibri"/>
              <a:ea typeface="ＭＳ Ｐゴシック"/>
            </a:endParaRPr>
          </a:p>
        </p:txBody>
      </p:sp>
      <p:sp>
        <p:nvSpPr>
          <p:cNvPr id="21" name="ホームベース 20"/>
          <p:cNvSpPr/>
          <p:nvPr/>
        </p:nvSpPr>
        <p:spPr>
          <a:xfrm>
            <a:off x="1189925" y="2933284"/>
            <a:ext cx="2658757" cy="265876"/>
          </a:xfrm>
          <a:prstGeom prst="homePlate">
            <a:avLst>
              <a:gd name="adj" fmla="val 16166"/>
            </a:avLst>
          </a:prstGeom>
          <a:solidFill>
            <a:sysClr val="window" lastClr="FFFFFF"/>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現行基準の課題整理</a:t>
            </a:r>
            <a:r>
              <a:rPr kumimoji="0" lang="ja-JP" altLang="en-US" sz="1108" kern="0" dirty="0">
                <a:solidFill>
                  <a:sysClr val="windowText" lastClr="000000"/>
                </a:solidFill>
                <a:latin typeface="ＭＳ Ｐゴシック" pitchFamily="50" charset="-128"/>
                <a:ea typeface="ＭＳ Ｐゴシック"/>
              </a:rPr>
              <a:t>　　　　　　　　　　　　　</a:t>
            </a:r>
          </a:p>
        </p:txBody>
      </p:sp>
      <p:sp>
        <p:nvSpPr>
          <p:cNvPr id="22" name="正方形/長方形 21"/>
          <p:cNvSpPr/>
          <p:nvPr/>
        </p:nvSpPr>
        <p:spPr>
          <a:xfrm>
            <a:off x="275241" y="4006972"/>
            <a:ext cx="848215" cy="262829"/>
          </a:xfrm>
          <a:prstGeom prst="rect">
            <a:avLst/>
          </a:prstGeom>
          <a:solidFill>
            <a:sysClr val="window" lastClr="FFFFFF"/>
          </a:solidFill>
          <a:ln w="25400" cap="flat" cmpd="sng" algn="ctr">
            <a:solidFill>
              <a:srgbClr val="4F81BD"/>
            </a:solidFill>
            <a:prstDash val="solid"/>
          </a:ln>
          <a:effectLst/>
        </p:spPr>
        <p:txBody>
          <a:bodyPr wrap="square">
            <a:spAutoFit/>
          </a:bodyPr>
          <a:lstStyle/>
          <a:p>
            <a:pPr fontAlgn="auto">
              <a:spcBef>
                <a:spcPts val="0"/>
              </a:spcBef>
              <a:spcAft>
                <a:spcPts val="0"/>
              </a:spcAft>
              <a:defRPr/>
            </a:pPr>
            <a:r>
              <a:rPr kumimoji="0" lang="ja-JP" altLang="en-US" sz="1108" kern="0" dirty="0">
                <a:solidFill>
                  <a:prstClr val="black"/>
                </a:solidFill>
                <a:latin typeface="ＭＳ Ｐゴシック"/>
                <a:ea typeface="ＭＳ Ｐゴシック"/>
              </a:rPr>
              <a:t>契約図書</a:t>
            </a:r>
            <a:endParaRPr kumimoji="0" lang="ja-JP" altLang="en-US" sz="1800" kern="0" dirty="0">
              <a:solidFill>
                <a:sysClr val="windowText" lastClr="000000"/>
              </a:solidFill>
              <a:latin typeface="Calibri"/>
              <a:ea typeface="ＭＳ Ｐゴシック"/>
            </a:endParaRPr>
          </a:p>
        </p:txBody>
      </p:sp>
      <p:sp>
        <p:nvSpPr>
          <p:cNvPr id="23" name="正方形/長方形 22"/>
          <p:cNvSpPr/>
          <p:nvPr/>
        </p:nvSpPr>
        <p:spPr>
          <a:xfrm>
            <a:off x="1256394" y="3476994"/>
            <a:ext cx="4677948" cy="475900"/>
          </a:xfrm>
          <a:prstGeom prst="rect">
            <a:avLst/>
          </a:prstGeom>
        </p:spPr>
        <p:txBody>
          <a:bodyPr wrap="square">
            <a:spAutoFit/>
          </a:bodyPr>
          <a:lstStyle/>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Ｅｘ．設計・施工一体型　（詳細設計付工事）</a:t>
            </a:r>
            <a:r>
              <a:rPr kumimoji="0" lang="en-US" altLang="ja-JP" sz="831" kern="0" dirty="0">
                <a:solidFill>
                  <a:sysClr val="windowText" lastClr="000000"/>
                </a:solidFill>
                <a:latin typeface="ＭＳ Ｐゴシック" pitchFamily="50" charset="-128"/>
                <a:ea typeface="ＭＳ Ｐゴシック"/>
              </a:rPr>
              <a:t>(</a:t>
            </a:r>
            <a:r>
              <a:rPr kumimoji="0" lang="ja-JP" altLang="en-US" sz="831" kern="0" dirty="0">
                <a:solidFill>
                  <a:sysClr val="windowText" lastClr="000000"/>
                </a:solidFill>
                <a:latin typeface="ＭＳ Ｐゴシック" pitchFamily="50" charset="-128"/>
                <a:ea typeface="ＭＳ Ｐゴシック"/>
              </a:rPr>
              <a:t>設計施工</a:t>
            </a:r>
            <a:r>
              <a:rPr kumimoji="0" lang="en-US" altLang="ja-JP" sz="831" kern="0" dirty="0">
                <a:solidFill>
                  <a:sysClr val="windowText" lastClr="000000"/>
                </a:solidFill>
                <a:latin typeface="ＭＳ Ｐゴシック" pitchFamily="50" charset="-128"/>
                <a:ea typeface="ＭＳ Ｐゴシック"/>
              </a:rPr>
              <a:t>JV)</a:t>
            </a:r>
            <a:endParaRPr kumimoji="0" lang="ja-JP" altLang="en-US" sz="831"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　　　詳細施工計画付設計</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　　　計画</a:t>
            </a:r>
            <a:r>
              <a:rPr kumimoji="0" lang="en-US" altLang="ja-JP" sz="831" kern="0" dirty="0">
                <a:solidFill>
                  <a:sysClr val="windowText" lastClr="000000"/>
                </a:solidFill>
                <a:latin typeface="ＭＳ Ｐゴシック" pitchFamily="50" charset="-128"/>
                <a:ea typeface="ＭＳ Ｐゴシック"/>
              </a:rPr>
              <a:t>-</a:t>
            </a:r>
            <a:r>
              <a:rPr kumimoji="0" lang="ja-JP" altLang="en-US" sz="831" kern="0" dirty="0">
                <a:solidFill>
                  <a:sysClr val="windowText" lastClr="000000"/>
                </a:solidFill>
                <a:latin typeface="ＭＳ Ｐゴシック" pitchFamily="50" charset="-128"/>
                <a:ea typeface="ＭＳ Ｐゴシック"/>
              </a:rPr>
              <a:t>設計・施工マネジメント型・・・　　</a:t>
            </a:r>
            <a:endParaRPr kumimoji="0" lang="ja-JP" altLang="en-US" sz="1108" kern="0" dirty="0">
              <a:solidFill>
                <a:sysClr val="windowText" lastClr="000000"/>
              </a:solidFill>
              <a:latin typeface="Arial" panose="020B0604020202020204" pitchFamily="34" charset="0"/>
              <a:ea typeface="ＭＳ Ｐゴシック" panose="020B0600070205080204" pitchFamily="50" charset="-128"/>
            </a:endParaRPr>
          </a:p>
        </p:txBody>
      </p:sp>
      <p:sp>
        <p:nvSpPr>
          <p:cNvPr id="24" name="山形 23"/>
          <p:cNvSpPr/>
          <p:nvPr/>
        </p:nvSpPr>
        <p:spPr>
          <a:xfrm>
            <a:off x="4579840" y="3379652"/>
            <a:ext cx="2991102" cy="554717"/>
          </a:xfrm>
          <a:prstGeom prst="chevron">
            <a:avLst>
              <a:gd name="adj" fmla="val 24805"/>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015" b="1" kern="0" dirty="0">
                <a:solidFill>
                  <a:sysClr val="windowText" lastClr="000000"/>
                </a:solidFill>
                <a:latin typeface="ＭＳ Ｐゴシック" pitchFamily="50" charset="-128"/>
                <a:ea typeface="ＭＳ Ｐゴシック"/>
              </a:rPr>
              <a:t>先導的導入事業の契約方式の策定</a:t>
            </a:r>
            <a:r>
              <a:rPr kumimoji="0" lang="ja-JP" altLang="en-US" sz="1015" kern="0" dirty="0">
                <a:solidFill>
                  <a:sysClr val="windowText" lastClr="000000"/>
                </a:solidFill>
                <a:latin typeface="ＭＳ Ｐゴシック" pitchFamily="50" charset="-128"/>
                <a:ea typeface="ＭＳ Ｐゴシック"/>
              </a:rPr>
              <a:t>　　</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Ｅｘ．デザインビルド、</a:t>
            </a:r>
            <a:r>
              <a:rPr kumimoji="0" lang="en-US" altLang="ja-JP" sz="831" kern="0" dirty="0">
                <a:solidFill>
                  <a:sysClr val="windowText" lastClr="000000"/>
                </a:solidFill>
                <a:latin typeface="ＭＳ Ｐゴシック" pitchFamily="50" charset="-128"/>
                <a:ea typeface="ＭＳ Ｐゴシック"/>
              </a:rPr>
              <a:t>VE</a:t>
            </a:r>
            <a:r>
              <a:rPr kumimoji="0" lang="ja-JP" altLang="en-US" sz="831" kern="0" dirty="0" err="1">
                <a:solidFill>
                  <a:sysClr val="windowText" lastClr="000000"/>
                </a:solidFill>
                <a:latin typeface="ＭＳ Ｐゴシック" pitchFamily="50" charset="-128"/>
                <a:ea typeface="ＭＳ Ｐゴシック"/>
              </a:rPr>
              <a:t>、</a:t>
            </a:r>
            <a:r>
              <a:rPr kumimoji="0" lang="en-US" altLang="ja-JP" sz="831" kern="0" dirty="0">
                <a:solidFill>
                  <a:sysClr val="windowText" lastClr="000000"/>
                </a:solidFill>
                <a:latin typeface="ＭＳ Ｐゴシック" pitchFamily="50" charset="-128"/>
                <a:ea typeface="ＭＳ Ｐゴシック"/>
              </a:rPr>
              <a:t>PPP</a:t>
            </a:r>
            <a:r>
              <a:rPr kumimoji="0" lang="ja-JP" altLang="en-US" sz="831" kern="0" dirty="0">
                <a:solidFill>
                  <a:sysClr val="windowText" lastClr="000000"/>
                </a:solidFill>
                <a:latin typeface="ＭＳ Ｐゴシック" pitchFamily="50" charset="-128"/>
                <a:ea typeface="ＭＳ Ｐゴシック"/>
              </a:rPr>
              <a:t>・・・</a:t>
            </a:r>
          </a:p>
          <a:p>
            <a:pPr fontAlgn="auto">
              <a:spcBef>
                <a:spcPts val="0"/>
              </a:spcBef>
              <a:spcAft>
                <a:spcPts val="0"/>
              </a:spcAft>
              <a:defRPr/>
            </a:pPr>
            <a:r>
              <a:rPr kumimoji="0" lang="ja-JP" altLang="en-US" sz="831" kern="0" dirty="0">
                <a:solidFill>
                  <a:sysClr val="windowText" lastClr="000000"/>
                </a:solidFill>
                <a:latin typeface="ＭＳ Ｐゴシック" pitchFamily="50" charset="-128"/>
                <a:ea typeface="ＭＳ Ｐゴシック"/>
              </a:rPr>
              <a:t>　　　インセンティブ、マネジメントフィー・・・　</a:t>
            </a:r>
            <a:r>
              <a:rPr kumimoji="0" lang="ja-JP" altLang="en-US" sz="1015" kern="0" dirty="0">
                <a:solidFill>
                  <a:sysClr val="windowText" lastClr="000000"/>
                </a:solidFill>
                <a:latin typeface="ＭＳ Ｐゴシック" pitchFamily="50" charset="-128"/>
                <a:ea typeface="ＭＳ Ｐゴシック"/>
              </a:rPr>
              <a:t>　　　　　　　　　　　　</a:t>
            </a:r>
          </a:p>
        </p:txBody>
      </p:sp>
      <p:sp>
        <p:nvSpPr>
          <p:cNvPr id="25" name="山形 24"/>
          <p:cNvSpPr/>
          <p:nvPr/>
        </p:nvSpPr>
        <p:spPr>
          <a:xfrm>
            <a:off x="4646309" y="4063256"/>
            <a:ext cx="2924633" cy="312618"/>
          </a:xfrm>
          <a:prstGeom prst="chevron">
            <a:avLst>
              <a:gd name="adj" fmla="val 33624"/>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oAutofit/>
          </a:bodyPr>
          <a:lstStyle/>
          <a:p>
            <a:pPr fontAlgn="auto">
              <a:spcBef>
                <a:spcPts val="0"/>
              </a:spcBef>
              <a:spcAft>
                <a:spcPts val="0"/>
              </a:spcAft>
              <a:defRPr/>
            </a:pPr>
            <a:r>
              <a:rPr kumimoji="0" lang="ja-JP" altLang="en-US" sz="1108" b="1" kern="0" dirty="0">
                <a:solidFill>
                  <a:sysClr val="windowText" lastClr="000000"/>
                </a:solidFill>
                <a:latin typeface="ＭＳ Ｐゴシック" pitchFamily="50" charset="-128"/>
                <a:ea typeface="ＭＳ Ｐゴシック"/>
              </a:rPr>
              <a:t>契約図書取扱方針の策定</a:t>
            </a:r>
            <a:r>
              <a:rPr kumimoji="0" lang="ja-JP" altLang="en-US" sz="1108" kern="0" dirty="0">
                <a:solidFill>
                  <a:sysClr val="windowText" lastClr="000000"/>
                </a:solidFill>
                <a:latin typeface="ＭＳ Ｐゴシック" pitchFamily="50" charset="-128"/>
                <a:ea typeface="ＭＳ Ｐゴシック"/>
              </a:rPr>
              <a:t>　</a:t>
            </a:r>
            <a:endParaRPr kumimoji="0" lang="en-US" altLang="ja-JP" sz="1108" kern="0" dirty="0">
              <a:solidFill>
                <a:sysClr val="windowText" lastClr="000000"/>
              </a:solidFill>
              <a:latin typeface="ＭＳ Ｐゴシック" pitchFamily="50" charset="-128"/>
              <a:ea typeface="ＭＳ Ｐゴシック"/>
            </a:endParaRPr>
          </a:p>
          <a:p>
            <a:pPr fontAlgn="auto">
              <a:spcBef>
                <a:spcPts val="0"/>
              </a:spcBef>
              <a:spcAft>
                <a:spcPts val="0"/>
              </a:spcAft>
              <a:defRPr/>
            </a:pPr>
            <a:r>
              <a:rPr kumimoji="0" lang="ja-JP" altLang="en-US" sz="1108" kern="0" dirty="0">
                <a:solidFill>
                  <a:sysClr val="windowText" lastClr="000000"/>
                </a:solidFill>
                <a:latin typeface="ＭＳ Ｐゴシック" pitchFamily="50" charset="-128"/>
                <a:ea typeface="ＭＳ Ｐゴシック"/>
              </a:rPr>
              <a:t>　</a:t>
            </a:r>
          </a:p>
          <a:p>
            <a:pPr fontAlgn="auto">
              <a:spcBef>
                <a:spcPts val="0"/>
              </a:spcBef>
              <a:spcAft>
                <a:spcPts val="0"/>
              </a:spcAft>
              <a:defRPr/>
            </a:pPr>
            <a:r>
              <a:rPr kumimoji="0" lang="ja-JP" altLang="en-US" sz="1108" kern="0" dirty="0">
                <a:solidFill>
                  <a:sysClr val="windowText" lastClr="000000"/>
                </a:solidFill>
                <a:latin typeface="ＭＳ Ｐゴシック" pitchFamily="50" charset="-128"/>
                <a:ea typeface="ＭＳ Ｐゴシック"/>
              </a:rPr>
              <a:t>　　　　　　　　　</a:t>
            </a:r>
          </a:p>
        </p:txBody>
      </p:sp>
      <p:sp>
        <p:nvSpPr>
          <p:cNvPr id="26"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の導入計画（これまで）</a:t>
            </a:r>
            <a:endParaRPr lang="en-US" altLang="ja-JP"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p:cNvSpPr/>
          <p:nvPr/>
        </p:nvSpPr>
        <p:spPr>
          <a:xfrm>
            <a:off x="47455" y="1541697"/>
            <a:ext cx="9023701" cy="4947643"/>
          </a:xfrm>
          <a:prstGeom prst="rect">
            <a:avLst/>
          </a:prstGeom>
          <a:solidFill>
            <a:schemeClr val="bg1"/>
          </a:solidFill>
          <a:ln w="25400" cap="flat" cmpd="sng" algn="ctr">
            <a:solidFill>
              <a:srgbClr val="333399">
                <a:lumMod val="75000"/>
              </a:srgbClr>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48" name="Rectangle 2"/>
          <p:cNvSpPr txBox="1">
            <a:spLocks noChangeArrowheads="1"/>
          </p:cNvSpPr>
          <p:nvPr/>
        </p:nvSpPr>
        <p:spPr bwMode="auto">
          <a:xfrm>
            <a:off x="524842" y="4030699"/>
            <a:ext cx="4307958" cy="10904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a:solidFill>
                  <a:srgbClr val="00B050"/>
                </a:solidFill>
                <a:ea typeface="ＭＳ Ｐゴシック" panose="020B0600070205080204" pitchFamily="50" charset="-128"/>
              </a:rPr>
              <a:t>実現場・業務で活用可能なガイドライン</a:t>
            </a:r>
            <a:r>
              <a:rPr sz="1600" b="1" dirty="0" smtClean="0">
                <a:solidFill>
                  <a:srgbClr val="00B050"/>
                </a:solidFill>
                <a:ea typeface="ＭＳ Ｐゴシック" panose="020B0600070205080204" pitchFamily="50" charset="-128"/>
              </a:rPr>
              <a:t>策定</a:t>
            </a:r>
            <a:endParaRPr lang="en-US" altLang="ja-JP" sz="1600" b="1" dirty="0" smtClean="0">
              <a:solidFill>
                <a:srgbClr val="00B050"/>
              </a:solidFill>
            </a:endParaRPr>
          </a:p>
          <a:p>
            <a:pPr algn="l">
              <a:lnSpc>
                <a:spcPts val="2000"/>
              </a:lnSpc>
              <a:defRPr/>
            </a:pPr>
            <a:endParaRPr lang="en-US" altLang="ja-JP" sz="1600" b="1" dirty="0">
              <a:solidFill>
                <a:srgbClr val="00B050"/>
              </a:solidFill>
            </a:endParaRPr>
          </a:p>
          <a:p>
            <a:pPr algn="l">
              <a:lnSpc>
                <a:spcPts val="2000"/>
              </a:lnSpc>
              <a:defRPr/>
            </a:pPr>
            <a:r>
              <a:rPr sz="1600" b="1" dirty="0">
                <a:solidFill>
                  <a:srgbClr val="00B050"/>
                </a:solidFill>
                <a:ea typeface="ＭＳ Ｐゴシック" panose="020B0600070205080204" pitchFamily="50" charset="-128"/>
              </a:rPr>
              <a:t>　</a:t>
            </a:r>
            <a:endParaRPr lang="en-US" altLang="ja-JP" sz="1600" b="1" dirty="0" smtClean="0">
              <a:solidFill>
                <a:srgbClr val="00B050"/>
              </a:solidFill>
            </a:endParaRPr>
          </a:p>
          <a:p>
            <a:pPr algn="l">
              <a:lnSpc>
                <a:spcPts val="2000"/>
              </a:lnSpc>
              <a:defRPr/>
            </a:pPr>
            <a:endParaRPr lang="en-US" altLang="ja-JP" sz="1600" b="1" dirty="0" smtClean="0">
              <a:solidFill>
                <a:srgbClr val="00B050"/>
              </a:solidFill>
            </a:endParaRPr>
          </a:p>
        </p:txBody>
      </p:sp>
      <p:sp>
        <p:nvSpPr>
          <p:cNvPr id="49" name="Rectangle 2"/>
          <p:cNvSpPr txBox="1">
            <a:spLocks noChangeArrowheads="1"/>
          </p:cNvSpPr>
          <p:nvPr/>
        </p:nvSpPr>
        <p:spPr bwMode="auto">
          <a:xfrm>
            <a:off x="4774977" y="3924510"/>
            <a:ext cx="4296179" cy="88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smtClean="0">
                <a:solidFill>
                  <a:srgbClr val="00B050"/>
                </a:solidFill>
                <a:ea typeface="ＭＳ Ｐゴシック" panose="020B0600070205080204" pitchFamily="50" charset="-128"/>
              </a:rPr>
              <a:t>ＣＩＭ導入に関わる要領基準の改定等</a:t>
            </a:r>
            <a:endParaRPr lang="en-US" altLang="ja-JP" sz="1600" b="1" dirty="0" smtClean="0">
              <a:solidFill>
                <a:srgbClr val="00B050"/>
              </a:solidFill>
            </a:endParaRPr>
          </a:p>
          <a:p>
            <a:pPr algn="l">
              <a:lnSpc>
                <a:spcPts val="2000"/>
              </a:lnSpc>
              <a:defRPr/>
            </a:pPr>
            <a:r>
              <a:rPr sz="1600" b="1" dirty="0" smtClean="0">
                <a:solidFill>
                  <a:srgbClr val="00B050"/>
                </a:solidFill>
                <a:ea typeface="ＭＳ Ｐゴシック" panose="020B0600070205080204" pitchFamily="50" charset="-128"/>
              </a:rPr>
              <a:t>（他に入契制度、国際標準化等）</a:t>
            </a:r>
            <a:endParaRPr lang="en-US" altLang="ja-JP" sz="1600" b="1" dirty="0" smtClean="0">
              <a:solidFill>
                <a:srgbClr val="00B050"/>
              </a:solidFill>
            </a:endParaRPr>
          </a:p>
        </p:txBody>
      </p:sp>
      <p:cxnSp>
        <p:nvCxnSpPr>
          <p:cNvPr id="50" name="直線コネクタ 49"/>
          <p:cNvCxnSpPr/>
          <p:nvPr/>
        </p:nvCxnSpPr>
        <p:spPr>
          <a:xfrm flipH="1">
            <a:off x="4571984" y="2744924"/>
            <a:ext cx="16" cy="2993893"/>
          </a:xfrm>
          <a:prstGeom prst="line">
            <a:avLst/>
          </a:prstGeom>
          <a:noFill/>
          <a:ln w="57150" cap="flat" cmpd="sng" algn="ctr">
            <a:solidFill>
              <a:srgbClr val="00B050"/>
            </a:solidFill>
            <a:prstDash val="solid"/>
          </a:ln>
          <a:effectLst/>
        </p:spPr>
      </p:cxnSp>
      <p:sp>
        <p:nvSpPr>
          <p:cNvPr id="51" name="正方形/長方形 50"/>
          <p:cNvSpPr/>
          <p:nvPr/>
        </p:nvSpPr>
        <p:spPr>
          <a:xfrm>
            <a:off x="4784423" y="3783348"/>
            <a:ext cx="3571828" cy="701329"/>
          </a:xfrm>
          <a:prstGeom prst="rect">
            <a:avLst/>
          </a:prstGeom>
          <a:no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grpSp>
        <p:nvGrpSpPr>
          <p:cNvPr id="2" name="グループ化 51"/>
          <p:cNvGrpSpPr/>
          <p:nvPr/>
        </p:nvGrpSpPr>
        <p:grpSpPr>
          <a:xfrm>
            <a:off x="2753548" y="5588522"/>
            <a:ext cx="3978692" cy="869924"/>
            <a:chOff x="2505721" y="5826036"/>
            <a:chExt cx="3978692" cy="869924"/>
          </a:xfrm>
        </p:grpSpPr>
        <p:sp>
          <p:nvSpPr>
            <p:cNvPr id="53" name="Rectangle 2"/>
            <p:cNvSpPr txBox="1">
              <a:spLocks noChangeArrowheads="1"/>
            </p:cNvSpPr>
            <p:nvPr/>
          </p:nvSpPr>
          <p:spPr bwMode="auto">
            <a:xfrm>
              <a:off x="2505721" y="6150790"/>
              <a:ext cx="3978691" cy="545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smtClean="0">
                  <a:solidFill>
                    <a:srgbClr val="00B050"/>
                  </a:solidFill>
                  <a:ea typeface="ＭＳ Ｐゴシック" panose="020B0600070205080204" pitchFamily="50" charset="-128"/>
                </a:rPr>
                <a:t>ＣＩＭの現地での検証、検証成果の整理</a:t>
              </a:r>
              <a:endParaRPr lang="en-US" altLang="ja-JP" sz="1600" b="1" dirty="0" smtClean="0">
                <a:solidFill>
                  <a:srgbClr val="00B050"/>
                </a:solidFill>
              </a:endParaRPr>
            </a:p>
          </p:txBody>
        </p:sp>
        <p:sp>
          <p:nvSpPr>
            <p:cNvPr id="54" name="正方形/長方形 53"/>
            <p:cNvSpPr/>
            <p:nvPr/>
          </p:nvSpPr>
          <p:spPr>
            <a:xfrm>
              <a:off x="2528315" y="6014046"/>
              <a:ext cx="3956098" cy="511298"/>
            </a:xfrm>
            <a:prstGeom prst="rect">
              <a:avLst/>
            </a:prstGeom>
            <a:no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55" name="Rectangle 2"/>
            <p:cNvSpPr txBox="1">
              <a:spLocks noChangeArrowheads="1"/>
            </p:cNvSpPr>
            <p:nvPr/>
          </p:nvSpPr>
          <p:spPr bwMode="auto">
            <a:xfrm>
              <a:off x="2505722" y="5826036"/>
              <a:ext cx="3290414" cy="288000"/>
            </a:xfrm>
            <a:prstGeom prst="rect">
              <a:avLst/>
            </a:prstGeom>
            <a:solidFill>
              <a:srgbClr val="00B050">
                <a:alpha val="93000"/>
              </a:srgbClr>
            </a:solidFill>
            <a:ln w="19050">
              <a:solidFill>
                <a:srgbClr val="00B050"/>
              </a:solidFill>
              <a:prstDash val="solid"/>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en-US" altLang="ja-JP" sz="1600" dirty="0">
                  <a:solidFill>
                    <a:prstClr val="white"/>
                  </a:solidFill>
                </a:rPr>
                <a:t>Ⅲ</a:t>
              </a:r>
              <a:r>
                <a:rPr sz="1600" b="1" dirty="0" smtClean="0">
                  <a:solidFill>
                    <a:prstClr val="white"/>
                  </a:solidFill>
                  <a:latin typeface="ＭＳ Ｐゴシック"/>
                  <a:ea typeface="ＭＳ Ｐゴシック"/>
                </a:rPr>
                <a:t>　現地での</a:t>
              </a:r>
              <a:r>
                <a:rPr sz="1600" b="1" dirty="0" smtClean="0">
                  <a:solidFill>
                    <a:prstClr val="white"/>
                  </a:solidFill>
                  <a:ea typeface="ＭＳ Ｐゴシック" panose="020B0600070205080204" pitchFamily="50" charset="-128"/>
                </a:rPr>
                <a:t>検証</a:t>
              </a:r>
              <a:r>
                <a:rPr lang="en-US" altLang="ja-JP" sz="1600" b="1" dirty="0" smtClean="0">
                  <a:solidFill>
                    <a:prstClr val="white"/>
                  </a:solidFill>
                </a:rPr>
                <a:t>WG</a:t>
              </a:r>
            </a:p>
          </p:txBody>
        </p:sp>
      </p:grpSp>
      <p:cxnSp>
        <p:nvCxnSpPr>
          <p:cNvPr id="56" name="直線コネクタ 55"/>
          <p:cNvCxnSpPr/>
          <p:nvPr/>
        </p:nvCxnSpPr>
        <p:spPr>
          <a:xfrm>
            <a:off x="6445646" y="3392996"/>
            <a:ext cx="0" cy="427382"/>
          </a:xfrm>
          <a:prstGeom prst="line">
            <a:avLst/>
          </a:prstGeom>
          <a:noFill/>
          <a:ln w="57150" cap="flat" cmpd="sng" algn="ctr">
            <a:solidFill>
              <a:srgbClr val="00B050"/>
            </a:solidFill>
            <a:prstDash val="solid"/>
          </a:ln>
          <a:effectLst/>
        </p:spPr>
      </p:cxnSp>
      <p:sp>
        <p:nvSpPr>
          <p:cNvPr id="57" name="Rectangle 2"/>
          <p:cNvSpPr txBox="1">
            <a:spLocks noChangeArrowheads="1"/>
          </p:cNvSpPr>
          <p:nvPr/>
        </p:nvSpPr>
        <p:spPr bwMode="auto">
          <a:xfrm>
            <a:off x="4773121" y="3634993"/>
            <a:ext cx="2983351" cy="288869"/>
          </a:xfrm>
          <a:prstGeom prst="rect">
            <a:avLst/>
          </a:prstGeom>
          <a:solidFill>
            <a:srgbClr val="00B050">
              <a:alpha val="93000"/>
            </a:srgbClr>
          </a:solidFill>
          <a:ln w="19050">
            <a:solidFill>
              <a:srgbClr val="00B050">
                <a:alpha val="97000"/>
              </a:srgbClr>
            </a:solidFill>
            <a:prstDash val="solid"/>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en-US" altLang="ja-JP" sz="1600" b="1" dirty="0" smtClean="0">
                <a:solidFill>
                  <a:prstClr val="white"/>
                </a:solidFill>
              </a:rPr>
              <a:t>Ⅱ</a:t>
            </a:r>
            <a:r>
              <a:rPr sz="1600" b="1" dirty="0" smtClean="0">
                <a:solidFill>
                  <a:prstClr val="white"/>
                </a:solidFill>
                <a:ea typeface="ＭＳ Ｐゴシック" panose="020B0600070205080204" pitchFamily="50" charset="-128"/>
              </a:rPr>
              <a:t>　要領基準改定</a:t>
            </a:r>
            <a:r>
              <a:rPr lang="en-US" altLang="ja-JP" sz="1600" b="1" dirty="0" smtClean="0">
                <a:solidFill>
                  <a:prstClr val="white"/>
                </a:solidFill>
              </a:rPr>
              <a:t>WG</a:t>
            </a:r>
          </a:p>
        </p:txBody>
      </p:sp>
      <p:grpSp>
        <p:nvGrpSpPr>
          <p:cNvPr id="3" name="グループ化 57"/>
          <p:cNvGrpSpPr/>
          <p:nvPr/>
        </p:nvGrpSpPr>
        <p:grpSpPr>
          <a:xfrm>
            <a:off x="227534" y="5711579"/>
            <a:ext cx="1152128" cy="551170"/>
            <a:chOff x="89541" y="6002708"/>
            <a:chExt cx="1152128" cy="551170"/>
          </a:xfrm>
        </p:grpSpPr>
        <p:sp>
          <p:nvSpPr>
            <p:cNvPr id="59" name="円/楕円 58"/>
            <p:cNvSpPr/>
            <p:nvPr/>
          </p:nvSpPr>
          <p:spPr>
            <a:xfrm>
              <a:off x="102214" y="6002708"/>
              <a:ext cx="1106083" cy="551170"/>
            </a:xfrm>
            <a:prstGeom prst="ellipse">
              <a:avLst/>
            </a:prstGeom>
            <a:solidFill>
              <a:srgbClr val="000000">
                <a:lumMod val="40000"/>
                <a:lumOff val="60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60" name="テキスト ボックス 59"/>
            <p:cNvSpPr txBox="1"/>
            <p:nvPr/>
          </p:nvSpPr>
          <p:spPr>
            <a:xfrm>
              <a:off x="89541" y="6119120"/>
              <a:ext cx="1152128" cy="276999"/>
            </a:xfrm>
            <a:prstGeom prst="rect">
              <a:avLst/>
            </a:prstGeom>
            <a:noFill/>
          </p:spPr>
          <p:txBody>
            <a:bodyPr wrap="square" rtlCol="0">
              <a:spAutoFit/>
            </a:bodyPr>
            <a:lstStyle/>
            <a:p>
              <a:pPr algn="ctr" fontAlgn="auto">
                <a:spcBef>
                  <a:spcPts val="0"/>
                </a:spcBef>
                <a:spcAft>
                  <a:spcPts val="0"/>
                </a:spcAft>
                <a:defRPr/>
              </a:pPr>
              <a:r>
                <a:rPr kumimoji="0" lang="ja-JP" altLang="en-US" sz="1200" b="1" kern="0" dirty="0" smtClean="0">
                  <a:solidFill>
                    <a:prstClr val="black"/>
                  </a:solidFill>
                </a:rPr>
                <a:t>土木学会</a:t>
              </a:r>
            </a:p>
          </p:txBody>
        </p:sp>
      </p:grpSp>
      <p:sp>
        <p:nvSpPr>
          <p:cNvPr id="61" name="Rectangle 2"/>
          <p:cNvSpPr txBox="1">
            <a:spLocks noChangeArrowheads="1"/>
          </p:cNvSpPr>
          <p:nvPr/>
        </p:nvSpPr>
        <p:spPr bwMode="auto">
          <a:xfrm>
            <a:off x="777829" y="4590874"/>
            <a:ext cx="1140169" cy="63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r">
              <a:lnSpc>
                <a:spcPts val="1400"/>
              </a:lnSpc>
              <a:defRPr/>
            </a:pPr>
            <a:r>
              <a:rPr sz="1200" b="1" dirty="0" smtClean="0">
                <a:solidFill>
                  <a:prstClr val="black"/>
                </a:solidFill>
                <a:ea typeface="ＭＳ Ｐゴシック" panose="020B0600070205080204" pitchFamily="50" charset="-128"/>
              </a:rPr>
              <a:t>技術検討成果の連携・共有</a:t>
            </a:r>
            <a:endParaRPr lang="en-US" altLang="ja-JP" sz="1200" b="1" dirty="0" smtClean="0">
              <a:solidFill>
                <a:prstClr val="black"/>
              </a:solidFill>
            </a:endParaRPr>
          </a:p>
        </p:txBody>
      </p:sp>
      <p:cxnSp>
        <p:nvCxnSpPr>
          <p:cNvPr id="62" name="直線コネクタ 61"/>
          <p:cNvCxnSpPr/>
          <p:nvPr/>
        </p:nvCxnSpPr>
        <p:spPr>
          <a:xfrm flipH="1">
            <a:off x="1346774" y="6104990"/>
            <a:ext cx="943294" cy="13485"/>
          </a:xfrm>
          <a:prstGeom prst="line">
            <a:avLst/>
          </a:prstGeom>
          <a:noFill/>
          <a:ln w="38100" cap="flat" cmpd="sng" algn="ctr">
            <a:solidFill>
              <a:srgbClr val="0070C0"/>
            </a:solidFill>
            <a:prstDash val="solid"/>
            <a:headEnd type="triangle"/>
            <a:tailEnd type="triangle"/>
          </a:ln>
          <a:effectLst/>
        </p:spPr>
      </p:cxnSp>
      <p:sp>
        <p:nvSpPr>
          <p:cNvPr id="63" name="Rectangle 2"/>
          <p:cNvSpPr txBox="1">
            <a:spLocks noChangeArrowheads="1"/>
          </p:cNvSpPr>
          <p:nvPr/>
        </p:nvSpPr>
        <p:spPr bwMode="auto">
          <a:xfrm>
            <a:off x="1312784" y="5638087"/>
            <a:ext cx="1440160" cy="63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lang="en-US" altLang="ja-JP" sz="1200" b="1" dirty="0" smtClean="0">
                <a:solidFill>
                  <a:prstClr val="black"/>
                </a:solidFill>
              </a:rPr>
              <a:t>CIM</a:t>
            </a:r>
            <a:r>
              <a:rPr sz="1200" b="1" dirty="0" smtClean="0">
                <a:solidFill>
                  <a:prstClr val="black"/>
                </a:solidFill>
                <a:ea typeface="ＭＳ Ｐゴシック" panose="020B0600070205080204" pitchFamily="50" charset="-128"/>
              </a:rPr>
              <a:t>人材教育の</a:t>
            </a:r>
            <a:endParaRPr lang="en-US" altLang="ja-JP" sz="1200" b="1" dirty="0" smtClean="0">
              <a:solidFill>
                <a:prstClr val="black"/>
              </a:solidFill>
            </a:endParaRPr>
          </a:p>
          <a:p>
            <a:pPr algn="l">
              <a:lnSpc>
                <a:spcPts val="1400"/>
              </a:lnSpc>
              <a:defRPr/>
            </a:pPr>
            <a:r>
              <a:rPr sz="1200" b="1" dirty="0" smtClean="0">
                <a:solidFill>
                  <a:prstClr val="black"/>
                </a:solidFill>
                <a:ea typeface="ＭＳ Ｐゴシック" panose="020B0600070205080204" pitchFamily="50" charset="-128"/>
              </a:rPr>
              <a:t>発注者支援</a:t>
            </a:r>
            <a:endParaRPr lang="en-US" altLang="ja-JP" sz="1200" b="1" dirty="0" smtClean="0">
              <a:solidFill>
                <a:prstClr val="black"/>
              </a:solidFill>
            </a:endParaRPr>
          </a:p>
        </p:txBody>
      </p:sp>
      <p:grpSp>
        <p:nvGrpSpPr>
          <p:cNvPr id="4" name="グループ化 63"/>
          <p:cNvGrpSpPr/>
          <p:nvPr/>
        </p:nvGrpSpPr>
        <p:grpSpPr>
          <a:xfrm>
            <a:off x="7065940" y="5499905"/>
            <a:ext cx="1536133" cy="773411"/>
            <a:chOff x="7065940" y="5679925"/>
            <a:chExt cx="1536133" cy="773411"/>
          </a:xfrm>
        </p:grpSpPr>
        <p:sp>
          <p:nvSpPr>
            <p:cNvPr id="65" name="円/楕円 64"/>
            <p:cNvSpPr/>
            <p:nvPr/>
          </p:nvSpPr>
          <p:spPr>
            <a:xfrm>
              <a:off x="7146272" y="5679925"/>
              <a:ext cx="1383879" cy="773411"/>
            </a:xfrm>
            <a:prstGeom prst="ellipse">
              <a:avLst/>
            </a:prstGeom>
            <a:solidFill>
              <a:srgbClr val="2D2D8A">
                <a:lumMod val="40000"/>
                <a:lumOff val="60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sz="1200" kern="0" smtClean="0">
                <a:solidFill>
                  <a:prstClr val="white"/>
                </a:solidFill>
                <a:latin typeface="Arial"/>
                <a:ea typeface="ＭＳ Ｐゴシック"/>
              </a:endParaRPr>
            </a:p>
          </p:txBody>
        </p:sp>
        <p:sp>
          <p:nvSpPr>
            <p:cNvPr id="66" name="テキスト ボックス 65"/>
            <p:cNvSpPr txBox="1"/>
            <p:nvPr/>
          </p:nvSpPr>
          <p:spPr>
            <a:xfrm>
              <a:off x="7065940" y="5720605"/>
              <a:ext cx="1536133" cy="646331"/>
            </a:xfrm>
            <a:prstGeom prst="rect">
              <a:avLst/>
            </a:prstGeom>
            <a:noFill/>
          </p:spPr>
          <p:txBody>
            <a:bodyPr wrap="square" rtlCol="0">
              <a:spAutoFit/>
            </a:bodyPr>
            <a:lstStyle/>
            <a:p>
              <a:pPr algn="ctr" fontAlgn="auto">
                <a:spcBef>
                  <a:spcPts val="0"/>
                </a:spcBef>
                <a:spcAft>
                  <a:spcPts val="0"/>
                </a:spcAft>
                <a:defRPr/>
              </a:pPr>
              <a:r>
                <a:rPr kumimoji="0" lang="en-US" altLang="ja-JP" sz="1200" b="1" kern="0" dirty="0" smtClean="0">
                  <a:solidFill>
                    <a:prstClr val="black"/>
                  </a:solidFill>
                </a:rPr>
                <a:t>building</a:t>
              </a:r>
            </a:p>
            <a:p>
              <a:pPr algn="ctr" fontAlgn="auto">
                <a:spcBef>
                  <a:spcPts val="0"/>
                </a:spcBef>
                <a:spcAft>
                  <a:spcPts val="0"/>
                </a:spcAft>
                <a:defRPr/>
              </a:pPr>
              <a:r>
                <a:rPr kumimoji="0" lang="en-US" altLang="ja-JP" sz="1200" b="1" kern="0" dirty="0" smtClean="0">
                  <a:solidFill>
                    <a:prstClr val="black"/>
                  </a:solidFill>
                </a:rPr>
                <a:t>SMART</a:t>
              </a:r>
            </a:p>
            <a:p>
              <a:pPr algn="ctr" fontAlgn="auto">
                <a:spcBef>
                  <a:spcPts val="0"/>
                </a:spcBef>
                <a:spcAft>
                  <a:spcPts val="0"/>
                </a:spcAft>
                <a:defRPr/>
              </a:pPr>
              <a:r>
                <a:rPr kumimoji="0" lang="en-US" altLang="ja-JP" sz="1200" b="1" kern="0" dirty="0" smtClean="0">
                  <a:solidFill>
                    <a:prstClr val="black"/>
                  </a:solidFill>
                </a:rPr>
                <a:t>International</a:t>
              </a:r>
              <a:endParaRPr kumimoji="0" lang="ja-JP" altLang="en-US" sz="1200" b="1" kern="0" dirty="0" smtClean="0">
                <a:solidFill>
                  <a:prstClr val="black"/>
                </a:solidFill>
              </a:endParaRPr>
            </a:p>
          </p:txBody>
        </p:sp>
      </p:grpSp>
      <p:sp>
        <p:nvSpPr>
          <p:cNvPr id="67" name="Rectangle 2"/>
          <p:cNvSpPr txBox="1">
            <a:spLocks noChangeArrowheads="1"/>
          </p:cNvSpPr>
          <p:nvPr/>
        </p:nvSpPr>
        <p:spPr bwMode="auto">
          <a:xfrm>
            <a:off x="7787619" y="4874075"/>
            <a:ext cx="1440160" cy="63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sz="1200" b="1" dirty="0" smtClean="0">
                <a:solidFill>
                  <a:prstClr val="black"/>
                </a:solidFill>
                <a:ea typeface="ＭＳ Ｐゴシック" panose="020B0600070205080204" pitchFamily="50" charset="-128"/>
              </a:rPr>
              <a:t>国際標準化への</a:t>
            </a:r>
            <a:endParaRPr lang="en-US" altLang="ja-JP" sz="1200" b="1" dirty="0" smtClean="0">
              <a:solidFill>
                <a:prstClr val="black"/>
              </a:solidFill>
            </a:endParaRPr>
          </a:p>
          <a:p>
            <a:pPr algn="l">
              <a:lnSpc>
                <a:spcPts val="1400"/>
              </a:lnSpc>
              <a:defRPr/>
            </a:pPr>
            <a:r>
              <a:rPr sz="1200" b="1" dirty="0" smtClean="0">
                <a:solidFill>
                  <a:prstClr val="black"/>
                </a:solidFill>
                <a:ea typeface="ＭＳ Ｐゴシック" panose="020B0600070205080204" pitchFamily="50" charset="-128"/>
              </a:rPr>
              <a:t>対応連携</a:t>
            </a:r>
            <a:endParaRPr lang="en-US" altLang="ja-JP" sz="1200" b="1" dirty="0" smtClean="0">
              <a:solidFill>
                <a:prstClr val="black"/>
              </a:solidFill>
            </a:endParaRPr>
          </a:p>
        </p:txBody>
      </p:sp>
      <p:cxnSp>
        <p:nvCxnSpPr>
          <p:cNvPr id="68" name="直線コネクタ 67"/>
          <p:cNvCxnSpPr/>
          <p:nvPr/>
        </p:nvCxnSpPr>
        <p:spPr>
          <a:xfrm flipH="1">
            <a:off x="7800385" y="4512186"/>
            <a:ext cx="13081" cy="956438"/>
          </a:xfrm>
          <a:prstGeom prst="line">
            <a:avLst/>
          </a:prstGeom>
          <a:noFill/>
          <a:ln w="38100" cap="flat" cmpd="sng" algn="ctr">
            <a:solidFill>
              <a:srgbClr val="0070C0"/>
            </a:solidFill>
            <a:prstDash val="solid"/>
            <a:headEnd type="triangle"/>
            <a:tailEnd type="triangle"/>
          </a:ln>
          <a:effectLst/>
        </p:spPr>
      </p:cxnSp>
      <p:grpSp>
        <p:nvGrpSpPr>
          <p:cNvPr id="5" name="グループ化 68"/>
          <p:cNvGrpSpPr/>
          <p:nvPr/>
        </p:nvGrpSpPr>
        <p:grpSpPr>
          <a:xfrm>
            <a:off x="1355603" y="5038400"/>
            <a:ext cx="1372991" cy="558320"/>
            <a:chOff x="1290146" y="5169796"/>
            <a:chExt cx="1372991" cy="558320"/>
          </a:xfrm>
        </p:grpSpPr>
        <p:sp>
          <p:nvSpPr>
            <p:cNvPr id="70" name="円/楕円 69"/>
            <p:cNvSpPr/>
            <p:nvPr/>
          </p:nvSpPr>
          <p:spPr>
            <a:xfrm>
              <a:off x="1426066" y="5169796"/>
              <a:ext cx="1209776" cy="558320"/>
            </a:xfrm>
            <a:prstGeom prst="ellipse">
              <a:avLst/>
            </a:prstGeom>
            <a:solidFill>
              <a:srgbClr val="FFFFFF">
                <a:lumMod val="95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sz="1200" kern="0" smtClean="0">
                <a:solidFill>
                  <a:prstClr val="white"/>
                </a:solidFill>
                <a:latin typeface="Arial"/>
                <a:ea typeface="ＭＳ Ｐゴシック"/>
              </a:endParaRPr>
            </a:p>
          </p:txBody>
        </p:sp>
        <p:sp>
          <p:nvSpPr>
            <p:cNvPr id="71" name="テキスト ボックス 70"/>
            <p:cNvSpPr txBox="1"/>
            <p:nvPr/>
          </p:nvSpPr>
          <p:spPr>
            <a:xfrm>
              <a:off x="1290146" y="5247959"/>
              <a:ext cx="1372991" cy="461665"/>
            </a:xfrm>
            <a:prstGeom prst="rect">
              <a:avLst/>
            </a:prstGeom>
            <a:noFill/>
          </p:spPr>
          <p:txBody>
            <a:bodyPr wrap="square" rtlCol="0">
              <a:spAutoFit/>
            </a:bodyPr>
            <a:lstStyle/>
            <a:p>
              <a:pPr algn="ctr" fontAlgn="auto">
                <a:spcBef>
                  <a:spcPts val="0"/>
                </a:spcBef>
                <a:spcAft>
                  <a:spcPts val="0"/>
                </a:spcAft>
                <a:defRPr/>
              </a:pPr>
              <a:r>
                <a:rPr kumimoji="0" lang="ja-JP" altLang="en-US" sz="1200" b="1" kern="0" dirty="0" smtClean="0">
                  <a:solidFill>
                    <a:prstClr val="black"/>
                  </a:solidFill>
                </a:rPr>
                <a:t>標準化委員会</a:t>
              </a:r>
              <a:endParaRPr kumimoji="0" lang="en-US" altLang="ja-JP" sz="1200" b="1" kern="0" dirty="0" smtClean="0">
                <a:solidFill>
                  <a:prstClr val="black"/>
                </a:solidFill>
              </a:endParaRPr>
            </a:p>
            <a:p>
              <a:pPr algn="ctr" fontAlgn="auto">
                <a:spcBef>
                  <a:spcPts val="0"/>
                </a:spcBef>
                <a:spcAft>
                  <a:spcPts val="0"/>
                </a:spcAft>
                <a:defRPr/>
              </a:pPr>
              <a:r>
                <a:rPr kumimoji="0" lang="ja-JP" altLang="en-US" sz="1200" b="1" kern="0" dirty="0" smtClean="0">
                  <a:solidFill>
                    <a:prstClr val="black"/>
                  </a:solidFill>
                </a:rPr>
                <a:t>（</a:t>
              </a:r>
              <a:r>
                <a:rPr kumimoji="0" lang="en-US" altLang="ja-JP" sz="1200" b="1" kern="0" dirty="0" smtClean="0">
                  <a:solidFill>
                    <a:prstClr val="black"/>
                  </a:solidFill>
                </a:rPr>
                <a:t>JACIC)</a:t>
              </a:r>
              <a:endParaRPr kumimoji="0" lang="ja-JP" altLang="en-US" sz="1200" b="1" kern="0" dirty="0" smtClean="0">
                <a:solidFill>
                  <a:prstClr val="black"/>
                </a:solidFill>
              </a:endParaRPr>
            </a:p>
          </p:txBody>
        </p:sp>
      </p:grpSp>
      <p:cxnSp>
        <p:nvCxnSpPr>
          <p:cNvPr id="72" name="直線コネクタ 71"/>
          <p:cNvCxnSpPr/>
          <p:nvPr/>
        </p:nvCxnSpPr>
        <p:spPr>
          <a:xfrm>
            <a:off x="2105538" y="4539522"/>
            <a:ext cx="419" cy="542565"/>
          </a:xfrm>
          <a:prstGeom prst="line">
            <a:avLst/>
          </a:prstGeom>
          <a:noFill/>
          <a:ln w="38100" cap="flat" cmpd="sng" algn="ctr">
            <a:solidFill>
              <a:srgbClr val="0070C0"/>
            </a:solidFill>
            <a:prstDash val="solid"/>
            <a:headEnd type="triangle"/>
            <a:tailEnd type="triangle"/>
          </a:ln>
          <a:effectLst/>
        </p:spPr>
      </p:cxnSp>
      <p:sp>
        <p:nvSpPr>
          <p:cNvPr id="73" name="Rectangle 2"/>
          <p:cNvSpPr txBox="1">
            <a:spLocks noChangeArrowheads="1"/>
          </p:cNvSpPr>
          <p:nvPr/>
        </p:nvSpPr>
        <p:spPr bwMode="auto">
          <a:xfrm>
            <a:off x="2135687" y="4518866"/>
            <a:ext cx="1140169" cy="635229"/>
          </a:xfrm>
          <a:prstGeom prst="rect">
            <a:avLst/>
          </a:prstGeom>
          <a:noFill/>
          <a:ln w="38100">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sz="1200" b="1" dirty="0" smtClean="0">
                <a:solidFill>
                  <a:prstClr val="black"/>
                </a:solidFill>
                <a:ea typeface="ＭＳ Ｐゴシック" panose="020B0600070205080204" pitchFamily="50" charset="-128"/>
              </a:rPr>
              <a:t>ＣＩＭ全体像の検討共有</a:t>
            </a:r>
            <a:endParaRPr lang="en-US" altLang="ja-JP" sz="1200" b="1" dirty="0" smtClean="0">
              <a:solidFill>
                <a:prstClr val="black"/>
              </a:solidFill>
            </a:endParaRPr>
          </a:p>
        </p:txBody>
      </p:sp>
      <p:grpSp>
        <p:nvGrpSpPr>
          <p:cNvPr id="6" name="グループ化 73"/>
          <p:cNvGrpSpPr/>
          <p:nvPr/>
        </p:nvGrpSpPr>
        <p:grpSpPr>
          <a:xfrm>
            <a:off x="6144781" y="5017888"/>
            <a:ext cx="1372991" cy="558320"/>
            <a:chOff x="6264796" y="5169796"/>
            <a:chExt cx="1372991" cy="558320"/>
          </a:xfrm>
        </p:grpSpPr>
        <p:sp>
          <p:nvSpPr>
            <p:cNvPr id="75" name="円/楕円 74"/>
            <p:cNvSpPr/>
            <p:nvPr/>
          </p:nvSpPr>
          <p:spPr>
            <a:xfrm>
              <a:off x="6338021" y="5169796"/>
              <a:ext cx="1209776" cy="558320"/>
            </a:xfrm>
            <a:prstGeom prst="ellipse">
              <a:avLst/>
            </a:prstGeom>
            <a:solidFill>
              <a:srgbClr val="FFFFFF">
                <a:lumMod val="95000"/>
              </a:srgbClr>
            </a:solidFill>
            <a:ln w="25400" cap="flat" cmpd="sng" algn="ctr">
              <a:solidFill>
                <a:srgbClr val="BBE0E3">
                  <a:shade val="50000"/>
                </a:srgbClr>
              </a:solidFill>
              <a:prstDash val="solid"/>
            </a:ln>
            <a:effectLst/>
          </p:spPr>
          <p:txBody>
            <a:bodyPr rtlCol="0" anchor="ctr"/>
            <a:lstStyle/>
            <a:p>
              <a:pPr algn="ctr" fontAlgn="auto">
                <a:spcBef>
                  <a:spcPts val="0"/>
                </a:spcBef>
                <a:spcAft>
                  <a:spcPts val="0"/>
                </a:spcAft>
                <a:defRPr/>
              </a:pPr>
              <a:endParaRPr kumimoji="0" lang="ja-JP" altLang="en-US" sz="1200" kern="0" smtClean="0">
                <a:solidFill>
                  <a:prstClr val="white"/>
                </a:solidFill>
                <a:latin typeface="Arial"/>
                <a:ea typeface="ＭＳ Ｐゴシック"/>
              </a:endParaRPr>
            </a:p>
          </p:txBody>
        </p:sp>
        <p:sp>
          <p:nvSpPr>
            <p:cNvPr id="76" name="テキスト ボックス 75"/>
            <p:cNvSpPr txBox="1"/>
            <p:nvPr/>
          </p:nvSpPr>
          <p:spPr>
            <a:xfrm>
              <a:off x="6264796" y="5219468"/>
              <a:ext cx="1372991" cy="461665"/>
            </a:xfrm>
            <a:prstGeom prst="rect">
              <a:avLst/>
            </a:prstGeom>
            <a:noFill/>
          </p:spPr>
          <p:txBody>
            <a:bodyPr wrap="square" rtlCol="0">
              <a:spAutoFit/>
            </a:bodyPr>
            <a:lstStyle/>
            <a:p>
              <a:pPr algn="ctr" fontAlgn="auto">
                <a:spcBef>
                  <a:spcPts val="0"/>
                </a:spcBef>
                <a:spcAft>
                  <a:spcPts val="0"/>
                </a:spcAft>
                <a:defRPr/>
              </a:pPr>
              <a:r>
                <a:rPr kumimoji="0" lang="ja-JP" altLang="en-US" sz="1200" b="1" kern="0" dirty="0" smtClean="0">
                  <a:solidFill>
                    <a:prstClr val="black"/>
                  </a:solidFill>
                </a:rPr>
                <a:t>標準化委員会</a:t>
              </a:r>
              <a:endParaRPr kumimoji="0" lang="en-US" altLang="ja-JP" sz="1200" b="1" kern="0" dirty="0" smtClean="0">
                <a:solidFill>
                  <a:prstClr val="black"/>
                </a:solidFill>
              </a:endParaRPr>
            </a:p>
            <a:p>
              <a:pPr algn="ctr" fontAlgn="auto">
                <a:spcBef>
                  <a:spcPts val="0"/>
                </a:spcBef>
                <a:spcAft>
                  <a:spcPts val="0"/>
                </a:spcAft>
                <a:defRPr/>
              </a:pPr>
              <a:r>
                <a:rPr kumimoji="0" lang="ja-JP" altLang="en-US" sz="1200" b="1" kern="0" dirty="0" smtClean="0">
                  <a:solidFill>
                    <a:prstClr val="black"/>
                  </a:solidFill>
                </a:rPr>
                <a:t>（</a:t>
              </a:r>
              <a:r>
                <a:rPr kumimoji="0" lang="en-US" altLang="ja-JP" sz="1200" b="1" kern="0" dirty="0" smtClean="0">
                  <a:solidFill>
                    <a:prstClr val="black"/>
                  </a:solidFill>
                </a:rPr>
                <a:t>JACIC)</a:t>
              </a:r>
              <a:endParaRPr kumimoji="0" lang="ja-JP" altLang="en-US" sz="1200" b="1" kern="0" dirty="0" smtClean="0">
                <a:solidFill>
                  <a:prstClr val="black"/>
                </a:solidFill>
              </a:endParaRPr>
            </a:p>
          </p:txBody>
        </p:sp>
      </p:grpSp>
      <p:sp>
        <p:nvSpPr>
          <p:cNvPr id="77" name="Rectangle 2"/>
          <p:cNvSpPr txBox="1">
            <a:spLocks noChangeArrowheads="1"/>
          </p:cNvSpPr>
          <p:nvPr/>
        </p:nvSpPr>
        <p:spPr bwMode="auto">
          <a:xfrm>
            <a:off x="6854411" y="4545100"/>
            <a:ext cx="1140169" cy="635229"/>
          </a:xfrm>
          <a:prstGeom prst="rect">
            <a:avLst/>
          </a:prstGeom>
          <a:noFill/>
          <a:ln w="38100">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1400"/>
              </a:lnSpc>
              <a:defRPr/>
            </a:pPr>
            <a:r>
              <a:rPr sz="1200" b="1" dirty="0" smtClean="0">
                <a:solidFill>
                  <a:prstClr val="black"/>
                </a:solidFill>
                <a:ea typeface="ＭＳ Ｐゴシック" panose="020B0600070205080204" pitchFamily="50" charset="-128"/>
              </a:rPr>
              <a:t>標準化の</a:t>
            </a:r>
            <a:endParaRPr lang="en-US" altLang="ja-JP" sz="1200" b="1" dirty="0" smtClean="0">
              <a:solidFill>
                <a:prstClr val="black"/>
              </a:solidFill>
            </a:endParaRPr>
          </a:p>
          <a:p>
            <a:pPr algn="l">
              <a:lnSpc>
                <a:spcPts val="1400"/>
              </a:lnSpc>
              <a:defRPr/>
            </a:pPr>
            <a:r>
              <a:rPr sz="1200" b="1" dirty="0" smtClean="0">
                <a:solidFill>
                  <a:prstClr val="black"/>
                </a:solidFill>
                <a:ea typeface="ＭＳ Ｐゴシック" panose="020B0600070205080204" pitchFamily="50" charset="-128"/>
              </a:rPr>
              <a:t>検討共有</a:t>
            </a:r>
            <a:endParaRPr lang="en-US" altLang="ja-JP" sz="1200" b="1" dirty="0" smtClean="0">
              <a:solidFill>
                <a:prstClr val="black"/>
              </a:solidFill>
            </a:endParaRPr>
          </a:p>
        </p:txBody>
      </p:sp>
      <p:cxnSp>
        <p:nvCxnSpPr>
          <p:cNvPr id="78" name="直線コネクタ 77"/>
          <p:cNvCxnSpPr/>
          <p:nvPr/>
        </p:nvCxnSpPr>
        <p:spPr>
          <a:xfrm>
            <a:off x="822428" y="4549548"/>
            <a:ext cx="0" cy="1143061"/>
          </a:xfrm>
          <a:prstGeom prst="line">
            <a:avLst/>
          </a:prstGeom>
          <a:noFill/>
          <a:ln w="38100" cap="flat" cmpd="sng" algn="ctr">
            <a:solidFill>
              <a:srgbClr val="0070C0"/>
            </a:solidFill>
            <a:prstDash val="solid"/>
            <a:headEnd type="triangle"/>
            <a:tailEnd type="triangle"/>
          </a:ln>
          <a:effectLst/>
        </p:spPr>
      </p:cxnSp>
      <p:sp>
        <p:nvSpPr>
          <p:cNvPr id="80" name="円/楕円 79"/>
          <p:cNvSpPr/>
          <p:nvPr/>
        </p:nvSpPr>
        <p:spPr>
          <a:xfrm>
            <a:off x="3449687" y="4650703"/>
            <a:ext cx="2218286" cy="758517"/>
          </a:xfrm>
          <a:prstGeom prst="ellipse">
            <a:avLst/>
          </a:prstGeom>
          <a:solidFill>
            <a:srgbClr val="FFFF00">
              <a:alpha val="50000"/>
            </a:srgbClr>
          </a:solidFill>
          <a:ln w="15875" cap="flat" cmpd="sng" algn="ctr">
            <a:solidFill>
              <a:srgbClr val="BBE0E3">
                <a:shade val="50000"/>
              </a:srgbClr>
            </a:solidFill>
            <a:prstDash val="solid"/>
          </a:ln>
          <a:effectLst/>
        </p:spPr>
        <p:txBody>
          <a:bodyPr rtlCol="0" anchor="ctr"/>
          <a:lstStyle/>
          <a:p>
            <a:pPr algn="ctr" fontAlgn="auto">
              <a:spcBef>
                <a:spcPts val="0"/>
              </a:spcBef>
              <a:spcAft>
                <a:spcPts val="0"/>
              </a:spcAft>
              <a:defRPr/>
            </a:pPr>
            <a:r>
              <a:rPr kumimoji="0" lang="en-US" altLang="ja-JP" sz="1400" kern="0" dirty="0" smtClean="0">
                <a:solidFill>
                  <a:srgbClr val="000000"/>
                </a:solidFill>
                <a:latin typeface="Arial"/>
                <a:ea typeface="ＭＳ Ｐゴシック"/>
              </a:rPr>
              <a:t>ICT</a:t>
            </a:r>
            <a:r>
              <a:rPr kumimoji="0" lang="ja-JP" altLang="en-US" sz="1400" kern="0" dirty="0" smtClean="0">
                <a:solidFill>
                  <a:srgbClr val="000000"/>
                </a:solidFill>
                <a:latin typeface="Arial"/>
                <a:ea typeface="ＭＳ Ｐゴシック"/>
              </a:rPr>
              <a:t>導入協議会</a:t>
            </a:r>
            <a:endParaRPr kumimoji="0" lang="en-US" altLang="ja-JP" sz="1400" kern="0" dirty="0" smtClean="0">
              <a:solidFill>
                <a:srgbClr val="000000"/>
              </a:solidFill>
              <a:latin typeface="Arial"/>
              <a:ea typeface="ＭＳ Ｐゴシック"/>
            </a:endParaRPr>
          </a:p>
        </p:txBody>
      </p:sp>
      <p:cxnSp>
        <p:nvCxnSpPr>
          <p:cNvPr id="81" name="直線コネクタ 80"/>
          <p:cNvCxnSpPr/>
          <p:nvPr/>
        </p:nvCxnSpPr>
        <p:spPr>
          <a:xfrm flipH="1">
            <a:off x="5466948" y="4543574"/>
            <a:ext cx="357366" cy="322273"/>
          </a:xfrm>
          <a:prstGeom prst="line">
            <a:avLst/>
          </a:prstGeom>
          <a:noFill/>
          <a:ln w="38100" cap="flat" cmpd="sng" algn="ctr">
            <a:solidFill>
              <a:srgbClr val="0070C0"/>
            </a:solidFill>
            <a:prstDash val="solid"/>
            <a:headEnd type="triangle"/>
            <a:tailEnd type="triangle"/>
          </a:ln>
          <a:effectLst/>
        </p:spPr>
      </p:cxnSp>
      <p:cxnSp>
        <p:nvCxnSpPr>
          <p:cNvPr id="82" name="直線コネクタ 81"/>
          <p:cNvCxnSpPr/>
          <p:nvPr/>
        </p:nvCxnSpPr>
        <p:spPr>
          <a:xfrm flipH="1" flipV="1">
            <a:off x="3325369" y="4529524"/>
            <a:ext cx="292905" cy="342298"/>
          </a:xfrm>
          <a:prstGeom prst="line">
            <a:avLst/>
          </a:prstGeom>
          <a:noFill/>
          <a:ln w="38100" cap="flat" cmpd="sng" algn="ctr">
            <a:solidFill>
              <a:srgbClr val="0070C0"/>
            </a:solidFill>
            <a:prstDash val="solid"/>
            <a:headEnd type="triangle"/>
            <a:tailEnd type="triangle"/>
          </a:ln>
          <a:effectLst/>
        </p:spPr>
      </p:cxnSp>
      <p:cxnSp>
        <p:nvCxnSpPr>
          <p:cNvPr id="83" name="直線コネクタ 82"/>
          <p:cNvCxnSpPr/>
          <p:nvPr/>
        </p:nvCxnSpPr>
        <p:spPr>
          <a:xfrm flipH="1">
            <a:off x="4765379" y="5277123"/>
            <a:ext cx="7742" cy="348121"/>
          </a:xfrm>
          <a:prstGeom prst="line">
            <a:avLst/>
          </a:prstGeom>
          <a:noFill/>
          <a:ln w="38100" cap="flat" cmpd="sng" algn="ctr">
            <a:solidFill>
              <a:srgbClr val="0070C0"/>
            </a:solidFill>
            <a:prstDash val="solid"/>
            <a:headEnd type="triangle"/>
            <a:tailEnd type="triangle"/>
          </a:ln>
          <a:effectLst/>
        </p:spPr>
      </p:cxnSp>
      <p:sp>
        <p:nvSpPr>
          <p:cNvPr id="84" name="Rectangle 5"/>
          <p:cNvSpPr txBox="1">
            <a:spLocks noChangeArrowheads="1"/>
          </p:cNvSpPr>
          <p:nvPr/>
        </p:nvSpPr>
        <p:spPr bwMode="auto">
          <a:xfrm>
            <a:off x="47455" y="656692"/>
            <a:ext cx="9023701" cy="837439"/>
          </a:xfrm>
          <a:prstGeom prst="rect">
            <a:avLst/>
          </a:prstGeom>
          <a:noFill/>
          <a:ln w="19050">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kern="0" dirty="0" smtClean="0">
                <a:solidFill>
                  <a:srgbClr val="0070C0"/>
                </a:solidFill>
                <a:latin typeface="ＭＳ Ｐゴシック"/>
                <a:ea typeface="ＭＳ Ｐゴシック"/>
              </a:rPr>
              <a:t>　　　　　　　　　　　　　　　</a:t>
            </a:r>
            <a:r>
              <a:rPr lang="en-US" altLang="ja-JP" sz="1600" kern="0" dirty="0" err="1" smtClean="0">
                <a:solidFill>
                  <a:srgbClr val="0070C0"/>
                </a:solidFill>
                <a:latin typeface="ＭＳ Ｐゴシック"/>
                <a:ea typeface="ＭＳ Ｐゴシック"/>
              </a:rPr>
              <a:t>i</a:t>
            </a:r>
            <a:r>
              <a:rPr lang="en-US" altLang="ja-JP" sz="1600" kern="0" dirty="0" smtClean="0">
                <a:solidFill>
                  <a:srgbClr val="0070C0"/>
                </a:solidFill>
                <a:latin typeface="ＭＳ Ｐゴシック"/>
                <a:ea typeface="ＭＳ Ｐゴシック"/>
              </a:rPr>
              <a:t>-Construction</a:t>
            </a:r>
            <a:r>
              <a:rPr lang="ja-JP" altLang="en-US" sz="1600" kern="0" dirty="0">
                <a:solidFill>
                  <a:srgbClr val="0070C0"/>
                </a:solidFill>
                <a:latin typeface="ＭＳ Ｐゴシック"/>
                <a:ea typeface="ＭＳ Ｐゴシック"/>
              </a:rPr>
              <a:t>におけるトップランナー施策であるＩＣＴの全面的な活用</a:t>
            </a:r>
            <a:r>
              <a:rPr lang="ja-JP" altLang="en-US" sz="1600" kern="0" dirty="0" smtClean="0">
                <a:solidFill>
                  <a:srgbClr val="0070C0"/>
                </a:solidFill>
                <a:latin typeface="ＭＳ Ｐゴシック"/>
                <a:ea typeface="ＭＳ Ｐゴシック"/>
              </a:rPr>
              <a:t>をＣＩＭ</a:t>
            </a:r>
            <a:r>
              <a:rPr lang="ja-JP" altLang="en-US" sz="1600" kern="0" dirty="0">
                <a:solidFill>
                  <a:srgbClr val="0070C0"/>
                </a:solidFill>
                <a:latin typeface="ＭＳ Ｐゴシック"/>
                <a:ea typeface="ＭＳ Ｐゴシック"/>
              </a:rPr>
              <a:t>を用いて推進するために、関係団体が一体となりＣＩＭの導入推進および普及に関する目標や方針について</a:t>
            </a:r>
            <a:r>
              <a:rPr lang="ja-JP" altLang="en-US" sz="1600" kern="0" dirty="0" smtClean="0">
                <a:solidFill>
                  <a:srgbClr val="0070C0"/>
                </a:solidFill>
                <a:latin typeface="ＭＳ Ｐゴシック"/>
                <a:ea typeface="ＭＳ Ｐゴシック"/>
              </a:rPr>
              <a:t>検討を</a:t>
            </a:r>
            <a:r>
              <a:rPr lang="ja-JP" altLang="en-US" sz="1600" kern="0" dirty="0">
                <a:solidFill>
                  <a:srgbClr val="0070C0"/>
                </a:solidFill>
                <a:latin typeface="ＭＳ Ｐゴシック"/>
                <a:ea typeface="ＭＳ Ｐゴシック"/>
              </a:rPr>
              <a:t>行い、具体的な方策について意思決定を行うことで、ＣＩＭの施策を進めていくことを目的とする。</a:t>
            </a:r>
          </a:p>
        </p:txBody>
      </p:sp>
      <p:sp>
        <p:nvSpPr>
          <p:cNvPr id="85" name="正方形/長方形 84"/>
          <p:cNvSpPr/>
          <p:nvPr/>
        </p:nvSpPr>
        <p:spPr>
          <a:xfrm>
            <a:off x="184927" y="1664804"/>
            <a:ext cx="8503548" cy="1088612"/>
          </a:xfrm>
          <a:prstGeom prst="rect">
            <a:avLst/>
          </a:prstGeom>
          <a:solidFill>
            <a:schemeClr val="bg1"/>
          </a:solid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86" name="Rectangle 2"/>
          <p:cNvSpPr txBox="1">
            <a:spLocks noChangeArrowheads="1"/>
          </p:cNvSpPr>
          <p:nvPr/>
        </p:nvSpPr>
        <p:spPr bwMode="auto">
          <a:xfrm>
            <a:off x="2915816" y="1562430"/>
            <a:ext cx="3348980" cy="280086"/>
          </a:xfrm>
          <a:prstGeom prst="rect">
            <a:avLst/>
          </a:prstGeom>
          <a:solidFill>
            <a:srgbClr val="00B050"/>
          </a:solidFill>
          <a:ln w="9525">
            <a:solidFill>
              <a:srgbClr val="00B05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defRPr/>
            </a:pPr>
            <a:r>
              <a:rPr lang="en-US" altLang="ja-JP" sz="2000" b="1" dirty="0" smtClean="0">
                <a:solidFill>
                  <a:prstClr val="white"/>
                </a:solidFill>
              </a:rPr>
              <a:t>CIM</a:t>
            </a:r>
            <a:r>
              <a:rPr sz="2000" b="1" dirty="0" smtClean="0">
                <a:solidFill>
                  <a:prstClr val="white"/>
                </a:solidFill>
                <a:ea typeface="ＭＳ Ｐゴシック" panose="020B0600070205080204" pitchFamily="50" charset="-128"/>
              </a:rPr>
              <a:t>導入推進委員会</a:t>
            </a:r>
            <a:endParaRPr lang="en-US" altLang="ja-JP" sz="2000" b="1" dirty="0" smtClean="0">
              <a:solidFill>
                <a:prstClr val="white"/>
              </a:solidFill>
            </a:endParaRPr>
          </a:p>
        </p:txBody>
      </p:sp>
      <p:sp>
        <p:nvSpPr>
          <p:cNvPr id="87" name="Rectangle 2"/>
          <p:cNvSpPr txBox="1">
            <a:spLocks noChangeArrowheads="1"/>
          </p:cNvSpPr>
          <p:nvPr/>
        </p:nvSpPr>
        <p:spPr bwMode="auto">
          <a:xfrm>
            <a:off x="184928" y="1664804"/>
            <a:ext cx="8275504" cy="11509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lnSpc>
                <a:spcPts val="2000"/>
              </a:lnSpc>
              <a:defRPr/>
            </a:pPr>
            <a:r>
              <a:rPr sz="1600" b="1" dirty="0" smtClean="0">
                <a:solidFill>
                  <a:srgbClr val="00B050"/>
                </a:solidFill>
                <a:ea typeface="ＭＳ Ｐゴシック" panose="020B0600070205080204" pitchFamily="50" charset="-128"/>
              </a:rPr>
              <a:t>■役割</a:t>
            </a:r>
            <a:endParaRPr lang="en-US" altLang="ja-JP" sz="1600" b="1" dirty="0" smtClean="0">
              <a:solidFill>
                <a:srgbClr val="00B050"/>
              </a:solidFill>
            </a:endParaRPr>
          </a:p>
          <a:p>
            <a:pPr algn="l">
              <a:lnSpc>
                <a:spcPts val="2000"/>
              </a:lnSpc>
              <a:defRPr/>
            </a:pPr>
            <a:r>
              <a:rPr sz="1600" b="1" dirty="0">
                <a:solidFill>
                  <a:srgbClr val="00B050"/>
                </a:solidFill>
                <a:ea typeface="ＭＳ Ｐゴシック" panose="020B0600070205080204" pitchFamily="50" charset="-128"/>
              </a:rPr>
              <a:t>　　</a:t>
            </a:r>
            <a:r>
              <a:rPr sz="1600" b="1" dirty="0" smtClean="0">
                <a:solidFill>
                  <a:srgbClr val="00B050"/>
                </a:solidFill>
                <a:ea typeface="ＭＳ Ｐゴシック" panose="020B0600070205080204" pitchFamily="50" charset="-128"/>
              </a:rPr>
              <a:t>ＣＩＭの導入推進および普及に</a:t>
            </a:r>
            <a:r>
              <a:rPr lang="ja-JP" altLang="en-US" sz="1600" b="1" dirty="0">
                <a:solidFill>
                  <a:srgbClr val="00B050"/>
                </a:solidFill>
                <a:ea typeface="ＭＳ Ｐゴシック" panose="020B0600070205080204" pitchFamily="50" charset="-128"/>
              </a:rPr>
              <a:t>関する目標や</a:t>
            </a:r>
            <a:r>
              <a:rPr lang="ja-JP" altLang="en-US" sz="1600" b="1" dirty="0" smtClean="0">
                <a:solidFill>
                  <a:srgbClr val="00B050"/>
                </a:solidFill>
                <a:ea typeface="ＭＳ Ｐゴシック" panose="020B0600070205080204" pitchFamily="50" charset="-128"/>
              </a:rPr>
              <a:t>方針</a:t>
            </a:r>
            <a:r>
              <a:rPr lang="ja-JP" altLang="en-US" sz="1600" b="1" dirty="0">
                <a:solidFill>
                  <a:srgbClr val="00B050"/>
                </a:solidFill>
                <a:ea typeface="ＭＳ Ｐゴシック" panose="020B0600070205080204" pitchFamily="50" charset="-128"/>
              </a:rPr>
              <a:t>の</a:t>
            </a:r>
            <a:r>
              <a:rPr lang="ja-JP" altLang="en-US" sz="1600" b="1" dirty="0" smtClean="0">
                <a:solidFill>
                  <a:srgbClr val="00B050"/>
                </a:solidFill>
                <a:ea typeface="ＭＳ Ｐゴシック" panose="020B0600070205080204" pitchFamily="50" charset="-128"/>
              </a:rPr>
              <a:t>検討、</a:t>
            </a:r>
            <a:r>
              <a:rPr lang="ja-JP" altLang="en-US" sz="1600" b="1" dirty="0">
                <a:solidFill>
                  <a:srgbClr val="00B050"/>
                </a:solidFill>
                <a:ea typeface="ＭＳ Ｐゴシック" panose="020B0600070205080204" pitchFamily="50" charset="-128"/>
              </a:rPr>
              <a:t>具体的な</a:t>
            </a:r>
            <a:r>
              <a:rPr lang="ja-JP" altLang="en-US" sz="1600" b="1" dirty="0" smtClean="0">
                <a:solidFill>
                  <a:srgbClr val="00B050"/>
                </a:solidFill>
                <a:ea typeface="ＭＳ Ｐゴシック" panose="020B0600070205080204" pitchFamily="50" charset="-128"/>
              </a:rPr>
              <a:t>方策の意思決定</a:t>
            </a:r>
            <a:endParaRPr lang="en-US" altLang="ja-JP" sz="1600" b="1" dirty="0" smtClean="0">
              <a:solidFill>
                <a:srgbClr val="00B050"/>
              </a:solidFill>
              <a:ea typeface="ＭＳ Ｐゴシック" panose="020B0600070205080204" pitchFamily="50" charset="-128"/>
            </a:endParaRPr>
          </a:p>
          <a:p>
            <a:pPr algn="l">
              <a:lnSpc>
                <a:spcPts val="2000"/>
              </a:lnSpc>
              <a:defRPr/>
            </a:pPr>
            <a:r>
              <a:rPr sz="1600" b="1" dirty="0" smtClean="0">
                <a:solidFill>
                  <a:srgbClr val="00B050"/>
                </a:solidFill>
                <a:ea typeface="ＭＳ Ｐゴシック" panose="020B0600070205080204" pitchFamily="50" charset="-128"/>
              </a:rPr>
              <a:t>■体制</a:t>
            </a:r>
            <a:endParaRPr lang="en-US" altLang="ja-JP" sz="1600" b="1" dirty="0" smtClean="0">
              <a:solidFill>
                <a:srgbClr val="00B050"/>
              </a:solidFill>
            </a:endParaRPr>
          </a:p>
          <a:p>
            <a:pPr algn="l">
              <a:lnSpc>
                <a:spcPts val="1800"/>
              </a:lnSpc>
              <a:defRPr/>
            </a:pPr>
            <a:r>
              <a:rPr sz="1600" b="1" dirty="0">
                <a:solidFill>
                  <a:srgbClr val="00B050"/>
                </a:solidFill>
                <a:ea typeface="ＭＳ Ｐゴシック" panose="020B0600070205080204" pitchFamily="50" charset="-128"/>
              </a:rPr>
              <a:t>　</a:t>
            </a:r>
            <a:r>
              <a:rPr sz="1600" b="1" dirty="0" smtClean="0">
                <a:solidFill>
                  <a:srgbClr val="00B050"/>
                </a:solidFill>
                <a:ea typeface="ＭＳ Ｐゴシック" panose="020B0600070205080204" pitchFamily="50" charset="-128"/>
              </a:rPr>
              <a:t>　官：国土交通省（主務：技術調査課）等</a:t>
            </a:r>
            <a:r>
              <a:rPr sz="1600" b="1" dirty="0">
                <a:solidFill>
                  <a:srgbClr val="00B050"/>
                </a:solidFill>
              </a:rPr>
              <a:t>、</a:t>
            </a:r>
            <a:r>
              <a:rPr sz="1600" b="1" dirty="0" smtClean="0">
                <a:solidFill>
                  <a:srgbClr val="00B050"/>
                </a:solidFill>
                <a:ea typeface="ＭＳ Ｐゴシック" panose="020B0600070205080204" pitchFamily="50" charset="-128"/>
              </a:rPr>
              <a:t>学</a:t>
            </a:r>
            <a:r>
              <a:rPr sz="1600" b="1" dirty="0">
                <a:solidFill>
                  <a:srgbClr val="00B050"/>
                </a:solidFill>
                <a:ea typeface="ＭＳ Ｐゴシック" panose="020B0600070205080204" pitchFamily="50" charset="-128"/>
              </a:rPr>
              <a:t>：土木</a:t>
            </a:r>
            <a:r>
              <a:rPr sz="1600" b="1" dirty="0" smtClean="0">
                <a:solidFill>
                  <a:srgbClr val="00B050"/>
                </a:solidFill>
                <a:ea typeface="ＭＳ Ｐゴシック" panose="020B0600070205080204" pitchFamily="50" charset="-128"/>
              </a:rPr>
              <a:t>学会</a:t>
            </a:r>
            <a:r>
              <a:rPr sz="1600" b="1" dirty="0" smtClean="0">
                <a:solidFill>
                  <a:srgbClr val="00B050"/>
                </a:solidFill>
                <a:latin typeface="ＭＳ Ｐゴシック"/>
                <a:ea typeface="ＭＳ Ｐゴシック"/>
              </a:rPr>
              <a:t>等</a:t>
            </a:r>
            <a:r>
              <a:rPr sz="1600" b="1" dirty="0" smtClean="0">
                <a:solidFill>
                  <a:srgbClr val="00B050"/>
                </a:solidFill>
              </a:rPr>
              <a:t>、</a:t>
            </a:r>
            <a:r>
              <a:rPr sz="1600" b="1" dirty="0" smtClean="0">
                <a:solidFill>
                  <a:srgbClr val="00B050"/>
                </a:solidFill>
                <a:ea typeface="ＭＳ Ｐゴシック" panose="020B0600070205080204" pitchFamily="50" charset="-128"/>
              </a:rPr>
              <a:t>産：建設業団体 等</a:t>
            </a:r>
            <a:endParaRPr sz="1600" b="1" dirty="0">
              <a:solidFill>
                <a:srgbClr val="00B050"/>
              </a:solidFill>
              <a:ea typeface="ＭＳ Ｐゴシック" panose="020B0600070205080204" pitchFamily="50" charset="-128"/>
            </a:endParaRPr>
          </a:p>
          <a:p>
            <a:pPr algn="l">
              <a:lnSpc>
                <a:spcPts val="1800"/>
              </a:lnSpc>
              <a:defRPr/>
            </a:pPr>
            <a:r>
              <a:rPr sz="1600" b="1" dirty="0">
                <a:solidFill>
                  <a:srgbClr val="00B050"/>
                </a:solidFill>
                <a:ea typeface="ＭＳ Ｐゴシック" panose="020B0600070205080204" pitchFamily="50" charset="-128"/>
              </a:rPr>
              <a:t>　</a:t>
            </a:r>
            <a:endParaRPr lang="en-US" altLang="ja-JP" sz="1600" b="1" dirty="0" smtClean="0">
              <a:solidFill>
                <a:srgbClr val="00B050"/>
              </a:solidFill>
            </a:endParaRPr>
          </a:p>
        </p:txBody>
      </p:sp>
      <p:cxnSp>
        <p:nvCxnSpPr>
          <p:cNvPr id="88" name="直線コネクタ 87"/>
          <p:cNvCxnSpPr/>
          <p:nvPr/>
        </p:nvCxnSpPr>
        <p:spPr>
          <a:xfrm>
            <a:off x="6844230" y="4500159"/>
            <a:ext cx="419" cy="542565"/>
          </a:xfrm>
          <a:prstGeom prst="line">
            <a:avLst/>
          </a:prstGeom>
          <a:noFill/>
          <a:ln w="38100" cap="flat" cmpd="sng" algn="ctr">
            <a:solidFill>
              <a:srgbClr val="0070C0"/>
            </a:solidFill>
            <a:prstDash val="solid"/>
            <a:headEnd type="triangle"/>
            <a:tailEnd type="triangle"/>
          </a:ln>
          <a:effectLst/>
        </p:spPr>
      </p:cxnSp>
      <p:sp>
        <p:nvSpPr>
          <p:cNvPr id="89" name="Rectangle 2"/>
          <p:cNvSpPr txBox="1">
            <a:spLocks noChangeArrowheads="1"/>
          </p:cNvSpPr>
          <p:nvPr/>
        </p:nvSpPr>
        <p:spPr bwMode="auto">
          <a:xfrm>
            <a:off x="107504" y="593652"/>
            <a:ext cx="1932257" cy="315068"/>
          </a:xfrm>
          <a:prstGeom prst="rect">
            <a:avLst/>
          </a:prstGeom>
          <a:solidFill>
            <a:schemeClr val="tx2">
              <a:lumMod val="60000"/>
              <a:lumOff val="40000"/>
            </a:schemeClr>
          </a:solidFill>
          <a:ln w="9525">
            <a:solidFill>
              <a:schemeClr val="tx2">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defRPr/>
            </a:pPr>
            <a:r>
              <a:rPr lang="ja-JP" altLang="en-US" sz="1800" b="1" dirty="0" smtClean="0">
                <a:solidFill>
                  <a:prstClr val="white"/>
                </a:solidFill>
                <a:latin typeface="+mn-ea"/>
                <a:ea typeface="+mn-ea"/>
              </a:rPr>
              <a:t>委員会の目的</a:t>
            </a:r>
            <a:endParaRPr lang="en-US" altLang="ja-JP" sz="1800" b="1" dirty="0" smtClean="0">
              <a:solidFill>
                <a:prstClr val="white"/>
              </a:solidFill>
              <a:latin typeface="+mn-ea"/>
              <a:ea typeface="+mn-ea"/>
            </a:endParaRPr>
          </a:p>
        </p:txBody>
      </p:sp>
      <p:cxnSp>
        <p:nvCxnSpPr>
          <p:cNvPr id="90" name="直線コネクタ 89"/>
          <p:cNvCxnSpPr/>
          <p:nvPr/>
        </p:nvCxnSpPr>
        <p:spPr>
          <a:xfrm>
            <a:off x="2267744" y="3392996"/>
            <a:ext cx="0" cy="427382"/>
          </a:xfrm>
          <a:prstGeom prst="line">
            <a:avLst/>
          </a:prstGeom>
          <a:noFill/>
          <a:ln w="57150" cap="flat" cmpd="sng" algn="ctr">
            <a:solidFill>
              <a:srgbClr val="00B050"/>
            </a:solidFill>
            <a:prstDash val="solid"/>
          </a:ln>
          <a:effectLst/>
        </p:spPr>
      </p:cxnSp>
      <p:sp>
        <p:nvSpPr>
          <p:cNvPr id="91" name="正方形/長方形 90"/>
          <p:cNvSpPr/>
          <p:nvPr/>
        </p:nvSpPr>
        <p:spPr>
          <a:xfrm>
            <a:off x="530435" y="3751936"/>
            <a:ext cx="3962416" cy="755848"/>
          </a:xfrm>
          <a:prstGeom prst="rect">
            <a:avLst/>
          </a:prstGeom>
          <a:noFill/>
          <a:ln w="25400" cap="flat" cmpd="sng" algn="ctr">
            <a:solidFill>
              <a:srgbClr val="00B050"/>
            </a:solid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Arial"/>
              <a:ea typeface="ＭＳ Ｐゴシック"/>
            </a:endParaRPr>
          </a:p>
        </p:txBody>
      </p:sp>
      <p:sp>
        <p:nvSpPr>
          <p:cNvPr id="92" name="Rectangle 2"/>
          <p:cNvSpPr txBox="1">
            <a:spLocks noChangeArrowheads="1"/>
          </p:cNvSpPr>
          <p:nvPr/>
        </p:nvSpPr>
        <p:spPr bwMode="auto">
          <a:xfrm>
            <a:off x="524842" y="3659940"/>
            <a:ext cx="3321395" cy="288000"/>
          </a:xfrm>
          <a:prstGeom prst="rect">
            <a:avLst/>
          </a:prstGeom>
          <a:solidFill>
            <a:srgbClr val="00B050"/>
          </a:solidFill>
          <a:ln w="19050">
            <a:solidFill>
              <a:srgbClr val="00B050"/>
            </a:solidFill>
            <a:prstDash val="solid"/>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en-US" altLang="ja-JP" sz="1600" b="1" dirty="0" smtClean="0">
                <a:solidFill>
                  <a:prstClr val="white"/>
                </a:solidFill>
              </a:rPr>
              <a:t>Ⅰ</a:t>
            </a:r>
            <a:r>
              <a:rPr sz="1600" b="1" dirty="0" smtClean="0">
                <a:solidFill>
                  <a:prstClr val="white"/>
                </a:solidFill>
                <a:ea typeface="ＭＳ Ｐゴシック" panose="020B0600070205080204" pitchFamily="50" charset="-128"/>
              </a:rPr>
              <a:t>　</a:t>
            </a:r>
            <a:r>
              <a:rPr lang="en-US" altLang="ja-JP" sz="1600" b="1" dirty="0" smtClean="0">
                <a:solidFill>
                  <a:prstClr val="white"/>
                </a:solidFill>
              </a:rPr>
              <a:t>CIM</a:t>
            </a:r>
            <a:r>
              <a:rPr sz="1600" b="1" dirty="0" smtClean="0">
                <a:solidFill>
                  <a:prstClr val="white"/>
                </a:solidFill>
                <a:ea typeface="ＭＳ Ｐゴシック" panose="020B0600070205080204" pitchFamily="50" charset="-128"/>
              </a:rPr>
              <a:t>導入ガイドライン策定</a:t>
            </a:r>
            <a:r>
              <a:rPr lang="en-US" altLang="ja-JP" sz="1600" b="1" dirty="0" smtClean="0">
                <a:solidFill>
                  <a:prstClr val="white"/>
                </a:solidFill>
              </a:rPr>
              <a:t>WG</a:t>
            </a:r>
          </a:p>
        </p:txBody>
      </p:sp>
      <p:grpSp>
        <p:nvGrpSpPr>
          <p:cNvPr id="7" name="グループ化 92"/>
          <p:cNvGrpSpPr/>
          <p:nvPr/>
        </p:nvGrpSpPr>
        <p:grpSpPr>
          <a:xfrm>
            <a:off x="1677425" y="2888940"/>
            <a:ext cx="6206943" cy="396973"/>
            <a:chOff x="1408630" y="3425796"/>
            <a:chExt cx="6206943" cy="396973"/>
          </a:xfrm>
        </p:grpSpPr>
        <p:cxnSp>
          <p:nvCxnSpPr>
            <p:cNvPr id="94" name="直線コネクタ 93"/>
            <p:cNvCxnSpPr/>
            <p:nvPr/>
          </p:nvCxnSpPr>
          <p:spPr>
            <a:xfrm>
              <a:off x="2267744" y="3634334"/>
              <a:ext cx="4177902" cy="9740"/>
            </a:xfrm>
            <a:prstGeom prst="line">
              <a:avLst/>
            </a:prstGeom>
            <a:noFill/>
            <a:ln w="57150" cap="flat" cmpd="sng" algn="ctr">
              <a:solidFill>
                <a:srgbClr val="00B050"/>
              </a:solidFill>
              <a:prstDash val="solid"/>
            </a:ln>
            <a:effectLst/>
          </p:spPr>
        </p:cxnSp>
        <p:sp>
          <p:nvSpPr>
            <p:cNvPr id="95" name="正方形/長方形 94"/>
            <p:cNvSpPr/>
            <p:nvPr/>
          </p:nvSpPr>
          <p:spPr>
            <a:xfrm>
              <a:off x="1408630" y="3425936"/>
              <a:ext cx="6118090" cy="362335"/>
            </a:xfrm>
            <a:prstGeom prst="rect">
              <a:avLst/>
            </a:prstGeom>
            <a:solidFill>
              <a:schemeClr val="bg1"/>
            </a:solidFill>
            <a:ln w="25400" cap="flat" cmpd="sng" algn="ctr">
              <a:solidFill>
                <a:srgbClr val="92D050"/>
              </a:solidFill>
              <a:prstDash val="solid"/>
            </a:ln>
            <a:effectLst/>
          </p:spPr>
          <p:txBody>
            <a:bodyPr rtlCol="0" anchor="ctr"/>
            <a:lstStyle/>
            <a:p>
              <a:pPr algn="ctr" fontAlgn="auto">
                <a:spcBef>
                  <a:spcPts val="0"/>
                </a:spcBef>
                <a:spcAft>
                  <a:spcPts val="0"/>
                </a:spcAft>
                <a:defRPr/>
              </a:pPr>
              <a:endParaRPr kumimoji="0" lang="ja-JP" altLang="en-US" kern="0" smtClean="0">
                <a:solidFill>
                  <a:srgbClr val="92D050"/>
                </a:solidFill>
                <a:latin typeface="Arial"/>
                <a:ea typeface="ＭＳ Ｐゴシック"/>
              </a:endParaRPr>
            </a:p>
          </p:txBody>
        </p:sp>
        <p:sp>
          <p:nvSpPr>
            <p:cNvPr id="96" name="Rectangle 2"/>
            <p:cNvSpPr txBox="1">
              <a:spLocks noChangeArrowheads="1"/>
            </p:cNvSpPr>
            <p:nvPr/>
          </p:nvSpPr>
          <p:spPr bwMode="auto">
            <a:xfrm>
              <a:off x="3642691" y="3449026"/>
              <a:ext cx="3972882" cy="373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sz="1400" b="1" dirty="0" smtClean="0">
                  <a:solidFill>
                    <a:srgbClr val="92D050"/>
                  </a:solidFill>
                  <a:ea typeface="ＭＳ Ｐゴシック" panose="020B0600070205080204" pitchFamily="50" charset="-128"/>
                </a:rPr>
                <a:t>実務者レベルでの委員会・</a:t>
              </a:r>
              <a:r>
                <a:rPr lang="en-US" altLang="ja-JP" sz="1400" b="1" dirty="0" smtClean="0">
                  <a:solidFill>
                    <a:srgbClr val="92D050"/>
                  </a:solidFill>
                  <a:ea typeface="ＭＳ Ｐゴシック" panose="020B0600070205080204" pitchFamily="50" charset="-128"/>
                </a:rPr>
                <a:t>WG</a:t>
              </a:r>
              <a:r>
                <a:rPr sz="1400" b="1" dirty="0" smtClean="0">
                  <a:solidFill>
                    <a:srgbClr val="92D050"/>
                  </a:solidFill>
                  <a:ea typeface="ＭＳ Ｐゴシック" panose="020B0600070205080204" pitchFamily="50" charset="-128"/>
                </a:rPr>
                <a:t>の円滑な運営支援</a:t>
              </a:r>
              <a:endParaRPr lang="en-US" altLang="ja-JP" sz="1400" b="1" dirty="0" smtClean="0">
                <a:solidFill>
                  <a:srgbClr val="92D050"/>
                </a:solidFill>
              </a:endParaRPr>
            </a:p>
          </p:txBody>
        </p:sp>
        <p:sp>
          <p:nvSpPr>
            <p:cNvPr id="97" name="Rectangle 2"/>
            <p:cNvSpPr txBox="1">
              <a:spLocks noChangeArrowheads="1"/>
            </p:cNvSpPr>
            <p:nvPr/>
          </p:nvSpPr>
          <p:spPr bwMode="auto">
            <a:xfrm>
              <a:off x="1408630" y="3425796"/>
              <a:ext cx="2252072" cy="362335"/>
            </a:xfrm>
            <a:prstGeom prst="rect">
              <a:avLst/>
            </a:prstGeom>
            <a:solidFill>
              <a:srgbClr val="92D050"/>
            </a:solidFill>
            <a:ln w="19050">
              <a:solidFill>
                <a:srgbClr val="92D050"/>
              </a:solidFill>
              <a:prstDash val="solid"/>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defRPr/>
              </a:pPr>
              <a:r>
                <a:rPr sz="1600" dirty="0" smtClean="0">
                  <a:solidFill>
                    <a:prstClr val="white"/>
                  </a:solidFill>
                </a:rPr>
                <a:t>全体統括チーム</a:t>
              </a:r>
              <a:endParaRPr lang="en-US" altLang="ja-JP" sz="1600" dirty="0" smtClean="0">
                <a:solidFill>
                  <a:prstClr val="white"/>
                </a:solidFill>
              </a:endParaRPr>
            </a:p>
          </p:txBody>
        </p:sp>
      </p:grpSp>
      <p:cxnSp>
        <p:nvCxnSpPr>
          <p:cNvPr id="98" name="直線コネクタ 97"/>
          <p:cNvCxnSpPr/>
          <p:nvPr/>
        </p:nvCxnSpPr>
        <p:spPr>
          <a:xfrm flipH="1">
            <a:off x="2242213" y="3401234"/>
            <a:ext cx="4220085" cy="8470"/>
          </a:xfrm>
          <a:prstGeom prst="line">
            <a:avLst/>
          </a:prstGeom>
          <a:noFill/>
          <a:ln w="57150" cap="flat" cmpd="sng" algn="ctr">
            <a:solidFill>
              <a:srgbClr val="00B050"/>
            </a:solidFill>
            <a:prstDash val="solid"/>
          </a:ln>
          <a:effectLst/>
        </p:spPr>
      </p:cxnSp>
      <p:sp>
        <p:nvSpPr>
          <p:cNvPr id="100"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の検討体制（</a:t>
            </a:r>
            <a:r>
              <a:rPr lang="en-US" altLang="ja-JP" dirty="0" smtClean="0"/>
              <a:t>H28</a:t>
            </a:r>
            <a:r>
              <a:rPr lang="ja-JP" altLang="en-US" dirty="0" smtClean="0"/>
              <a:t>～）</a:t>
            </a:r>
            <a:endParaRPr lang="en-US" altLang="ja-JP"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小黒板電子化</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17020948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0"/>
            <a:ext cx="7884368"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写真管理基準（案）について</a:t>
            </a:r>
            <a:endParaRPr kumimoji="1" lang="ja-JP" altLang="en-US" sz="36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sp>
        <p:nvSpPr>
          <p:cNvPr id="12" name="テキスト ボックス 11"/>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13" name="Rectangle 107"/>
          <p:cNvSpPr>
            <a:spLocks noChangeArrowheads="1"/>
          </p:cNvSpPr>
          <p:nvPr/>
        </p:nvSpPr>
        <p:spPr bwMode="auto">
          <a:xfrm>
            <a:off x="395536" y="692696"/>
            <a:ext cx="8424936" cy="258532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写真管理基準</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案</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)H25.3</a:t>
            </a:r>
            <a:r>
              <a:rPr lang="ja-JP" altLang="en-US" sz="2400" dirty="0" smtClean="0">
                <a:latin typeface="HGS創英角ｺﾞｼｯｸUB" panose="020B0900000000000000" pitchFamily="50" charset="-128"/>
                <a:ea typeface="HGS創英角ｺﾞｼｯｸUB" panose="020B0900000000000000" pitchFamily="50" charset="-128"/>
              </a:rPr>
              <a:t>では、「必要事項を記載した</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lang="ja-JP" altLang="en-US" sz="2400" u="sng" dirty="0" smtClean="0">
                <a:latin typeface="HGS創英角ｺﾞｼｯｸUB" panose="020B0900000000000000" pitchFamily="50" charset="-128"/>
                <a:ea typeface="HGS創英角ｺﾞｼｯｸUB" panose="020B0900000000000000" pitchFamily="50" charset="-128"/>
              </a:rPr>
              <a:t>小黒板を文字が判読できるよう被写体とともに写しこむ</a:t>
            </a:r>
            <a:endParaRPr lang="en-US" altLang="ja-JP" sz="2400" u="sng" dirty="0" smtClean="0">
              <a:latin typeface="HGS創英角ｺﾞｼｯｸUB" panose="020B0900000000000000" pitchFamily="50" charset="-128"/>
              <a:ea typeface="HGS創英角ｺﾞｼｯｸUB" panose="020B0900000000000000" pitchFamily="50" charset="-128"/>
            </a:endParaRPr>
          </a:p>
          <a:p>
            <a:pPr lvl="0" algn="l"/>
            <a:r>
              <a:rPr lang="ja-JP" altLang="en-US" sz="2400" dirty="0" smtClean="0">
                <a:latin typeface="HGS創英角ｺﾞｼｯｸUB" panose="020B0900000000000000" pitchFamily="50" charset="-128"/>
                <a:ea typeface="HGS創英角ｺﾞｼｯｸUB" panose="020B0900000000000000" pitchFamily="50" charset="-128"/>
              </a:rPr>
              <a:t>ものとする。」と規定されている。</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上記より電子小黒板の利用は不可となっているが、</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年度より電子小黒板の利用について試行が開始された。</a:t>
            </a:r>
            <a:endPar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a:p>
            <a:pPr lvl="0" algn="l"/>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H26</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年度は、全国で約</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50</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件実施</a:t>
            </a:r>
            <a:endParaRPr kumimoji="1" 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pic>
        <p:nvPicPr>
          <p:cNvPr id="14" name="Picture 4"/>
          <p:cNvPicPr>
            <a:picLocks noChangeAspect="1" noChangeArrowheads="1"/>
          </p:cNvPicPr>
          <p:nvPr/>
        </p:nvPicPr>
        <p:blipFill>
          <a:blip r:embed="rId2" cstate="print"/>
          <a:srcRect/>
          <a:stretch>
            <a:fillRect/>
          </a:stretch>
        </p:blipFill>
        <p:spPr bwMode="auto">
          <a:xfrm>
            <a:off x="1138869" y="3368025"/>
            <a:ext cx="7321563" cy="2587749"/>
          </a:xfrm>
          <a:prstGeom prst="rect">
            <a:avLst/>
          </a:prstGeom>
          <a:noFill/>
          <a:ln w="9525">
            <a:solidFill>
              <a:schemeClr val="accent1">
                <a:shade val="95000"/>
                <a:satMod val="105000"/>
              </a:schemeClr>
            </a:solidFill>
            <a:miter lim="800000"/>
            <a:headEnd/>
            <a:tailEnd/>
          </a:ln>
        </p:spPr>
      </p:pic>
      <p:cxnSp>
        <p:nvCxnSpPr>
          <p:cNvPr id="15" name="直線コネクタ 14"/>
          <p:cNvCxnSpPr/>
          <p:nvPr/>
        </p:nvCxnSpPr>
        <p:spPr>
          <a:xfrm>
            <a:off x="4523245" y="3872081"/>
            <a:ext cx="31683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570917" y="4016097"/>
            <a:ext cx="25202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07"/>
          <p:cNvSpPr>
            <a:spLocks noChangeArrowheads="1"/>
          </p:cNvSpPr>
          <p:nvPr/>
        </p:nvSpPr>
        <p:spPr bwMode="auto">
          <a:xfrm>
            <a:off x="2771800" y="6043354"/>
            <a:ext cx="3361124" cy="5539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図：写真管理基準（案）</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H27.3</a:t>
            </a:r>
          </a:p>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latin typeface="HGS創英角ｺﾞｼｯｸUB" panose="020B0900000000000000" pitchFamily="50" charset="-128"/>
                <a:ea typeface="HGS創英角ｺﾞｼｯｸUB" panose="020B0900000000000000" pitchFamily="50" charset="-128"/>
              </a:rPr>
              <a:t>　</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2-2</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撮影方法抜粋</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539552" y="1052736"/>
            <a:ext cx="3830737" cy="3672408"/>
            <a:chOff x="1358" y="3824"/>
            <a:chExt cx="8745" cy="8385"/>
          </a:xfrm>
        </p:grpSpPr>
        <p:sp>
          <p:nvSpPr>
            <p:cNvPr id="3"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黒板記入</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写真整理（情報入力）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3"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4"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5"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6"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sp>
        <p:nvSpPr>
          <p:cNvPr id="18" name="Rectangle 41"/>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426903"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9" name="Group 3"/>
          <p:cNvGrpSpPr>
            <a:grpSpLocks noChangeAspect="1"/>
          </p:cNvGrpSpPr>
          <p:nvPr/>
        </p:nvGrpSpPr>
        <p:grpSpPr bwMode="auto">
          <a:xfrm>
            <a:off x="4932040" y="1052736"/>
            <a:ext cx="3830737" cy="3672408"/>
            <a:chOff x="1358" y="3824"/>
            <a:chExt cx="8745" cy="8385"/>
          </a:xfrm>
        </p:grpSpPr>
        <p:sp>
          <p:nvSpPr>
            <p:cNvPr id="20"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 黒板情報の入力</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2"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黒板情報（追記可）</a:t>
              </a: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3"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lvl="0" algn="ct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写真整理（</a:t>
              </a:r>
              <a:r>
                <a:rPr lang="ja-JP" altLang="en-US" sz="1000" b="1" dirty="0" smtClean="0">
                  <a:solidFill>
                    <a:srgbClr val="FF0000"/>
                  </a:solidFill>
                  <a:latin typeface="ＭＳ ゴシック" pitchFamily="49" charset="-128"/>
                  <a:ea typeface="ＭＳ ゴシック" pitchFamily="49" charset="-128"/>
                  <a:cs typeface="Times New Roman" pitchFamily="18" charset="0"/>
                </a:rPr>
                <a:t>自動</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6"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8"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9"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0"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1"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2"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3" name="Text Box 11"/>
            <p:cNvSpPr txBox="1">
              <a:spLocks noChangeArrowheads="1"/>
            </p:cNvSpPr>
            <p:nvPr/>
          </p:nvSpPr>
          <p:spPr bwMode="auto">
            <a:xfrm>
              <a:off x="1590" y="3824"/>
              <a:ext cx="2760" cy="570"/>
            </a:xfrm>
            <a:prstGeom prst="rect">
              <a:avLst/>
            </a:prstGeom>
            <a:noFill/>
            <a:ln w="9525">
              <a:noFill/>
              <a:miter lim="800000"/>
              <a:headEnd/>
              <a:tailEnd/>
            </a:ln>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cxnSp>
        <p:nvCxnSpPr>
          <p:cNvPr id="36" name="カギ線コネクタ 35"/>
          <p:cNvCxnSpPr>
            <a:stCxn id="5" idx="3"/>
            <a:endCxn id="4" idx="3"/>
          </p:cNvCxnSpPr>
          <p:nvPr/>
        </p:nvCxnSpPr>
        <p:spPr>
          <a:xfrm flipV="1">
            <a:off x="3985682" y="1893645"/>
            <a:ext cx="12700" cy="381037"/>
          </a:xfrm>
          <a:prstGeom prst="bentConnector3">
            <a:avLst>
              <a:gd name="adj1" fmla="val 180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Rectangle 107"/>
          <p:cNvSpPr>
            <a:spLocks noChangeArrowheads="1"/>
          </p:cNvSpPr>
          <p:nvPr/>
        </p:nvSpPr>
        <p:spPr bwMode="auto">
          <a:xfrm>
            <a:off x="1043608"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●従来の流れ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8" name="Rectangle 107"/>
          <p:cNvSpPr>
            <a:spLocks noChangeArrowheads="1"/>
          </p:cNvSpPr>
          <p:nvPr/>
        </p:nvSpPr>
        <p:spPr bwMode="auto">
          <a:xfrm>
            <a:off x="543609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●試行時の流れ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9" name="正方形/長方形 38"/>
          <p:cNvSpPr/>
          <p:nvPr/>
        </p:nvSpPr>
        <p:spPr>
          <a:xfrm>
            <a:off x="179512" y="4941168"/>
            <a:ext cx="8820472"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smtClean="0">
                <a:solidFill>
                  <a:srgbClr val="FF0000"/>
                </a:solidFill>
              </a:rPr>
              <a:t>【</a:t>
            </a:r>
            <a:r>
              <a:rPr lang="ja-JP" altLang="en-US" sz="1800" dirty="0" smtClean="0">
                <a:solidFill>
                  <a:srgbClr val="FF0000"/>
                </a:solidFill>
              </a:rPr>
              <a:t>撮影時</a:t>
            </a:r>
            <a:r>
              <a:rPr lang="en-US" altLang="ja-JP" sz="1800" dirty="0" smtClean="0">
                <a:solidFill>
                  <a:srgbClr val="FF0000"/>
                </a:solidFill>
              </a:rPr>
              <a:t>】</a:t>
            </a:r>
            <a:endParaRPr kumimoji="1" lang="en-US" altLang="ja-JP" sz="1800" dirty="0" smtClean="0">
              <a:solidFill>
                <a:srgbClr val="FF0000"/>
              </a:solidFill>
            </a:endParaRPr>
          </a:p>
          <a:p>
            <a:pPr algn="l"/>
            <a:r>
              <a:rPr kumimoji="1" lang="ja-JP" altLang="en-US" sz="1800" dirty="0" smtClean="0">
                <a:solidFill>
                  <a:srgbClr val="FF0000"/>
                </a:solidFill>
              </a:rPr>
              <a:t>・従来は、使用する黒板をその都度作成し</a:t>
            </a:r>
            <a:r>
              <a:rPr lang="ja-JP" altLang="en-US" sz="1800" dirty="0" smtClean="0">
                <a:solidFill>
                  <a:srgbClr val="FF0000"/>
                </a:solidFill>
              </a:rPr>
              <a:t>、撮影を繰り返している。</a:t>
            </a:r>
            <a:endParaRPr lang="en-US" altLang="ja-JP" sz="1800" dirty="0" smtClean="0">
              <a:solidFill>
                <a:srgbClr val="FF0000"/>
              </a:solidFill>
            </a:endParaRPr>
          </a:p>
          <a:p>
            <a:pPr algn="l"/>
            <a:r>
              <a:rPr kumimoji="1" lang="ja-JP" altLang="en-US" sz="1800" dirty="0" smtClean="0">
                <a:solidFill>
                  <a:srgbClr val="FF0000"/>
                </a:solidFill>
              </a:rPr>
              <a:t>・電子小黒板では、予め作成した黒板情報を選択することで</a:t>
            </a:r>
            <a:r>
              <a:rPr lang="ja-JP" altLang="en-US" sz="1800" dirty="0" smtClean="0">
                <a:solidFill>
                  <a:srgbClr val="FF0000"/>
                </a:solidFill>
              </a:rPr>
              <a:t>撮影可能</a:t>
            </a:r>
            <a:endParaRPr lang="en-US" altLang="ja-JP" sz="1800"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写真整理時</a:t>
            </a:r>
            <a:r>
              <a:rPr lang="en-US" altLang="ja-JP" sz="1800" dirty="0" smtClean="0">
                <a:solidFill>
                  <a:srgbClr val="FF0000"/>
                </a:solidFill>
              </a:rPr>
              <a:t>】</a:t>
            </a:r>
          </a:p>
          <a:p>
            <a:pPr algn="l"/>
            <a:r>
              <a:rPr kumimoji="1" lang="ja-JP" altLang="en-US" sz="1800" dirty="0" smtClean="0">
                <a:solidFill>
                  <a:srgbClr val="FF0000"/>
                </a:solidFill>
              </a:rPr>
              <a:t>・写真整理の段階では、あらかじめ写真区分・工種情報等を入力しているため</a:t>
            </a:r>
            <a:r>
              <a:rPr lang="ja-JP" altLang="en-US" sz="1800" dirty="0" smtClean="0">
                <a:solidFill>
                  <a:srgbClr val="FF0000"/>
                </a:solidFill>
              </a:rPr>
              <a:t>設定は不要</a:t>
            </a:r>
            <a:endParaRPr kumimoji="1" lang="ja-JP" altLang="en-US" sz="1800" dirty="0">
              <a:solidFill>
                <a:srgbClr val="FF0000"/>
              </a:solidFill>
            </a:endParaRPr>
          </a:p>
        </p:txBody>
      </p:sp>
      <p:sp>
        <p:nvSpPr>
          <p:cNvPr id="40" name="タイトル 1"/>
          <p:cNvSpPr txBox="1">
            <a:spLocks/>
          </p:cNvSpPr>
          <p:nvPr/>
        </p:nvSpPr>
        <p:spPr>
          <a:xfrm>
            <a:off x="0" y="0"/>
            <a:ext cx="6372225" cy="476250"/>
          </a:xfrm>
          <a:prstGeom prst="rect">
            <a:avLst/>
          </a:prstGeom>
        </p:spPr>
        <p:txBody>
          <a:bodyPr/>
          <a:lstStyle/>
          <a:p>
            <a:pPr lvl="0" algn="l" eaLnBrk="0" hangingPunct="0">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工事写真データ作成のフロー</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8998" y="149500"/>
            <a:ext cx="898003" cy="276999"/>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solidFill>
                  <a:srgbClr val="000000"/>
                </a:solidFill>
                <a:latin typeface="HGP創英角ｺﾞｼｯｸUB" pitchFamily="50" charset="-128"/>
                <a:ea typeface="HGP創英角ｺﾞｼｯｸUB" pitchFamily="50" charset="-128"/>
              </a:rPr>
              <a:t>取組</a:t>
            </a:r>
            <a:r>
              <a:rPr lang="ja-JP" altLang="en-US" dirty="0" smtClean="0">
                <a:solidFill>
                  <a:srgbClr val="000000"/>
                </a:solidFill>
                <a:latin typeface="HGP創英角ｺﾞｼｯｸUB" pitchFamily="50" charset="-128"/>
                <a:ea typeface="HGP創英角ｺﾞｼｯｸUB" pitchFamily="50" charset="-128"/>
              </a:rPr>
              <a:t>事例</a:t>
            </a:r>
            <a:r>
              <a:rPr lang="en-US" altLang="ja-JP" dirty="0" smtClean="0">
                <a:solidFill>
                  <a:srgbClr val="000000"/>
                </a:solidFill>
                <a:latin typeface="HGP創英角ｺﾞｼｯｸUB" pitchFamily="50" charset="-128"/>
                <a:ea typeface="HGP創英角ｺﾞｼｯｸUB" pitchFamily="50" charset="-128"/>
              </a:rPr>
              <a:t>2</a:t>
            </a:r>
            <a:endParaRPr lang="ja-JP" altLang="en-US" dirty="0">
              <a:solidFill>
                <a:srgbClr val="000000"/>
              </a:solidFill>
              <a:latin typeface="HGP創英角ｺﾞｼｯｸUB" pitchFamily="50" charset="-128"/>
              <a:ea typeface="HGP創英角ｺﾞｼｯｸUB" pitchFamily="50" charset="-128"/>
            </a:endParaRPr>
          </a:p>
        </p:txBody>
      </p:sp>
      <p:sp>
        <p:nvSpPr>
          <p:cNvPr id="3" name="Rectangle 2"/>
          <p:cNvSpPr>
            <a:spLocks noChangeArrowheads="1"/>
          </p:cNvSpPr>
          <p:nvPr/>
        </p:nvSpPr>
        <p:spPr bwMode="auto">
          <a:xfrm>
            <a:off x="1223963" y="0"/>
            <a:ext cx="4392612"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b="0" dirty="0">
                <a:solidFill>
                  <a:srgbClr val="330066"/>
                </a:solidFill>
                <a:latin typeface="HGP創英角ｺﾞｼｯｸUB" pitchFamily="50" charset="-128"/>
                <a:ea typeface="HGP創英角ｺﾞｼｯｸUB" pitchFamily="50" charset="-128"/>
              </a:rPr>
              <a:t>情報化施工技術</a:t>
            </a:r>
          </a:p>
        </p:txBody>
      </p:sp>
      <p:sp>
        <p:nvSpPr>
          <p:cNvPr id="4" name="Text Box 3"/>
          <p:cNvSpPr txBox="1">
            <a:spLocks noChangeArrowheads="1"/>
          </p:cNvSpPr>
          <p:nvPr/>
        </p:nvSpPr>
        <p:spPr bwMode="auto">
          <a:xfrm>
            <a:off x="287338" y="1023938"/>
            <a:ext cx="6840537" cy="108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技術①　マシンコントロール（ＭＣ）技術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技術②　マシンガイダンス（ＭＧ）技術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技術③　ＴＳによる出来形管理技術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技術④　ＴＳ・ＧＮＳＳによる施工管理技術（締固め、敷均し厚）</a:t>
            </a:r>
          </a:p>
        </p:txBody>
      </p:sp>
      <p:sp>
        <p:nvSpPr>
          <p:cNvPr id="5" name="Text Box 4"/>
          <p:cNvSpPr txBox="1">
            <a:spLocks noChangeArrowheads="1"/>
          </p:cNvSpPr>
          <p:nvPr/>
        </p:nvSpPr>
        <p:spPr bwMode="auto">
          <a:xfrm>
            <a:off x="180000" y="657225"/>
            <a:ext cx="4127500" cy="369888"/>
          </a:xfrm>
          <a:prstGeom prst="rect">
            <a:avLst/>
          </a:prstGeom>
          <a:noFill/>
          <a:ln>
            <a:noFill/>
          </a:ln>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情報化施工の対象技術  （代表例）</a:t>
            </a:r>
          </a:p>
        </p:txBody>
      </p:sp>
      <p:sp>
        <p:nvSpPr>
          <p:cNvPr id="6" name="Text Box 5"/>
          <p:cNvSpPr txBox="1">
            <a:spLocks noChangeArrowheads="1"/>
          </p:cNvSpPr>
          <p:nvPr/>
        </p:nvSpPr>
        <p:spPr bwMode="auto">
          <a:xfrm>
            <a:off x="180000" y="2276475"/>
            <a:ext cx="2447925" cy="366713"/>
          </a:xfrm>
          <a:prstGeom prst="rect">
            <a:avLst/>
          </a:prstGeom>
          <a:noFill/>
          <a:ln>
            <a:noFill/>
          </a:ln>
          <a:extLst/>
        </p:spPr>
        <p:txBody>
          <a:bodyPr>
            <a:spAutoFit/>
          </a:bodyPr>
          <a:lstStyle>
            <a:defPPr>
              <a:defRPr lang="ja-JP"/>
            </a:defPPr>
            <a:lvl1pPr algn="l" eaLnBrk="1" hangingPunct="1">
              <a:spcBef>
                <a:spcPct val="50000"/>
              </a:spcBef>
              <a:defRPr sz="18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ja-JP" dirty="0"/>
              <a:t>○</a:t>
            </a:r>
            <a:r>
              <a:rPr lang="ja-JP" altLang="en-US" dirty="0"/>
              <a:t>情報化施工のメリット</a:t>
            </a:r>
          </a:p>
        </p:txBody>
      </p:sp>
      <p:pic>
        <p:nvPicPr>
          <p:cNvPr id="7"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4213" y="3467100"/>
            <a:ext cx="2447925"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3314700" y="3467100"/>
            <a:ext cx="2695575" cy="1579563"/>
            <a:chOff x="4207" y="3368"/>
            <a:chExt cx="1758" cy="1071"/>
          </a:xfrm>
        </p:grpSpPr>
        <p:pic>
          <p:nvPicPr>
            <p:cNvPr id="9"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46" y="3504"/>
              <a:ext cx="1719" cy="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4246" y="3368"/>
              <a:ext cx="1719" cy="14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従来施工では、許容値以内であるが、ばらつきがある</a:t>
              </a:r>
            </a:p>
          </p:txBody>
        </p:sp>
        <p:sp>
          <p:nvSpPr>
            <p:cNvPr id="11" name="Text Box 10"/>
            <p:cNvSpPr txBox="1">
              <a:spLocks noChangeArrowheads="1"/>
            </p:cNvSpPr>
            <p:nvPr/>
          </p:nvSpPr>
          <p:spPr bwMode="auto">
            <a:xfrm>
              <a:off x="4246" y="4213"/>
              <a:ext cx="1719" cy="22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情報化施工では、設計高に対し一定施工が可能であり、ばらつきがなく、管理断面以外も同等の出来形が得られる</a:t>
              </a:r>
            </a:p>
          </p:txBody>
        </p:sp>
        <p:sp>
          <p:nvSpPr>
            <p:cNvPr id="12" name="AutoShape 11"/>
            <p:cNvSpPr>
              <a:spLocks noChangeArrowheads="1"/>
            </p:cNvSpPr>
            <p:nvPr/>
          </p:nvSpPr>
          <p:spPr bwMode="auto">
            <a:xfrm>
              <a:off x="5840" y="3640"/>
              <a:ext cx="91" cy="128"/>
            </a:xfrm>
            <a:prstGeom prst="upDownArrow">
              <a:avLst>
                <a:gd name="adj1" fmla="val 50000"/>
                <a:gd name="adj2" fmla="val 28132"/>
              </a:avLst>
            </a:prstGeom>
            <a:solidFill>
              <a:schemeClr val="accent1"/>
            </a:solidFill>
            <a:ln w="9525">
              <a:solidFill>
                <a:schemeClr val="tx1"/>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b="0">
                <a:solidFill>
                  <a:srgbClr val="000000"/>
                </a:solidFill>
                <a:latin typeface="HGP創英角ｺﾞｼｯｸUB" pitchFamily="50" charset="-128"/>
                <a:ea typeface="HGP創英角ｺﾞｼｯｸUB" pitchFamily="50" charset="-128"/>
              </a:endParaRPr>
            </a:p>
          </p:txBody>
        </p:sp>
        <p:sp>
          <p:nvSpPr>
            <p:cNvPr id="13" name="Text Box 12"/>
            <p:cNvSpPr txBox="1">
              <a:spLocks noChangeArrowheads="1"/>
            </p:cNvSpPr>
            <p:nvPr/>
          </p:nvSpPr>
          <p:spPr bwMode="auto">
            <a:xfrm>
              <a:off x="4207"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4" name="Text Box 13"/>
            <p:cNvSpPr txBox="1">
              <a:spLocks noChangeArrowheads="1"/>
            </p:cNvSpPr>
            <p:nvPr/>
          </p:nvSpPr>
          <p:spPr bwMode="auto">
            <a:xfrm>
              <a:off x="4343" y="3686"/>
              <a:ext cx="443"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従来施工</a:t>
              </a:r>
            </a:p>
          </p:txBody>
        </p:sp>
        <p:sp>
          <p:nvSpPr>
            <p:cNvPr id="15" name="Text Box 14"/>
            <p:cNvSpPr txBox="1">
              <a:spLocks noChangeArrowheads="1"/>
            </p:cNvSpPr>
            <p:nvPr/>
          </p:nvSpPr>
          <p:spPr bwMode="auto">
            <a:xfrm>
              <a:off x="4343" y="4003"/>
              <a:ext cx="535"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情報化施工</a:t>
              </a:r>
            </a:p>
          </p:txBody>
        </p:sp>
        <p:sp>
          <p:nvSpPr>
            <p:cNvPr id="16" name="Text Box 15"/>
            <p:cNvSpPr txBox="1">
              <a:spLocks noChangeArrowheads="1"/>
            </p:cNvSpPr>
            <p:nvPr/>
          </p:nvSpPr>
          <p:spPr bwMode="auto">
            <a:xfrm>
              <a:off x="4714" y="3531"/>
              <a:ext cx="45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7" name="Text Box 16"/>
            <p:cNvSpPr txBox="1">
              <a:spLocks noChangeArrowheads="1"/>
            </p:cNvSpPr>
            <p:nvPr/>
          </p:nvSpPr>
          <p:spPr bwMode="auto">
            <a:xfrm>
              <a:off x="5223"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8" name="Text Box 17"/>
            <p:cNvSpPr txBox="1">
              <a:spLocks noChangeArrowheads="1"/>
            </p:cNvSpPr>
            <p:nvPr/>
          </p:nvSpPr>
          <p:spPr bwMode="auto">
            <a:xfrm>
              <a:off x="4237"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9" name="Text Box 18"/>
            <p:cNvSpPr txBox="1">
              <a:spLocks noChangeArrowheads="1"/>
            </p:cNvSpPr>
            <p:nvPr/>
          </p:nvSpPr>
          <p:spPr bwMode="auto">
            <a:xfrm>
              <a:off x="4706"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0" name="Text Box 19"/>
            <p:cNvSpPr txBox="1">
              <a:spLocks noChangeArrowheads="1"/>
            </p:cNvSpPr>
            <p:nvPr/>
          </p:nvSpPr>
          <p:spPr bwMode="auto">
            <a:xfrm>
              <a:off x="5253" y="3868"/>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grpSp>
      <p:pic>
        <p:nvPicPr>
          <p:cNvPr id="21"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23000" y="3465513"/>
            <a:ext cx="2519363"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21"/>
          <p:cNvSpPr txBox="1">
            <a:spLocks noChangeArrowheads="1"/>
          </p:cNvSpPr>
          <p:nvPr/>
        </p:nvSpPr>
        <p:spPr bwMode="auto">
          <a:xfrm>
            <a:off x="806450" y="5172075"/>
            <a:ext cx="80660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333300"/>
                </a:solidFill>
                <a:latin typeface="HGP創英角ｺﾞｼｯｸUB" pitchFamily="50" charset="-128"/>
                <a:ea typeface="HGP創英角ｺﾞｼｯｸUB" pitchFamily="50" charset="-128"/>
              </a:rPr>
              <a:t>情報化施工技術を複合的に工事へ導入することで、</a:t>
            </a:r>
            <a:r>
              <a:rPr lang="ja-JP" altLang="en-US" sz="1600" b="0" dirty="0">
                <a:solidFill>
                  <a:srgbClr val="FF0000"/>
                </a:solidFill>
                <a:latin typeface="HGP創英角ｺﾞｼｯｸUB" pitchFamily="50" charset="-128"/>
                <a:ea typeface="HGP創英角ｺﾞｼｯｸUB" pitchFamily="50" charset="-128"/>
              </a:rPr>
              <a:t>低コストで高品質な施工が可能</a:t>
            </a:r>
            <a:r>
              <a:rPr lang="ja-JP" altLang="en-US" sz="1600" b="0" dirty="0">
                <a:solidFill>
                  <a:srgbClr val="333300"/>
                </a:solidFill>
                <a:latin typeface="HGP創英角ｺﾞｼｯｸUB" pitchFamily="50" charset="-128"/>
                <a:ea typeface="HGP創英角ｺﾞｼｯｸUB" pitchFamily="50" charset="-128"/>
              </a:rPr>
              <a:t>となる</a:t>
            </a:r>
          </a:p>
        </p:txBody>
      </p:sp>
      <p:sp>
        <p:nvSpPr>
          <p:cNvPr id="23" name="Text Box 22"/>
          <p:cNvSpPr txBox="1">
            <a:spLocks noChangeArrowheads="1"/>
          </p:cNvSpPr>
          <p:nvPr/>
        </p:nvSpPr>
        <p:spPr bwMode="auto">
          <a:xfrm>
            <a:off x="827088" y="2628900"/>
            <a:ext cx="3455987"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生産性の向上</a:t>
            </a:r>
          </a:p>
          <a:p>
            <a:pPr algn="l" eaLnBrk="1" hangingPunct="1">
              <a:spcBef>
                <a:spcPct val="50000"/>
              </a:spcBef>
            </a:pPr>
            <a:r>
              <a:rPr lang="en-US" altLang="ja-JP" b="0" dirty="0">
                <a:solidFill>
                  <a:srgbClr val="333300"/>
                </a:solidFill>
                <a:latin typeface="HGP創英角ｺﾞｼｯｸUB" pitchFamily="50" charset="-128"/>
                <a:ea typeface="HGP創英角ｺﾞｼｯｸUB" pitchFamily="50" charset="-128"/>
              </a:rPr>
              <a:t>MC</a:t>
            </a:r>
            <a:r>
              <a:rPr lang="ja-JP" altLang="en-US" b="0" dirty="0" err="1">
                <a:solidFill>
                  <a:srgbClr val="333300"/>
                </a:solidFill>
                <a:latin typeface="HGP創英角ｺﾞｼｯｸUB" pitchFamily="50" charset="-128"/>
                <a:ea typeface="HGP創英角ｺﾞｼｯｸUB" pitchFamily="50" charset="-128"/>
              </a:rPr>
              <a:t>、</a:t>
            </a:r>
            <a:r>
              <a:rPr lang="en-US" altLang="ja-JP" b="0" dirty="0">
                <a:solidFill>
                  <a:srgbClr val="333300"/>
                </a:solidFill>
                <a:latin typeface="HGP創英角ｺﾞｼｯｸUB" pitchFamily="50" charset="-128"/>
                <a:ea typeface="HGP創英角ｺﾞｼｯｸUB" pitchFamily="50" charset="-128"/>
              </a:rPr>
              <a:t>MG</a:t>
            </a:r>
            <a:r>
              <a:rPr lang="ja-JP" altLang="en-US" b="0" dirty="0">
                <a:solidFill>
                  <a:srgbClr val="333300"/>
                </a:solidFill>
                <a:latin typeface="HGP創英角ｺﾞｼｯｸUB" pitchFamily="50" charset="-128"/>
                <a:ea typeface="HGP創英角ｺﾞｼｯｸUB" pitchFamily="50" charset="-128"/>
              </a:rPr>
              <a:t>技術により、建設機械オペレータの技量に左右されない効率的な施工が可能となる</a:t>
            </a:r>
          </a:p>
        </p:txBody>
      </p:sp>
      <p:sp>
        <p:nvSpPr>
          <p:cNvPr id="24" name="Text Box 23"/>
          <p:cNvSpPr txBox="1">
            <a:spLocks noChangeArrowheads="1"/>
          </p:cNvSpPr>
          <p:nvPr/>
        </p:nvSpPr>
        <p:spPr bwMode="auto">
          <a:xfrm>
            <a:off x="5183188" y="2628900"/>
            <a:ext cx="3529012"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品質の向上</a:t>
            </a:r>
          </a:p>
          <a:p>
            <a:pPr algn="l" eaLnBrk="1" hangingPunct="1">
              <a:spcBef>
                <a:spcPct val="50000"/>
              </a:spcBef>
            </a:pPr>
            <a:r>
              <a:rPr lang="ja-JP" altLang="en-US" b="0" dirty="0">
                <a:solidFill>
                  <a:srgbClr val="333300"/>
                </a:solidFill>
                <a:latin typeface="HGP創英角ｺﾞｼｯｸUB" pitchFamily="50" charset="-128"/>
                <a:ea typeface="HGP創英角ｺﾞｼｯｸUB" pitchFamily="50" charset="-128"/>
              </a:rPr>
              <a:t>従来の定点管理から、面的に設計データ通りに施工可能となり、高精度な出来形が確保される</a:t>
            </a:r>
          </a:p>
        </p:txBody>
      </p:sp>
      <p:sp>
        <p:nvSpPr>
          <p:cNvPr id="25" name="テキスト ボックス 29"/>
          <p:cNvSpPr txBox="1">
            <a:spLocks noChangeArrowheads="1"/>
          </p:cNvSpPr>
          <p:nvPr/>
        </p:nvSpPr>
        <p:spPr bwMode="auto">
          <a:xfrm>
            <a:off x="395288" y="5641975"/>
            <a:ext cx="80914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400" dirty="0">
                <a:solidFill>
                  <a:srgbClr val="000000"/>
                </a:solidFill>
              </a:rPr>
              <a:t>※</a:t>
            </a:r>
            <a:r>
              <a:rPr lang="ja-JP" altLang="en-US" sz="1400" dirty="0">
                <a:solidFill>
                  <a:srgbClr val="000000"/>
                </a:solidFill>
              </a:rPr>
              <a:t>国土交通省　「情報化施工」</a:t>
            </a:r>
            <a:r>
              <a:rPr lang="en-US" altLang="ja-JP" sz="1400" dirty="0">
                <a:solidFill>
                  <a:srgbClr val="000000"/>
                </a:solidFill>
              </a:rPr>
              <a:t>HP</a:t>
            </a:r>
            <a:r>
              <a:rPr lang="ja-JP" altLang="en-US" sz="1400" dirty="0">
                <a:solidFill>
                  <a:srgbClr val="0000FF"/>
                </a:solidFill>
              </a:rPr>
              <a:t>　</a:t>
            </a:r>
            <a:r>
              <a:rPr lang="en-US" altLang="ja-JP" sz="1100" u="sng" dirty="0">
                <a:solidFill>
                  <a:srgbClr val="0000FF"/>
                </a:solidFill>
              </a:rPr>
              <a:t>http://www.mlit.go.jp/sogoseisaku/constplan/sosei_constplan_tk_000017.html</a:t>
            </a:r>
          </a:p>
          <a:p>
            <a:pPr eaLnBrk="1" hangingPunct="1"/>
            <a:r>
              <a:rPr lang="ja-JP" altLang="en-US" sz="1400" dirty="0">
                <a:solidFill>
                  <a:srgbClr val="000000"/>
                </a:solidFill>
              </a:rPr>
              <a:t>　　</a:t>
            </a:r>
            <a:r>
              <a:rPr lang="en-US" altLang="ja-JP" sz="1400" dirty="0">
                <a:solidFill>
                  <a:srgbClr val="000000"/>
                </a:solidFill>
              </a:rPr>
              <a:t>〃</a:t>
            </a:r>
            <a:r>
              <a:rPr lang="ja-JP" altLang="en-US" sz="1400" dirty="0">
                <a:solidFill>
                  <a:srgbClr val="000000"/>
                </a:solidFill>
              </a:rPr>
              <a:t>　「情報化施工推進会議」</a:t>
            </a:r>
            <a:r>
              <a:rPr lang="en-US" altLang="ja-JP" sz="1400" dirty="0">
                <a:solidFill>
                  <a:srgbClr val="000000"/>
                </a:solidFill>
              </a:rPr>
              <a:t>HP</a:t>
            </a:r>
            <a:r>
              <a:rPr lang="ja-JP" altLang="en-US" sz="1100" dirty="0">
                <a:solidFill>
                  <a:srgbClr val="000000"/>
                </a:solidFill>
              </a:rPr>
              <a:t>　</a:t>
            </a:r>
            <a:r>
              <a:rPr lang="en-US" altLang="ja-JP" sz="1100" dirty="0">
                <a:solidFill>
                  <a:srgbClr val="000000"/>
                </a:solidFill>
              </a:rPr>
              <a:t> </a:t>
            </a:r>
            <a:r>
              <a:rPr lang="en-US" altLang="ja-JP" sz="1100" u="sng" dirty="0">
                <a:solidFill>
                  <a:srgbClr val="0000FF"/>
                </a:solidFill>
              </a:rPr>
              <a:t>http://www.mlit.go.jp/sogoseisaku/constplan/sosei_constplan_fr_000015.html</a:t>
            </a:r>
          </a:p>
        </p:txBody>
      </p:sp>
      <p:sp>
        <p:nvSpPr>
          <p:cNvPr id="26" name="Text Box 29"/>
          <p:cNvSpPr txBox="1">
            <a:spLocks noChangeArrowheads="1"/>
          </p:cNvSpPr>
          <p:nvPr/>
        </p:nvSpPr>
        <p:spPr bwMode="auto">
          <a:xfrm>
            <a:off x="6351588" y="2113467"/>
            <a:ext cx="2520950" cy="400050"/>
          </a:xfrm>
          <a:prstGeom prst="rect">
            <a:avLst/>
          </a:prstGeom>
          <a:noFill/>
          <a:ln w="9525" algn="ctr">
            <a:solidFill>
              <a:srgbClr val="00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ts val="1200"/>
              </a:lnSpc>
            </a:pPr>
            <a:r>
              <a:rPr lang="en-US" altLang="ja-JP">
                <a:solidFill>
                  <a:srgbClr val="000000"/>
                </a:solidFill>
              </a:rPr>
              <a:t>TS</a:t>
            </a:r>
            <a:r>
              <a:rPr lang="ja-JP" altLang="en-US">
                <a:solidFill>
                  <a:srgbClr val="000000"/>
                </a:solidFill>
              </a:rPr>
              <a:t>：トータルステーション</a:t>
            </a:r>
          </a:p>
          <a:p>
            <a:pPr algn="l" eaLnBrk="1" hangingPunct="1">
              <a:lnSpc>
                <a:spcPts val="1200"/>
              </a:lnSpc>
            </a:pPr>
            <a:r>
              <a:rPr lang="en-US" altLang="ja-JP">
                <a:solidFill>
                  <a:srgbClr val="000000"/>
                </a:solidFill>
              </a:rPr>
              <a:t>GNSS</a:t>
            </a:r>
            <a:r>
              <a:rPr lang="ja-JP" altLang="en-US">
                <a:solidFill>
                  <a:srgbClr val="000000"/>
                </a:solidFill>
              </a:rPr>
              <a:t>：衛星測位システムの総称</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0000011"/>
          <p:cNvPicPr>
            <a:picLocks noChangeAspect="1" noChangeArrowheads="1"/>
          </p:cNvPicPr>
          <p:nvPr/>
        </p:nvPicPr>
        <p:blipFill>
          <a:blip r:embed="rId2" cstate="print"/>
          <a:srcRect/>
          <a:stretch>
            <a:fillRect/>
          </a:stretch>
        </p:blipFill>
        <p:spPr bwMode="auto">
          <a:xfrm>
            <a:off x="4932040" y="1484784"/>
            <a:ext cx="3744416" cy="2787812"/>
          </a:xfrm>
          <a:prstGeom prst="rect">
            <a:avLst/>
          </a:prstGeom>
          <a:noFill/>
          <a:ln w="9525">
            <a:noFill/>
            <a:miter lim="800000"/>
            <a:headEnd/>
            <a:tailEnd/>
          </a:ln>
        </p:spPr>
      </p:pic>
      <p:sp>
        <p:nvSpPr>
          <p:cNvPr id="3" name="正方形/長方形 2"/>
          <p:cNvSpPr/>
          <p:nvPr/>
        </p:nvSpPr>
        <p:spPr>
          <a:xfrm>
            <a:off x="4860031" y="3212976"/>
            <a:ext cx="151216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19"/>
          <p:cNvPicPr>
            <a:picLocks noChangeAspect="1" noChangeArrowheads="1"/>
          </p:cNvPicPr>
          <p:nvPr/>
        </p:nvPicPr>
        <p:blipFill>
          <a:blip r:embed="rId3" cstate="print"/>
          <a:srcRect/>
          <a:stretch>
            <a:fillRect/>
          </a:stretch>
        </p:blipFill>
        <p:spPr bwMode="auto">
          <a:xfrm>
            <a:off x="755576" y="1420388"/>
            <a:ext cx="3528392" cy="2876185"/>
          </a:xfrm>
          <a:prstGeom prst="rect">
            <a:avLst/>
          </a:prstGeom>
          <a:noFill/>
          <a:ln w="9525">
            <a:noFill/>
            <a:miter lim="800000"/>
            <a:headEnd/>
            <a:tailEnd/>
          </a:ln>
        </p:spPr>
      </p:pic>
      <p:sp>
        <p:nvSpPr>
          <p:cNvPr id="5" name="Rectangle 107"/>
          <p:cNvSpPr>
            <a:spLocks noChangeArrowheads="1"/>
          </p:cNvSpPr>
          <p:nvPr/>
        </p:nvSpPr>
        <p:spPr bwMode="auto">
          <a:xfrm>
            <a:off x="1403648" y="4365104"/>
            <a:ext cx="208823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図：現在の工事写真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6" name="右矢印 5"/>
          <p:cNvSpPr/>
          <p:nvPr/>
        </p:nvSpPr>
        <p:spPr>
          <a:xfrm>
            <a:off x="4355976" y="1916832"/>
            <a:ext cx="504056" cy="18002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Rectangle 107"/>
          <p:cNvSpPr>
            <a:spLocks noChangeArrowheads="1"/>
          </p:cNvSpPr>
          <p:nvPr/>
        </p:nvSpPr>
        <p:spPr bwMode="auto">
          <a:xfrm>
            <a:off x="5436096" y="4365104"/>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図：試行現場の工事写真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●撮影時における効果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1691680" y="1484784"/>
            <a:ext cx="1656184"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55576" y="4941168"/>
            <a:ext cx="7920880"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800" dirty="0" smtClean="0">
                <a:solidFill>
                  <a:srgbClr val="FF0000"/>
                </a:solidFill>
              </a:rPr>
              <a:t>①従来複数の人間で撮影を行っていたが、電子小黒板を利用することで</a:t>
            </a:r>
            <a:endParaRPr kumimoji="1" lang="en-US" altLang="ja-JP" sz="1800" dirty="0" smtClean="0">
              <a:solidFill>
                <a:srgbClr val="FF0000"/>
              </a:solidFill>
            </a:endParaRPr>
          </a:p>
          <a:p>
            <a:pPr algn="l"/>
            <a:r>
              <a:rPr lang="ja-JP" altLang="en-US" sz="1800" dirty="0" smtClean="0">
                <a:solidFill>
                  <a:srgbClr val="FF0000"/>
                </a:solidFill>
              </a:rPr>
              <a:t>　</a:t>
            </a:r>
            <a:r>
              <a:rPr kumimoji="1" lang="ja-JP" altLang="en-US" sz="1800" dirty="0" smtClean="0">
                <a:solidFill>
                  <a:srgbClr val="FF0000"/>
                </a:solidFill>
              </a:rPr>
              <a:t>省人数化が図れる。（黒板を持つ人</a:t>
            </a:r>
            <a:r>
              <a:rPr kumimoji="1" lang="en-US" altLang="ja-JP" sz="1800" dirty="0" smtClean="0">
                <a:solidFill>
                  <a:srgbClr val="FF0000"/>
                </a:solidFill>
              </a:rPr>
              <a:t>+</a:t>
            </a:r>
            <a:r>
              <a:rPr kumimoji="1" lang="ja-JP" altLang="en-US" sz="1800" dirty="0" smtClean="0">
                <a:solidFill>
                  <a:srgbClr val="FF0000"/>
                </a:solidFill>
              </a:rPr>
              <a:t>撮影者　　→　撮影者のみ等）</a:t>
            </a:r>
            <a:endParaRPr kumimoji="1" lang="en-US" altLang="ja-JP" sz="1800" dirty="0" smtClean="0">
              <a:solidFill>
                <a:srgbClr val="FF0000"/>
              </a:solidFill>
            </a:endParaRPr>
          </a:p>
          <a:p>
            <a:pPr algn="l"/>
            <a:r>
              <a:rPr lang="ja-JP" altLang="en-US" sz="1800" dirty="0" smtClean="0">
                <a:solidFill>
                  <a:srgbClr val="FF0000"/>
                </a:solidFill>
              </a:rPr>
              <a:t>②従来では、できない配置での黒板の表示が可能。</a:t>
            </a:r>
            <a:endParaRPr lang="en-US" altLang="ja-JP" sz="1800" dirty="0" smtClean="0">
              <a:solidFill>
                <a:srgbClr val="FF0000"/>
              </a:solidFill>
            </a:endParaRPr>
          </a:p>
          <a:p>
            <a:pPr algn="l"/>
            <a:r>
              <a:rPr lang="ja-JP" altLang="en-US" sz="1800" dirty="0" smtClean="0">
                <a:solidFill>
                  <a:srgbClr val="FF0000"/>
                </a:solidFill>
              </a:rPr>
              <a:t>　（狭小部や空中に表示可能）</a:t>
            </a:r>
            <a:endParaRPr lang="en-US" altLang="ja-JP" sz="1800" dirty="0" smtClean="0">
              <a:solidFill>
                <a:srgbClr val="FF0000"/>
              </a:solidFill>
            </a:endParaRPr>
          </a:p>
          <a:p>
            <a:pPr algn="l"/>
            <a:r>
              <a:rPr kumimoji="1" lang="ja-JP" altLang="en-US" sz="1800" dirty="0" smtClean="0">
                <a:solidFill>
                  <a:srgbClr val="FF0000"/>
                </a:solidFill>
              </a:rPr>
              <a:t>③強風時の撮影の危険性も減少</a:t>
            </a:r>
            <a:endParaRPr kumimoji="1" lang="ja-JP" altLang="en-US" sz="1800" dirty="0">
              <a:solidFill>
                <a:srgbClr val="FF0000"/>
              </a:solidFill>
            </a:endParaRPr>
          </a:p>
        </p:txBody>
      </p:sp>
      <p:sp>
        <p:nvSpPr>
          <p:cNvPr id="11" name="スライド番号プレースホルダ 14"/>
          <p:cNvSpPr txBox="1">
            <a:spLocks/>
          </p:cNvSpPr>
          <p:nvPr/>
        </p:nvSpPr>
        <p:spPr>
          <a:xfrm>
            <a:off x="6553200" y="6356350"/>
            <a:ext cx="2133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1A7F9C9-CFFA-48CB-9268-1B8235030545}" type="slidenum">
              <a:rPr kumimoji="1" lang="ja-JP" altLang="en-US" sz="1200" b="1" i="0" u="none" strike="noStrike" kern="1200" cap="none" spc="0" normalizeH="0" baseline="0" noProof="0" smtClean="0">
                <a:ln>
                  <a:noFill/>
                </a:ln>
                <a:solidFill>
                  <a:schemeClr val="tx1"/>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119</a:t>
            </a:fld>
            <a:endParaRPr kumimoji="1" lang="ja-JP" altLang="en-US" sz="1200" b="1" i="0" u="none" strike="noStrike" kern="1200" cap="none" spc="0" normalizeH="0" baseline="0" noProof="0" dirty="0">
              <a:ln>
                <a:noFill/>
              </a:ln>
              <a:solidFill>
                <a:schemeClr val="tx1"/>
              </a:solidFill>
              <a:effectLst/>
              <a:uLnTx/>
              <a:uFillTx/>
              <a:latin typeface="Arial" charset="0"/>
              <a:ea typeface="ＭＳ Ｐゴシック" pitchFamily="50" charset="-128"/>
              <a:cs typeface="+mn-cs"/>
            </a:endParaRPr>
          </a:p>
        </p:txBody>
      </p:sp>
      <p:sp>
        <p:nvSpPr>
          <p:cNvPr id="23" name="タイトル 1"/>
          <p:cNvSpPr txBox="1">
            <a:spLocks/>
          </p:cNvSpPr>
          <p:nvPr/>
        </p:nvSpPr>
        <p:spPr>
          <a:xfrm>
            <a:off x="0" y="0"/>
            <a:ext cx="7056276" cy="476250"/>
          </a:xfrm>
          <a:prstGeom prst="rect">
            <a:avLst/>
          </a:prstGeom>
        </p:spPr>
        <p:txBody>
          <a:bodyPr/>
          <a:lstStyle/>
          <a:p>
            <a:pPr marL="0" marR="0" indent="0" algn="l" defTabSz="914400" eaLnBrk="0" latinLnBrk="0" hangingPunct="0">
              <a:lnSpc>
                <a:spcPct val="100000"/>
              </a:lnSpc>
              <a:buClrTx/>
              <a:buSzTx/>
              <a:buFontTx/>
              <a:buNone/>
              <a:tabLst/>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小黒板電子化の効果（現場撮影時）</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179512" y="1484784"/>
            <a:ext cx="3359820" cy="1800200"/>
          </a:xfrm>
          <a:prstGeom prst="rect">
            <a:avLst/>
          </a:prstGeom>
        </p:spPr>
      </p:pic>
      <p:sp>
        <p:nvSpPr>
          <p:cNvPr id="3"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●写真整理時における効果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pic>
        <p:nvPicPr>
          <p:cNvPr id="4" name="Picture 1"/>
          <p:cNvPicPr>
            <a:picLocks noChangeAspect="1" noChangeArrowheads="1"/>
          </p:cNvPicPr>
          <p:nvPr/>
        </p:nvPicPr>
        <p:blipFill>
          <a:blip r:embed="rId3" cstate="print"/>
          <a:srcRect/>
          <a:stretch>
            <a:fillRect/>
          </a:stretch>
        </p:blipFill>
        <p:spPr bwMode="auto">
          <a:xfrm>
            <a:off x="3779912" y="1196752"/>
            <a:ext cx="4668500" cy="2729620"/>
          </a:xfrm>
          <a:prstGeom prst="rect">
            <a:avLst/>
          </a:prstGeom>
          <a:noFill/>
          <a:ln w="9525">
            <a:solidFill>
              <a:schemeClr val="tx1"/>
            </a:solidFill>
            <a:miter lim="800000"/>
            <a:headEnd/>
            <a:tailEnd/>
          </a:ln>
        </p:spPr>
      </p:pic>
      <p:sp>
        <p:nvSpPr>
          <p:cNvPr id="5" name="正方形/長方形 4"/>
          <p:cNvSpPr/>
          <p:nvPr/>
        </p:nvSpPr>
        <p:spPr>
          <a:xfrm>
            <a:off x="4063936" y="2132856"/>
            <a:ext cx="3964448" cy="570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867459" y="3429001"/>
            <a:ext cx="200068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107"/>
          <p:cNvSpPr>
            <a:spLocks noChangeArrowheads="1"/>
          </p:cNvSpPr>
          <p:nvPr/>
        </p:nvSpPr>
        <p:spPr bwMode="auto">
          <a:xfrm>
            <a:off x="4788024" y="4077072"/>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図：写真管理ファイル</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正方形/長方形 7"/>
          <p:cNvSpPr/>
          <p:nvPr/>
        </p:nvSpPr>
        <p:spPr>
          <a:xfrm>
            <a:off x="539552" y="4509120"/>
            <a:ext cx="7920880" cy="1800200"/>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800" dirty="0" smtClean="0">
                <a:solidFill>
                  <a:srgbClr val="FF0000"/>
                </a:solidFill>
              </a:rPr>
              <a:t>【</a:t>
            </a:r>
            <a:r>
              <a:rPr lang="ja-JP" altLang="en-US" sz="1800" dirty="0" smtClean="0">
                <a:solidFill>
                  <a:srgbClr val="FF0000"/>
                </a:solidFill>
              </a:rPr>
              <a:t>従来の方法</a:t>
            </a:r>
            <a:r>
              <a:rPr kumimoji="1" lang="en-US" altLang="ja-JP" sz="1800" dirty="0" smtClean="0">
                <a:solidFill>
                  <a:srgbClr val="FF0000"/>
                </a:solidFill>
              </a:rPr>
              <a:t>】</a:t>
            </a:r>
          </a:p>
          <a:p>
            <a:pPr algn="l"/>
            <a:r>
              <a:rPr lang="ja-JP" altLang="en-US" sz="1800" dirty="0" smtClean="0">
                <a:solidFill>
                  <a:srgbClr val="FF0000"/>
                </a:solidFill>
              </a:rPr>
              <a:t>写真管理ファイルの赤枠部分は、写真取り込み後、</a:t>
            </a:r>
            <a:endParaRPr lang="en-US" altLang="ja-JP" sz="1800" dirty="0" smtClean="0">
              <a:solidFill>
                <a:srgbClr val="FF0000"/>
              </a:solidFill>
            </a:endParaRPr>
          </a:p>
          <a:p>
            <a:pPr algn="l"/>
            <a:r>
              <a:rPr lang="ja-JP" altLang="en-US" sz="1800" u="sng" dirty="0" smtClean="0">
                <a:solidFill>
                  <a:srgbClr val="FF0000"/>
                </a:solidFill>
              </a:rPr>
              <a:t>写真管理ソフト上で操作が必要</a:t>
            </a:r>
            <a:endParaRPr lang="en-US" altLang="ja-JP" sz="1800" u="sng" dirty="0" smtClean="0">
              <a:solidFill>
                <a:srgbClr val="FF0000"/>
              </a:solidFill>
            </a:endParaRPr>
          </a:p>
          <a:p>
            <a:pPr algn="l"/>
            <a:endParaRPr lang="en-US" altLang="ja-JP" sz="1800" u="sng"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小黒板電子化</a:t>
            </a:r>
            <a:r>
              <a:rPr lang="en-US" altLang="ja-JP" sz="1800" dirty="0" smtClean="0">
                <a:solidFill>
                  <a:srgbClr val="FF0000"/>
                </a:solidFill>
              </a:rPr>
              <a:t>】</a:t>
            </a:r>
          </a:p>
          <a:p>
            <a:pPr algn="l"/>
            <a:r>
              <a:rPr lang="ja-JP" altLang="en-US" sz="1800" dirty="0" smtClean="0">
                <a:solidFill>
                  <a:srgbClr val="FF0000"/>
                </a:solidFill>
              </a:rPr>
              <a:t>赤枠内の情報は、撮影前の</a:t>
            </a:r>
            <a:r>
              <a:rPr lang="ja-JP" altLang="en-US" sz="1800" u="sng" dirty="0" smtClean="0">
                <a:solidFill>
                  <a:srgbClr val="FF0000"/>
                </a:solidFill>
              </a:rPr>
              <a:t>小黒板入力情報を基に設定</a:t>
            </a:r>
            <a:r>
              <a:rPr lang="ja-JP" altLang="en-US" sz="1800" dirty="0" smtClean="0">
                <a:solidFill>
                  <a:srgbClr val="FF0000"/>
                </a:solidFill>
              </a:rPr>
              <a:t>（後の修正も可能）</a:t>
            </a:r>
            <a:endParaRPr kumimoji="1" lang="ja-JP" altLang="en-US" sz="1800" dirty="0">
              <a:solidFill>
                <a:srgbClr val="FF0000"/>
              </a:solidFill>
            </a:endParaRPr>
          </a:p>
        </p:txBody>
      </p:sp>
      <p:sp>
        <p:nvSpPr>
          <p:cNvPr id="9" name="タイトル 1"/>
          <p:cNvSpPr txBox="1">
            <a:spLocks/>
          </p:cNvSpPr>
          <p:nvPr/>
        </p:nvSpPr>
        <p:spPr>
          <a:xfrm>
            <a:off x="0" y="0"/>
            <a:ext cx="6984268" cy="476250"/>
          </a:xfrm>
          <a:prstGeom prst="rect">
            <a:avLst/>
          </a:prstGeom>
        </p:spPr>
        <p:txBody>
          <a:bodyPr/>
          <a:lstStyle/>
          <a:p>
            <a:pPr lvl="0" algn="l" eaLnBrk="0" hangingPunct="0">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小黒板電子化の効果（写真整理時）</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980728"/>
            <a:ext cx="8964488" cy="2185214"/>
          </a:xfrm>
          <a:prstGeom prst="rect">
            <a:avLst/>
          </a:prstGeom>
        </p:spPr>
        <p:txBody>
          <a:bodyPr wrap="square">
            <a:spAutoFit/>
          </a:bodyPr>
          <a:lstStyle/>
          <a:p>
            <a:pPr algn="l"/>
            <a:r>
              <a:rPr lang="ja-JP" altLang="en-US" sz="2000" dirty="0" smtClean="0">
                <a:solidFill>
                  <a:srgbClr val="000066"/>
                </a:solidFill>
              </a:rPr>
              <a:t>・撮影時には設計値、実測値のみを入力するだけで撮影</a:t>
            </a:r>
            <a:endParaRPr lang="en-US" altLang="ja-JP" sz="1600" dirty="0" smtClean="0">
              <a:solidFill>
                <a:srgbClr val="000066"/>
              </a:solidFill>
            </a:endParaRPr>
          </a:p>
          <a:p>
            <a:pPr algn="l"/>
            <a:r>
              <a:rPr lang="ja-JP" altLang="en-US" sz="2000" dirty="0" smtClean="0">
                <a:solidFill>
                  <a:srgbClr val="000066"/>
                </a:solidFill>
              </a:rPr>
              <a:t>・出来形管理帳票とのリンクに期待</a:t>
            </a:r>
          </a:p>
          <a:p>
            <a:pPr algn="l"/>
            <a:r>
              <a:rPr lang="ja-JP" altLang="en-US" sz="2000" dirty="0" smtClean="0">
                <a:solidFill>
                  <a:srgbClr val="000066"/>
                </a:solidFill>
              </a:rPr>
              <a:t>・配置できなかった場所（例：狭小部）にも黒板が配置できる</a:t>
            </a:r>
            <a:endParaRPr lang="en-US" altLang="ja-JP" sz="2000" dirty="0" smtClean="0">
              <a:solidFill>
                <a:srgbClr val="000066"/>
              </a:solidFill>
            </a:endParaRPr>
          </a:p>
          <a:p>
            <a:pPr algn="l"/>
            <a:r>
              <a:rPr lang="ja-JP" altLang="en-US" sz="2000" dirty="0" smtClean="0">
                <a:solidFill>
                  <a:srgbClr val="000066"/>
                </a:solidFill>
              </a:rPr>
              <a:t>・黒板を持つための人員が必要なくなる</a:t>
            </a:r>
            <a:endParaRPr lang="en-US" altLang="ja-JP" sz="2000" dirty="0" smtClean="0">
              <a:solidFill>
                <a:srgbClr val="000066"/>
              </a:solidFill>
            </a:endParaRPr>
          </a:p>
          <a:p>
            <a:pPr algn="l"/>
            <a:r>
              <a:rPr lang="ja-JP" altLang="en-US" sz="2000" dirty="0" smtClean="0">
                <a:solidFill>
                  <a:srgbClr val="000066"/>
                </a:solidFill>
              </a:rPr>
              <a:t>・携帯端末の防水・防塵が必須</a:t>
            </a:r>
            <a:endParaRPr lang="en-US" altLang="ja-JP" sz="2000" dirty="0" smtClean="0">
              <a:solidFill>
                <a:srgbClr val="000066"/>
              </a:solidFill>
            </a:endParaRPr>
          </a:p>
          <a:p>
            <a:pPr algn="l"/>
            <a:r>
              <a:rPr lang="ja-JP" altLang="en-US" sz="2000" dirty="0" smtClean="0">
                <a:solidFill>
                  <a:srgbClr val="000066"/>
                </a:solidFill>
              </a:rPr>
              <a:t>・タッチパネル操作のため専用の手袋の使用もしくは素手での作業となる</a:t>
            </a:r>
          </a:p>
          <a:p>
            <a:endParaRPr lang="en-US" altLang="ja-JP" sz="1600" dirty="0" smtClean="0"/>
          </a:p>
        </p:txBody>
      </p:sp>
      <p:sp>
        <p:nvSpPr>
          <p:cNvPr id="3" name="タイトル 1"/>
          <p:cNvSpPr txBox="1">
            <a:spLocks/>
          </p:cNvSpPr>
          <p:nvPr/>
        </p:nvSpPr>
        <p:spPr>
          <a:xfrm>
            <a:off x="0" y="0"/>
            <a:ext cx="8352420" cy="476250"/>
          </a:xfrm>
          <a:prstGeom prst="rect">
            <a:avLst/>
          </a:prstGeom>
        </p:spPr>
        <p:txBody>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cs typeface="+mn-cs"/>
              </a:rPr>
              <a:t>試行に対する関東地方管内での現場での意見</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cs typeface="+mn-cs"/>
            </a:endParaRPr>
          </a:p>
        </p:txBody>
      </p:sp>
      <p:sp>
        <p:nvSpPr>
          <p:cNvPr id="4" name="角丸四角形 3"/>
          <p:cNvSpPr/>
          <p:nvPr/>
        </p:nvSpPr>
        <p:spPr>
          <a:xfrm>
            <a:off x="179512" y="548680"/>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①現場撮影</a:t>
            </a:r>
            <a:endParaRPr lang="en-US" altLang="ja-JP" sz="2400" dirty="0" smtClean="0"/>
          </a:p>
        </p:txBody>
      </p:sp>
      <p:sp>
        <p:nvSpPr>
          <p:cNvPr id="5" name="角丸四角形 4"/>
          <p:cNvSpPr/>
          <p:nvPr/>
        </p:nvSpPr>
        <p:spPr>
          <a:xfrm>
            <a:off x="179512" y="2996952"/>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②写真整理</a:t>
            </a:r>
            <a:endParaRPr lang="en-US" altLang="ja-JP" sz="2400" dirty="0" smtClean="0"/>
          </a:p>
        </p:txBody>
      </p:sp>
      <p:sp>
        <p:nvSpPr>
          <p:cNvPr id="6" name="テキスト ボックス 5"/>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7" name="正方形/長方形 6"/>
          <p:cNvSpPr/>
          <p:nvPr/>
        </p:nvSpPr>
        <p:spPr>
          <a:xfrm>
            <a:off x="179512" y="3501008"/>
            <a:ext cx="8964488" cy="1015663"/>
          </a:xfrm>
          <a:prstGeom prst="rect">
            <a:avLst/>
          </a:prstGeom>
        </p:spPr>
        <p:txBody>
          <a:bodyPr wrap="square">
            <a:spAutoFit/>
          </a:bodyPr>
          <a:lstStyle/>
          <a:p>
            <a:pPr algn="l"/>
            <a:r>
              <a:rPr lang="ja-JP" altLang="en-US" sz="2000" dirty="0" smtClean="0">
                <a:solidFill>
                  <a:srgbClr val="000066"/>
                </a:solidFill>
              </a:rPr>
              <a:t>・電子成果品作成時に付与しなければならない情報が少なくて済む</a:t>
            </a:r>
            <a:endParaRPr lang="en-US" altLang="ja-JP" sz="2000" dirty="0" smtClean="0">
              <a:solidFill>
                <a:srgbClr val="000066"/>
              </a:solidFill>
            </a:endParaRPr>
          </a:p>
          <a:p>
            <a:pPr algn="l"/>
            <a:r>
              <a:rPr lang="ja-JP" altLang="en-US" sz="2000" dirty="0" smtClean="0">
                <a:solidFill>
                  <a:srgbClr val="000066"/>
                </a:solidFill>
              </a:rPr>
              <a:t>・黒板を記入して写真を撮影するところから写真整理、納品に至るまで</a:t>
            </a:r>
            <a:endParaRPr lang="en-US" altLang="ja-JP" sz="2000" dirty="0" smtClean="0">
              <a:solidFill>
                <a:srgbClr val="000066"/>
              </a:solidFill>
            </a:endParaRPr>
          </a:p>
          <a:p>
            <a:pPr algn="l"/>
            <a:r>
              <a:rPr lang="ja-JP" altLang="en-US" sz="2000" dirty="0" smtClean="0">
                <a:solidFill>
                  <a:srgbClr val="000066"/>
                </a:solidFill>
              </a:rPr>
              <a:t>　急速に効率化が進むと感じる</a:t>
            </a:r>
          </a:p>
        </p:txBody>
      </p:sp>
      <p:sp>
        <p:nvSpPr>
          <p:cNvPr id="8" name="下矢印 7"/>
          <p:cNvSpPr/>
          <p:nvPr/>
        </p:nvSpPr>
        <p:spPr>
          <a:xfrm>
            <a:off x="3995936" y="4581128"/>
            <a:ext cx="1080120"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11760" y="5301208"/>
            <a:ext cx="4824536" cy="954107"/>
          </a:xfrm>
          <a:prstGeom prst="rect">
            <a:avLst/>
          </a:prstGeom>
        </p:spPr>
        <p:txBody>
          <a:bodyPr wrap="square">
            <a:spAutoFit/>
          </a:bodyPr>
          <a:lstStyle/>
          <a:p>
            <a:r>
              <a:rPr lang="ja-JP" altLang="en-US" sz="2800" dirty="0" smtClean="0">
                <a:solidFill>
                  <a:srgbClr val="0070C0"/>
                </a:solidFill>
              </a:rPr>
              <a:t>現場撮影・写真整理ともに</a:t>
            </a:r>
            <a:endParaRPr lang="en-US" altLang="ja-JP" sz="2800" dirty="0" smtClean="0">
              <a:solidFill>
                <a:srgbClr val="0070C0"/>
              </a:solidFill>
            </a:endParaRPr>
          </a:p>
          <a:p>
            <a:r>
              <a:rPr lang="ja-JP" altLang="en-US" sz="2800" dirty="0" smtClean="0">
                <a:solidFill>
                  <a:srgbClr val="0070C0"/>
                </a:solidFill>
              </a:rPr>
              <a:t>良好な意見が得られた。</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10</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電子納品に関する質問等</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8831006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問い合わせ先</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0566538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rgbClr val="330066"/>
                </a:solidFill>
                <a:latin typeface="HGP創英角ｺﾞｼｯｸUB" pitchFamily="50" charset="-128"/>
                <a:ea typeface="HGP創英角ｺﾞｼｯｸUB" pitchFamily="50" charset="-128"/>
              </a:rPr>
              <a:t>電子納品等に関する問い合わせ</a:t>
            </a:r>
            <a:endParaRPr lang="ja-JP" altLang="en-US" sz="3600" b="0" dirty="0">
              <a:solidFill>
                <a:srgbClr val="330066"/>
              </a:solidFill>
              <a:latin typeface="HGP創英角ｺﾞｼｯｸUB" pitchFamily="50" charset="-128"/>
              <a:ea typeface="HGP創英角ｺﾞｼｯｸUB" pitchFamily="50" charset="-128"/>
            </a:endParaRPr>
          </a:p>
        </p:txBody>
      </p:sp>
      <p:graphicFrame>
        <p:nvGraphicFramePr>
          <p:cNvPr id="11" name="表 10"/>
          <p:cNvGraphicFramePr>
            <a:graphicFrameLocks noGrp="1"/>
          </p:cNvGraphicFramePr>
          <p:nvPr/>
        </p:nvGraphicFramePr>
        <p:xfrm>
          <a:off x="215516" y="1808820"/>
          <a:ext cx="8640961" cy="1564900"/>
        </p:xfrm>
        <a:graphic>
          <a:graphicData uri="http://schemas.openxmlformats.org/drawingml/2006/table">
            <a:tbl>
              <a:tblPr firstRow="1" bandRow="1">
                <a:tableStyleId>{5C22544A-7EE6-4342-B048-85BDC9FD1C3A}</a:tableStyleId>
              </a:tblPr>
              <a:tblGrid>
                <a:gridCol w="3215203"/>
                <a:gridCol w="2704853"/>
                <a:gridCol w="2720905"/>
              </a:tblGrid>
              <a:tr h="504056">
                <a:tc>
                  <a:txBody>
                    <a:bodyPr/>
                    <a:lstStyle/>
                    <a:p>
                      <a:pPr algn="ctr"/>
                      <a:r>
                        <a:rPr kumimoji="1" lang="ja-JP" altLang="en-US" sz="2400" dirty="0" smtClean="0"/>
                        <a:t>質問内容</a:t>
                      </a:r>
                      <a:endParaRPr kumimoji="1" lang="ja-JP" altLang="en-US" sz="2400" dirty="0"/>
                    </a:p>
                  </a:txBody>
                  <a:tcPr/>
                </a:tc>
                <a:tc>
                  <a:txBody>
                    <a:bodyPr/>
                    <a:lstStyle/>
                    <a:p>
                      <a:pPr algn="ctr"/>
                      <a:r>
                        <a:rPr kumimoji="1" lang="ja-JP" altLang="en-US" sz="2400" dirty="0" smtClean="0"/>
                        <a:t>問い合わせ先</a:t>
                      </a:r>
                      <a:endParaRPr kumimoji="1" lang="ja-JP" altLang="en-US" sz="2400" dirty="0"/>
                    </a:p>
                  </a:txBody>
                  <a:tcPr/>
                </a:tc>
                <a:tc>
                  <a:txBody>
                    <a:bodyPr/>
                    <a:lstStyle/>
                    <a:p>
                      <a:pPr algn="ctr"/>
                      <a:r>
                        <a:rPr kumimoji="1" lang="ja-JP" altLang="en-US" sz="2400" dirty="0" smtClean="0"/>
                        <a:t>問い合わせ方法</a:t>
                      </a:r>
                      <a:endParaRPr kumimoji="1" lang="ja-JP" altLang="en-US" sz="2400" dirty="0"/>
                    </a:p>
                  </a:txBody>
                  <a:tcPr/>
                </a:tc>
              </a:tr>
              <a:tr h="1060844">
                <a:tc>
                  <a:txBody>
                    <a:bodyPr/>
                    <a:lstStyle/>
                    <a:p>
                      <a:r>
                        <a:rPr kumimoji="1" lang="ja-JP" altLang="en-US" sz="2400" dirty="0" smtClean="0"/>
                        <a:t>技術的な質問</a:t>
                      </a:r>
                      <a:endParaRPr kumimoji="1" lang="ja-JP" altLang="en-US" sz="2400" dirty="0"/>
                    </a:p>
                  </a:txBody>
                  <a:tcPr/>
                </a:tc>
                <a:tc>
                  <a:txBody>
                    <a:bodyPr/>
                    <a:lstStyle/>
                    <a:p>
                      <a:r>
                        <a:rPr kumimoji="1" lang="ja-JP" altLang="en-US" sz="2400" dirty="0" smtClean="0"/>
                        <a:t>電子納品</a:t>
                      </a:r>
                      <a:endParaRPr kumimoji="1" lang="en-US" altLang="ja-JP" sz="2400" dirty="0" smtClean="0"/>
                    </a:p>
                    <a:p>
                      <a:r>
                        <a:rPr kumimoji="1" lang="ja-JP" altLang="en-US" sz="2400" dirty="0" smtClean="0"/>
                        <a:t>　ヘルプデスク</a:t>
                      </a:r>
                      <a:endParaRPr kumimoji="1" lang="ja-JP" altLang="en-US" sz="2400" dirty="0"/>
                    </a:p>
                  </a:txBody>
                  <a:tcPr/>
                </a:tc>
                <a:tc>
                  <a:txBody>
                    <a:bodyPr/>
                    <a:lstStyle/>
                    <a:p>
                      <a:r>
                        <a:rPr kumimoji="1" lang="ja-JP" altLang="en-US" sz="2400" dirty="0" smtClean="0"/>
                        <a:t>メール</a:t>
                      </a:r>
                      <a:endParaRPr kumimoji="1" lang="en-US" altLang="ja-JP" sz="2400" dirty="0" smtClean="0"/>
                    </a:p>
                    <a:p>
                      <a:r>
                        <a:rPr kumimoji="1" lang="ja-JP" altLang="en-US" sz="1600" dirty="0" smtClean="0"/>
                        <a:t>（</a:t>
                      </a:r>
                      <a:r>
                        <a:rPr kumimoji="1" lang="en-US" altLang="ja-JP" sz="1600" dirty="0" smtClean="0"/>
                        <a:t>helpdesk@cals-ed.go.jp</a:t>
                      </a:r>
                      <a:r>
                        <a:rPr kumimoji="1" lang="ja-JP" altLang="en-US" sz="1600" dirty="0" smtClean="0"/>
                        <a:t>）</a:t>
                      </a:r>
                      <a:endParaRPr kumimoji="1" lang="ja-JP" altLang="en-US" sz="1600" dirty="0"/>
                    </a:p>
                  </a:txBody>
                  <a:tcPr/>
                </a:tc>
              </a:tr>
            </a:tbl>
          </a:graphicData>
        </a:graphic>
      </p:graphicFrame>
      <p:sp>
        <p:nvSpPr>
          <p:cNvPr id="12" name="Rectangle 2"/>
          <p:cNvSpPr>
            <a:spLocks noChangeArrowheads="1"/>
          </p:cNvSpPr>
          <p:nvPr/>
        </p:nvSpPr>
        <p:spPr bwMode="auto">
          <a:xfrm>
            <a:off x="0" y="836712"/>
            <a:ext cx="896461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電子納品・情報共有システムに関する</a:t>
            </a:r>
            <a:endParaRPr lang="en-US" altLang="ja-JP" sz="2400" b="0" dirty="0" smtClean="0">
              <a:solidFill>
                <a:srgbClr val="000000"/>
              </a:solidFill>
              <a:latin typeface="HGP創英角ｺﾞｼｯｸUB" pitchFamily="50" charset="-128"/>
              <a:ea typeface="HGP創英角ｺﾞｼｯｸUB" pitchFamily="50" charset="-128"/>
            </a:endParaRPr>
          </a:p>
          <a:p>
            <a:pPr marL="342900" indent="-342900" algn="l" eaLnBrk="1" hangingPunct="1"/>
            <a:r>
              <a:rPr lang="ja-JP" altLang="en-US" sz="2400" b="0" dirty="0" smtClean="0">
                <a:solidFill>
                  <a:srgbClr val="000000"/>
                </a:solidFill>
                <a:latin typeface="HGP創英角ｺﾞｼｯｸUB" pitchFamily="50" charset="-128"/>
                <a:ea typeface="HGP創英角ｺﾞｼｯｸUB" pitchFamily="50" charset="-128"/>
              </a:rPr>
              <a:t>　　質問・問い合わせ先は、下記の通りです。</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
        <p:nvSpPr>
          <p:cNvPr id="13" name="Rectangle 2"/>
          <p:cNvSpPr>
            <a:spLocks noChangeArrowheads="1"/>
          </p:cNvSpPr>
          <p:nvPr/>
        </p:nvSpPr>
        <p:spPr bwMode="auto">
          <a:xfrm>
            <a:off x="0" y="4581128"/>
            <a:ext cx="896461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電子納品ヘルプデスクでは、過去の問い合わせについて</a:t>
            </a:r>
            <a:r>
              <a:rPr lang="en-US" altLang="ja-JP" sz="2400" b="0" dirty="0" smtClean="0">
                <a:solidFill>
                  <a:srgbClr val="000000"/>
                </a:solidFill>
                <a:latin typeface="HGP創英角ｺﾞｼｯｸUB" pitchFamily="50" charset="-128"/>
                <a:ea typeface="HGP創英角ｺﾞｼｯｸUB" pitchFamily="50" charset="-128"/>
              </a:rPr>
              <a:t>Q&amp;A</a:t>
            </a:r>
            <a:r>
              <a:rPr lang="ja-JP" altLang="en-US" sz="2400" b="0" dirty="0" smtClean="0">
                <a:solidFill>
                  <a:srgbClr val="000000"/>
                </a:solidFill>
                <a:latin typeface="HGP創英角ｺﾞｼｯｸUB" pitchFamily="50" charset="-128"/>
                <a:ea typeface="HGP創英角ｺﾞｼｯｸUB" pitchFamily="50" charset="-128"/>
              </a:rPr>
              <a:t>として公開しております。ご質問の前にキーワード等で検索すると回答が得られることがあります。（</a:t>
            </a:r>
            <a:r>
              <a:rPr lang="en-US" altLang="ja-JP" sz="1800" b="0" dirty="0" smtClean="0">
                <a:solidFill>
                  <a:srgbClr val="0000FF"/>
                </a:solidFill>
                <a:latin typeface="HGP創英角ｺﾞｼｯｸUB" pitchFamily="50" charset="-128"/>
                <a:ea typeface="HGP創英角ｺﾞｼｯｸUB" pitchFamily="50" charset="-128"/>
                <a:hlinkClick r:id="rId3"/>
              </a:rPr>
              <a:t>http://www.cals-ed.go.jp/inq_qanda/</a:t>
            </a:r>
            <a:r>
              <a:rPr lang="ja-JP" altLang="en-US" sz="2400" b="0" dirty="0" smtClean="0">
                <a:solidFill>
                  <a:srgbClr val="000000"/>
                </a:solidFill>
                <a:latin typeface="HGP創英角ｺﾞｼｯｸUB" pitchFamily="50" charset="-128"/>
                <a:ea typeface="HGP創英角ｺﾞｼｯｸUB" pitchFamily="50" charset="-128"/>
              </a:rPr>
              <a:t>）</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75488430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595313" y="762000"/>
            <a:ext cx="5903912" cy="549275"/>
          </a:xfrm>
          <a:prstGeom prst="rect">
            <a:avLst/>
          </a:prstGeom>
          <a:noFill/>
          <a:ln w="9525">
            <a:noFill/>
            <a:miter lim="800000"/>
            <a:headEnd/>
            <a:tailEnd/>
          </a:ln>
        </p:spPr>
        <p:txBody>
          <a:bodyPr>
            <a:spAutoFit/>
          </a:bodyPr>
          <a:lstStyle/>
          <a:p>
            <a:pPr algn="l">
              <a:spcBef>
                <a:spcPct val="20000"/>
              </a:spcBef>
            </a:pPr>
            <a:r>
              <a:rPr lang="ja-JP" altLang="en-US" sz="3000" dirty="0">
                <a:solidFill>
                  <a:srgbClr val="0066FF"/>
                </a:solidFill>
                <a:latin typeface="HGP創英角ｺﾞｼｯｸUB" pitchFamily="50" charset="-128"/>
                <a:ea typeface="HGP創英角ｺﾞｼｯｸUB" pitchFamily="50" charset="-128"/>
              </a:rPr>
              <a:t>国土交通省　電子納品</a:t>
            </a:r>
            <a:r>
              <a:rPr lang="en-US" altLang="ja-JP" sz="3000" dirty="0">
                <a:solidFill>
                  <a:srgbClr val="0066FF"/>
                </a:solidFill>
                <a:latin typeface="HGP創英角ｺﾞｼｯｸUB" pitchFamily="50" charset="-128"/>
                <a:ea typeface="HGP創英角ｺﾞｼｯｸUB" pitchFamily="50" charset="-128"/>
              </a:rPr>
              <a:t>Web</a:t>
            </a:r>
            <a:r>
              <a:rPr lang="ja-JP" altLang="en-US" sz="3000" dirty="0">
                <a:solidFill>
                  <a:srgbClr val="0066FF"/>
                </a:solidFill>
                <a:latin typeface="HGP創英角ｺﾞｼｯｸUB" pitchFamily="50" charset="-128"/>
                <a:ea typeface="HGP創英角ｺﾞｼｯｸUB" pitchFamily="50" charset="-128"/>
              </a:rPr>
              <a:t>サイト</a:t>
            </a:r>
          </a:p>
        </p:txBody>
      </p:sp>
      <p:sp>
        <p:nvSpPr>
          <p:cNvPr id="135171" name="Rectangle 6"/>
          <p:cNvSpPr>
            <a:spLocks noChangeArrowheads="1"/>
          </p:cNvSpPr>
          <p:nvPr/>
        </p:nvSpPr>
        <p:spPr bwMode="auto">
          <a:xfrm>
            <a:off x="5903913" y="1952625"/>
            <a:ext cx="3384550" cy="3490913"/>
          </a:xfrm>
          <a:prstGeom prst="rect">
            <a:avLst/>
          </a:prstGeom>
          <a:noFill/>
          <a:ln w="9525">
            <a:noFill/>
            <a:miter lim="800000"/>
            <a:headEnd/>
            <a:tailEnd/>
          </a:ln>
        </p:spPr>
        <p:txBody>
          <a:bodyPr>
            <a:spAutoFit/>
          </a:bodyPr>
          <a:lstStyle/>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要領・基準・</a:t>
            </a:r>
          </a:p>
          <a:p>
            <a:pPr marL="342900" indent="-169863" algn="l">
              <a:spcBef>
                <a:spcPct val="20000"/>
              </a:spcBef>
            </a:pPr>
            <a:r>
              <a:rPr lang="ja-JP" altLang="en-US" sz="2400" dirty="0">
                <a:latin typeface="HGP創英角ｺﾞｼｯｸUB" pitchFamily="50" charset="-128"/>
                <a:ea typeface="HGP創英角ｺﾞｼｯｸUB" pitchFamily="50" charset="-128"/>
              </a:rPr>
              <a:t>　ガイドライン類</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XML</a:t>
            </a:r>
            <a:r>
              <a:rPr lang="ja-JP" altLang="en-US" sz="2400" dirty="0" err="1">
                <a:latin typeface="HGP創英角ｺﾞｼｯｸUB" pitchFamily="50" charset="-128"/>
                <a:ea typeface="HGP創英角ｺﾞｼｯｸUB" pitchFamily="50" charset="-128"/>
              </a:rPr>
              <a:t>、</a:t>
            </a:r>
            <a:r>
              <a:rPr lang="en-US" altLang="ja-JP" sz="2400" dirty="0">
                <a:latin typeface="HGP創英角ｺﾞｼｯｸUB" pitchFamily="50" charset="-128"/>
                <a:ea typeface="HGP創英角ｺﾞｼｯｸUB" pitchFamily="50" charset="-128"/>
              </a:rPr>
              <a:t>DTD</a:t>
            </a:r>
            <a:r>
              <a:rPr lang="ja-JP" altLang="en-US" sz="2400" dirty="0">
                <a:latin typeface="HGP創英角ｺﾞｼｯｸUB" pitchFamily="50" charset="-128"/>
                <a:ea typeface="HGP創英角ｺﾞｼｯｸUB" pitchFamily="50" charset="-128"/>
              </a:rPr>
              <a:t>ファイル</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図面作成例</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Q&amp;A</a:t>
            </a:r>
            <a:r>
              <a:rPr lang="ja-JP" altLang="en-US" sz="2400" dirty="0" err="1">
                <a:latin typeface="HGP創英角ｺﾞｼｯｸUB" pitchFamily="50" charset="-128"/>
                <a:ea typeface="HGP創英角ｺﾞｼｯｸUB" pitchFamily="50" charset="-128"/>
              </a:rPr>
              <a:t>、</a:t>
            </a:r>
            <a:r>
              <a:rPr lang="ja-JP" altLang="en-US" sz="2400" dirty="0">
                <a:latin typeface="HGP創英角ｺﾞｼｯｸUB" pitchFamily="50" charset="-128"/>
                <a:ea typeface="HGP創英角ｺﾞｼｯｸUB" pitchFamily="50" charset="-128"/>
              </a:rPr>
              <a:t>ヘルプデスク</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チェックシステム　</a:t>
            </a:r>
          </a:p>
          <a:p>
            <a:pPr marL="342900" indent="-169863" algn="l">
              <a:spcBef>
                <a:spcPct val="20000"/>
              </a:spcBef>
            </a:pPr>
            <a:r>
              <a:rPr lang="ja-JP" altLang="en-US" sz="2400" dirty="0">
                <a:latin typeface="HGP創英角ｺﾞｼｯｸUB" pitchFamily="50" charset="-128"/>
                <a:ea typeface="HGP創英角ｺﾞｼｯｸUB" pitchFamily="50" charset="-128"/>
              </a:rPr>
              <a:t>　　　　　　　　　　　　　　　　　　　　等</a:t>
            </a:r>
          </a:p>
        </p:txBody>
      </p:sp>
      <p:sp>
        <p:nvSpPr>
          <p:cNvPr id="135172"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問い合わせ先①</a:t>
            </a:r>
          </a:p>
        </p:txBody>
      </p:sp>
      <p:sp>
        <p:nvSpPr>
          <p:cNvPr id="135173" name="Rectangle 3"/>
          <p:cNvSpPr>
            <a:spLocks noChangeArrowheads="1"/>
          </p:cNvSpPr>
          <p:nvPr/>
        </p:nvSpPr>
        <p:spPr bwMode="auto">
          <a:xfrm>
            <a:off x="1331913" y="1376363"/>
            <a:ext cx="4941887" cy="538162"/>
          </a:xfrm>
          <a:prstGeom prst="rect">
            <a:avLst/>
          </a:prstGeom>
          <a:solidFill>
            <a:srgbClr val="FFFF99"/>
          </a:solidFill>
          <a:ln w="19050">
            <a:solidFill>
              <a:srgbClr val="FF0000"/>
            </a:solidFill>
            <a:miter lim="800000"/>
            <a:headEnd/>
            <a:tailEnd/>
          </a:ln>
        </p:spPr>
        <p:txBody>
          <a:bodyPr anchor="ctr" anchorCtr="1">
            <a:spAutoFit/>
          </a:bodyPr>
          <a:lstStyle/>
          <a:p>
            <a:r>
              <a:rPr lang="en-US" altLang="ja-JP" sz="2800" b="1">
                <a:latin typeface="HGP創英角ｺﾞｼｯｸUB" pitchFamily="50" charset="-128"/>
                <a:ea typeface="HGP創英角ｺﾞｼｯｸUB" pitchFamily="50" charset="-128"/>
              </a:rPr>
              <a:t>http://www.cals-ed.go.jp/</a:t>
            </a:r>
            <a:endParaRPr lang="ja-JP" altLang="en-US" sz="2800" b="1">
              <a:latin typeface="HGP創英角ｺﾞｼｯｸUB" pitchFamily="50" charset="-128"/>
              <a:ea typeface="HGP創英角ｺﾞｼｯｸUB" pitchFamily="50" charset="-128"/>
            </a:endParaRPr>
          </a:p>
        </p:txBody>
      </p:sp>
      <p:pic>
        <p:nvPicPr>
          <p:cNvPr id="135174" name="Picture 8"/>
          <p:cNvPicPr>
            <a:picLocks noChangeAspect="1" noChangeArrowheads="1"/>
          </p:cNvPicPr>
          <p:nvPr/>
        </p:nvPicPr>
        <p:blipFill>
          <a:blip r:embed="rId3" cstate="print"/>
          <a:srcRect/>
          <a:stretch>
            <a:fillRect/>
          </a:stretch>
        </p:blipFill>
        <p:spPr bwMode="auto">
          <a:xfrm>
            <a:off x="179388" y="2024063"/>
            <a:ext cx="58166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問い合わせ先②</a:t>
            </a:r>
          </a:p>
        </p:txBody>
      </p:sp>
      <p:sp>
        <p:nvSpPr>
          <p:cNvPr id="136195" name="Rectangle 3"/>
          <p:cNvSpPr>
            <a:spLocks noGrp="1" noChangeArrowheads="1"/>
          </p:cNvSpPr>
          <p:nvPr>
            <p:ph type="body" idx="4294967295"/>
          </p:nvPr>
        </p:nvSpPr>
        <p:spPr>
          <a:xfrm>
            <a:off x="395288" y="584200"/>
            <a:ext cx="8748712" cy="1368425"/>
          </a:xfrm>
        </p:spPr>
        <p:txBody>
          <a:bodyPr/>
          <a:lstStyle/>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　国土交通省電子納品</a:t>
            </a:r>
            <a:r>
              <a:rPr lang="en-US" altLang="ja-JP" sz="2400" smtClean="0">
                <a:latin typeface="HGP創英角ｺﾞｼｯｸUB" pitchFamily="50" charset="-128"/>
                <a:ea typeface="HGP創英角ｺﾞｼｯｸUB" pitchFamily="50" charset="-128"/>
              </a:rPr>
              <a:t>Web</a:t>
            </a:r>
            <a:r>
              <a:rPr lang="ja-JP" altLang="en-US" sz="2400" smtClean="0">
                <a:latin typeface="HGP創英角ｺﾞｼｯｸUB" pitchFamily="50" charset="-128"/>
                <a:ea typeface="HGP創英角ｺﾞｼｯｸUB" pitchFamily="50" charset="-128"/>
              </a:rPr>
              <a:t>サイトには、メールで質問受付・回答</a:t>
            </a:r>
          </a:p>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するヘルプデスクや、過去の</a:t>
            </a:r>
            <a:r>
              <a:rPr lang="en-US" altLang="ja-JP" sz="2400" smtClean="0">
                <a:latin typeface="HGP創英角ｺﾞｼｯｸUB" pitchFamily="50" charset="-128"/>
                <a:ea typeface="HGP創英角ｺﾞｼｯｸUB" pitchFamily="50" charset="-128"/>
              </a:rPr>
              <a:t>Q</a:t>
            </a:r>
            <a:r>
              <a:rPr lang="ja-JP" altLang="en-US" sz="2400" smtClean="0">
                <a:latin typeface="HGP創英角ｺﾞｼｯｸUB" pitchFamily="50" charset="-128"/>
                <a:ea typeface="HGP創英角ｺﾞｼｯｸUB" pitchFamily="50" charset="-128"/>
              </a:rPr>
              <a:t>＆</a:t>
            </a:r>
            <a:r>
              <a:rPr lang="en-US" altLang="ja-JP" sz="2400" smtClean="0">
                <a:latin typeface="HGP創英角ｺﾞｼｯｸUB" pitchFamily="50" charset="-128"/>
                <a:ea typeface="HGP創英角ｺﾞｼｯｸUB" pitchFamily="50" charset="-128"/>
              </a:rPr>
              <a:t>A</a:t>
            </a:r>
            <a:r>
              <a:rPr lang="ja-JP" altLang="en-US" sz="2400" smtClean="0">
                <a:latin typeface="HGP創英角ｺﾞｼｯｸUB" pitchFamily="50" charset="-128"/>
                <a:ea typeface="HGP創英角ｺﾞｼｯｸUB" pitchFamily="50" charset="-128"/>
              </a:rPr>
              <a:t>検索のページがある</a:t>
            </a:r>
          </a:p>
          <a:p>
            <a:pPr marL="0" indent="0" algn="r" eaLnBrk="1" hangingPunct="1">
              <a:buFont typeface="Wingdings" pitchFamily="2" charset="2"/>
              <a:buNone/>
            </a:pPr>
            <a:r>
              <a:rPr lang="ja-JP" altLang="en-US" sz="2400" smtClean="0">
                <a:solidFill>
                  <a:srgbClr val="FF0000"/>
                </a:solidFill>
                <a:latin typeface="HGP創英角ｺﾞｼｯｸUB" pitchFamily="50" charset="-128"/>
                <a:ea typeface="HGP創英角ｺﾞｼｯｸUB" pitchFamily="50" charset="-128"/>
              </a:rPr>
              <a:t>→エラー回避策の宝庫</a:t>
            </a:r>
          </a:p>
        </p:txBody>
      </p:sp>
      <p:sp>
        <p:nvSpPr>
          <p:cNvPr id="136196" name="Text Box 5"/>
          <p:cNvSpPr txBox="1">
            <a:spLocks noChangeArrowheads="1"/>
          </p:cNvSpPr>
          <p:nvPr/>
        </p:nvSpPr>
        <p:spPr bwMode="auto">
          <a:xfrm>
            <a:off x="719138" y="1484313"/>
            <a:ext cx="4751387" cy="400050"/>
          </a:xfrm>
          <a:prstGeom prst="rect">
            <a:avLst/>
          </a:prstGeom>
          <a:solidFill>
            <a:srgbClr val="FFFF99"/>
          </a:solidFill>
          <a:ln w="19050">
            <a:solidFill>
              <a:srgbClr val="FF0000"/>
            </a:solidFill>
            <a:miter lim="800000"/>
            <a:headEnd/>
            <a:tailEnd/>
          </a:ln>
        </p:spPr>
        <p:txBody>
          <a:bodyPr>
            <a:spAutoFit/>
          </a:bodyPr>
          <a:lstStyle/>
          <a:p>
            <a:pPr algn="ctr">
              <a:spcBef>
                <a:spcPct val="50000"/>
              </a:spcBef>
            </a:pPr>
            <a:r>
              <a:rPr lang="en-US" altLang="ja-JP" sz="2000">
                <a:latin typeface="HGP創英角ｺﾞｼｯｸUB" pitchFamily="50" charset="-128"/>
                <a:ea typeface="HGP創英角ｺﾞｼｯｸUB" pitchFamily="50" charset="-128"/>
              </a:rPr>
              <a:t>http://www.cals-ed.go.jp/inq_qanda/</a:t>
            </a:r>
            <a:endParaRPr lang="en-US" altLang="ja-JP" sz="2000" b="1">
              <a:latin typeface="HGP創英角ｺﾞｼｯｸUB" pitchFamily="50" charset="-128"/>
              <a:ea typeface="HGP創英角ｺﾞｼｯｸUB" pitchFamily="50" charset="-128"/>
            </a:endParaRPr>
          </a:p>
        </p:txBody>
      </p:sp>
      <p:pic>
        <p:nvPicPr>
          <p:cNvPr id="136197" name="Picture 6"/>
          <p:cNvPicPr>
            <a:picLocks noChangeAspect="1" noChangeArrowheads="1"/>
          </p:cNvPicPr>
          <p:nvPr/>
        </p:nvPicPr>
        <p:blipFill>
          <a:blip r:embed="rId3" cstate="print"/>
          <a:srcRect/>
          <a:stretch>
            <a:fillRect/>
          </a:stretch>
        </p:blipFill>
        <p:spPr bwMode="auto">
          <a:xfrm>
            <a:off x="1187450" y="1952625"/>
            <a:ext cx="6623050" cy="424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50825" y="765175"/>
            <a:ext cx="7921625" cy="1006475"/>
          </a:xfrm>
          <a:prstGeom prst="rect">
            <a:avLst/>
          </a:prstGeom>
          <a:noFill/>
          <a:ln w="9525">
            <a:noFill/>
            <a:miter lim="800000"/>
            <a:headEnd/>
            <a:tailEnd/>
          </a:ln>
        </p:spPr>
        <p:txBody>
          <a:bodyPr>
            <a:spAutoFit/>
          </a:bodyPr>
          <a:lstStyle/>
          <a:p>
            <a:pPr algn="l"/>
            <a:r>
              <a:rPr lang="en-US" altLang="en-US" sz="3000" dirty="0" err="1">
                <a:latin typeface="HGP創英角ｺﾞｼｯｸUB" pitchFamily="50" charset="-128"/>
                <a:ea typeface="HGP創英角ｺﾞｼｯｸUB" pitchFamily="50" charset="-128"/>
              </a:rPr>
              <a:t>Q&amp;Aのペ</a:t>
            </a:r>
            <a:r>
              <a:rPr lang="en-US" altLang="en-US" sz="3000" dirty="0">
                <a:latin typeface="HGP創英角ｺﾞｼｯｸUB" pitchFamily="50" charset="-128"/>
                <a:ea typeface="HGP創英角ｺﾞｼｯｸUB" pitchFamily="50" charset="-128"/>
              </a:rPr>
              <a:t>ー</a:t>
            </a:r>
            <a:r>
              <a:rPr lang="ja-JP" altLang="en-US" sz="3000" dirty="0">
                <a:latin typeface="HGP創英角ｺﾞｼｯｸUB" pitchFamily="50" charset="-128"/>
                <a:ea typeface="HGP創英角ｺﾞｼｯｸUB" pitchFamily="50" charset="-128"/>
              </a:rPr>
              <a:t>ジを見ても解決しない場合は</a:t>
            </a:r>
          </a:p>
          <a:p>
            <a:pPr algn="l"/>
            <a:r>
              <a:rPr lang="ja-JP" altLang="en-US" sz="3000" dirty="0">
                <a:latin typeface="HGP創英角ｺﾞｼｯｸUB" pitchFamily="50" charset="-128"/>
                <a:ea typeface="HGP創英角ｺﾞｼｯｸUB" pitchFamily="50" charset="-128"/>
              </a:rPr>
              <a:t>電子納品ヘルプデスクを利用</a:t>
            </a:r>
          </a:p>
        </p:txBody>
      </p:sp>
      <p:sp>
        <p:nvSpPr>
          <p:cNvPr id="145411"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問い合わせ③</a:t>
            </a:r>
          </a:p>
        </p:txBody>
      </p:sp>
      <p:sp>
        <p:nvSpPr>
          <p:cNvPr id="145412" name="Rectangle 6"/>
          <p:cNvSpPr>
            <a:spLocks noChangeArrowheads="1"/>
          </p:cNvSpPr>
          <p:nvPr/>
        </p:nvSpPr>
        <p:spPr bwMode="auto">
          <a:xfrm>
            <a:off x="5651500" y="2731582"/>
            <a:ext cx="2989263" cy="1877437"/>
          </a:xfrm>
          <a:prstGeom prst="rect">
            <a:avLst/>
          </a:prstGeom>
          <a:noFill/>
          <a:ln w="9525" algn="ctr">
            <a:noFill/>
            <a:miter lim="800000"/>
            <a:headEnd/>
            <a:tailEnd/>
          </a:ln>
        </p:spPr>
        <p:txBody>
          <a:bodyPr anchor="ctr">
            <a:spAutoFit/>
          </a:bodyPr>
          <a:lstStyle/>
          <a:p>
            <a:pPr algn="l" eaLnBrk="0" hangingPunct="0">
              <a:buClr>
                <a:schemeClr val="tx2"/>
              </a:buClr>
              <a:buSzPct val="70000"/>
              <a:buFont typeface="Wingdings" pitchFamily="2" charset="2"/>
              <a:buNone/>
            </a:pPr>
            <a:r>
              <a:rPr lang="ja-JP" altLang="en-US" sz="2000" dirty="0">
                <a:latin typeface="HGP創英角ｺﾞｼｯｸUB" pitchFamily="50" charset="-128"/>
                <a:ea typeface="HGP創英角ｺﾞｼｯｸUB" pitchFamily="50" charset="-128"/>
              </a:rPr>
              <a:t>・　</a:t>
            </a:r>
            <a:r>
              <a:rPr lang="ja-JP" altLang="en-US" dirty="0">
                <a:latin typeface="HGP創英角ｺﾞｼｯｸUB" pitchFamily="50" charset="-128"/>
                <a:ea typeface="HGP創英角ｺﾞｼｯｸUB" pitchFamily="50" charset="-128"/>
              </a:rPr>
              <a:t>国土交通省事業（官庁営繕事業、港湾事業は除く）の電子納品を実施する上での疑問、質問に対して、解決方法や考え方についてメールで質問ができます。</a:t>
            </a:r>
          </a:p>
          <a:p>
            <a:pPr algn="l" eaLnBrk="0" hangingPunct="0">
              <a:buClr>
                <a:schemeClr val="tx2"/>
              </a:buClr>
              <a:buSzPct val="70000"/>
              <a:buFont typeface="Wingdings" pitchFamily="2" charset="2"/>
              <a:buNone/>
            </a:pPr>
            <a:endParaRPr lang="ja-JP" altLang="en-US" dirty="0">
              <a:latin typeface="HGP創英角ｺﾞｼｯｸUB" pitchFamily="50" charset="-128"/>
              <a:ea typeface="HGP創英角ｺﾞｼｯｸUB" pitchFamily="50" charset="-128"/>
            </a:endParaRPr>
          </a:p>
          <a:p>
            <a:pPr algn="l" eaLnBrk="0" hangingPunct="0">
              <a:buClr>
                <a:schemeClr val="tx2"/>
              </a:buClr>
              <a:buSzPct val="70000"/>
              <a:buFont typeface="Wingdings" pitchFamily="2" charset="2"/>
              <a:buNone/>
            </a:pPr>
            <a:r>
              <a:rPr lang="ja-JP" altLang="en-US" dirty="0">
                <a:latin typeface="HGP創英角ｺﾞｼｯｸUB" pitchFamily="50" charset="-128"/>
                <a:ea typeface="HGP創英角ｺﾞｼｯｸUB" pitchFamily="50" charset="-128"/>
              </a:rPr>
              <a:t>・　国土交通省発注の工事・業務を受託中の受注者の方がお問い合わせいただく場合には、発注者の国土交通省職員と協議のうえ、お問い合わせをお願いします。 </a:t>
            </a:r>
          </a:p>
        </p:txBody>
      </p:sp>
      <p:pic>
        <p:nvPicPr>
          <p:cNvPr id="145413" name="Picture 8"/>
          <p:cNvPicPr>
            <a:picLocks noChangeAspect="1" noChangeArrowheads="1"/>
          </p:cNvPicPr>
          <p:nvPr/>
        </p:nvPicPr>
        <p:blipFill>
          <a:blip r:embed="rId3" cstate="print"/>
          <a:srcRect/>
          <a:stretch>
            <a:fillRect/>
          </a:stretch>
        </p:blipFill>
        <p:spPr bwMode="auto">
          <a:xfrm>
            <a:off x="138113" y="1773238"/>
            <a:ext cx="5518150" cy="4356100"/>
          </a:xfrm>
          <a:prstGeom prst="rect">
            <a:avLst/>
          </a:prstGeom>
          <a:noFill/>
          <a:ln w="9525">
            <a:noFill/>
            <a:miter lim="800000"/>
            <a:headEnd/>
            <a:tailEnd/>
          </a:ln>
        </p:spPr>
      </p:pic>
      <p:sp>
        <p:nvSpPr>
          <p:cNvPr id="145414" name="Text Box 5"/>
          <p:cNvSpPr txBox="1">
            <a:spLocks noChangeArrowheads="1"/>
          </p:cNvSpPr>
          <p:nvPr/>
        </p:nvSpPr>
        <p:spPr bwMode="auto">
          <a:xfrm>
            <a:off x="4114800" y="6065838"/>
            <a:ext cx="4876800" cy="276999"/>
          </a:xfrm>
          <a:prstGeom prst="rect">
            <a:avLst/>
          </a:prstGeom>
          <a:solidFill>
            <a:srgbClr val="FFFF99"/>
          </a:solidFill>
          <a:ln w="9525">
            <a:solidFill>
              <a:srgbClr val="FF0000"/>
            </a:solidFill>
            <a:miter lim="800000"/>
            <a:headEnd/>
            <a:tailEnd/>
          </a:ln>
        </p:spPr>
        <p:txBody>
          <a:bodyPr>
            <a:spAutoFit/>
          </a:bodyPr>
          <a:lstStyle/>
          <a:p>
            <a:pPr algn="l">
              <a:spcBef>
                <a:spcPct val="50000"/>
              </a:spcBef>
            </a:pPr>
            <a:r>
              <a:rPr lang="en-US" altLang="ja-JP" dirty="0">
                <a:solidFill>
                  <a:srgbClr val="FF0000"/>
                </a:solidFill>
                <a:latin typeface="HGP創英角ｺﾞｼｯｸUB" pitchFamily="50" charset="-128"/>
                <a:ea typeface="HGP創英角ｺﾞｼｯｸUB" pitchFamily="50" charset="-128"/>
              </a:rPr>
              <a:t>http://www.cals-ed.go.jp/inq_helpdesk/</a:t>
            </a:r>
            <a:endParaRPr lang="en-US" altLang="ja-JP" b="1" dirty="0">
              <a:solidFill>
                <a:srgbClr val="FF0000"/>
              </a:solidFill>
              <a:latin typeface="HGP創英角ｺﾞｼｯｸUB" pitchFamily="50" charset="-128"/>
              <a:ea typeface="HGP創英角ｺﾞｼｯｸUB" pitchFamily="50" charset="-128"/>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350838" y="722313"/>
            <a:ext cx="7740650" cy="1027974"/>
          </a:xfrm>
          <a:prstGeom prst="rect">
            <a:avLst/>
          </a:prstGeom>
          <a:noFill/>
          <a:ln w="9525">
            <a:noFill/>
            <a:miter lim="800000"/>
            <a:headEnd/>
            <a:tailEnd/>
          </a:ln>
        </p:spPr>
        <p:txBody>
          <a:bodyPr>
            <a:spAutoFit/>
          </a:bodyPr>
          <a:lstStyle/>
          <a:p>
            <a:pPr marL="342900" indent="-342900" algn="l">
              <a:spcBef>
                <a:spcPct val="20000"/>
              </a:spcBef>
            </a:pPr>
            <a:r>
              <a:rPr lang="ja-JP" altLang="en-US" sz="3200" b="1" dirty="0">
                <a:latin typeface="HGP創英角ｺﾞｼｯｸUB" pitchFamily="50" charset="-128"/>
                <a:ea typeface="HGP創英角ｺﾞｼｯｸUB" pitchFamily="50" charset="-128"/>
              </a:rPr>
              <a:t>関東地方整備局の</a:t>
            </a:r>
            <a:r>
              <a:rPr lang="en-US" altLang="ja-JP" sz="3200" b="1" dirty="0">
                <a:latin typeface="HGP創英角ｺﾞｼｯｸUB" pitchFamily="50" charset="-128"/>
                <a:ea typeface="HGP創英角ｺﾞｼｯｸUB" pitchFamily="50" charset="-128"/>
              </a:rPr>
              <a:t>Web</a:t>
            </a:r>
            <a:r>
              <a:rPr lang="ja-JP" altLang="en-US" sz="3200" b="1" dirty="0">
                <a:latin typeface="HGP創英角ｺﾞｼｯｸUB" pitchFamily="50" charset="-128"/>
                <a:ea typeface="HGP創英角ｺﾞｼｯｸUB" pitchFamily="50" charset="-128"/>
              </a:rPr>
              <a:t>サイト</a:t>
            </a:r>
          </a:p>
          <a:p>
            <a:pPr marL="342900" indent="-342900">
              <a:spcBef>
                <a:spcPct val="20000"/>
              </a:spcBef>
            </a:pPr>
            <a:r>
              <a:rPr lang="ja-JP" altLang="en-US" b="1" dirty="0">
                <a:solidFill>
                  <a:srgbClr val="0066FF"/>
                </a:solidFill>
                <a:latin typeface="HGP創英角ｺﾞｼｯｸUB" pitchFamily="50" charset="-128"/>
                <a:ea typeface="HGP創英角ｺﾞｼｯｸUB" pitchFamily="50" charset="-128"/>
              </a:rPr>
              <a:t>（</a:t>
            </a:r>
            <a:r>
              <a:rPr lang="en-US" altLang="ja-JP" b="1" dirty="0">
                <a:solidFill>
                  <a:srgbClr val="0066FF"/>
                </a:solidFill>
                <a:latin typeface="HGP創英角ｺﾞｼｯｸUB" pitchFamily="50" charset="-128"/>
                <a:ea typeface="HGP創英角ｺﾞｼｯｸUB" pitchFamily="50" charset="-128"/>
              </a:rPr>
              <a:t>http://www.ktr.mlit.go.jp/</a:t>
            </a:r>
            <a:r>
              <a:rPr lang="ja-JP" altLang="en-US" b="1" dirty="0">
                <a:solidFill>
                  <a:srgbClr val="0066FF"/>
                </a:solidFill>
                <a:latin typeface="HGP創英角ｺﾞｼｯｸUB" pitchFamily="50" charset="-128"/>
                <a:ea typeface="HGP創英角ｺﾞｼｯｸUB" pitchFamily="50" charset="-128"/>
              </a:rPr>
              <a:t>）</a:t>
            </a:r>
          </a:p>
          <a:p>
            <a:pPr marL="342900" indent="-342900">
              <a:spcBef>
                <a:spcPct val="20000"/>
              </a:spcBef>
            </a:pPr>
            <a:endParaRPr lang="ja-JP" altLang="en-US" b="1" dirty="0">
              <a:solidFill>
                <a:srgbClr val="0066FF"/>
              </a:solidFill>
              <a:latin typeface="HGP創英角ｺﾞｼｯｸUB" pitchFamily="50" charset="-128"/>
              <a:ea typeface="HGP創英角ｺﾞｼｯｸUB" pitchFamily="50" charset="-128"/>
            </a:endParaRPr>
          </a:p>
        </p:txBody>
      </p:sp>
      <p:sp>
        <p:nvSpPr>
          <p:cNvPr id="146435" name="Rectangle 5"/>
          <p:cNvSpPr>
            <a:spLocks noChangeArrowheads="1"/>
          </p:cNvSpPr>
          <p:nvPr/>
        </p:nvSpPr>
        <p:spPr bwMode="auto">
          <a:xfrm>
            <a:off x="5759450" y="1050925"/>
            <a:ext cx="3384550" cy="904875"/>
          </a:xfrm>
          <a:prstGeom prst="rect">
            <a:avLst/>
          </a:prstGeom>
          <a:noFill/>
          <a:ln w="9525">
            <a:noFill/>
            <a:miter lim="800000"/>
            <a:headEnd/>
            <a:tailEnd/>
          </a:ln>
        </p:spPr>
        <p:txBody>
          <a:bodyPr>
            <a:spAutoFit/>
          </a:bodyPr>
          <a:lstStyle/>
          <a:p>
            <a:pPr marL="342900" indent="-342900" algn="l">
              <a:spcBef>
                <a:spcPct val="20000"/>
              </a:spcBef>
            </a:pPr>
            <a:r>
              <a:rPr lang="en-US" altLang="ja-JP" sz="2400" b="1" dirty="0">
                <a:latin typeface="HGP創英角ｺﾞｼｯｸUB" pitchFamily="50" charset="-128"/>
                <a:ea typeface="HGP創英角ｺﾞｼｯｸUB" pitchFamily="50" charset="-128"/>
              </a:rPr>
              <a:t>CALS/EC</a:t>
            </a:r>
            <a:r>
              <a:rPr lang="ja-JP" altLang="en-US" sz="2400" b="1" dirty="0">
                <a:latin typeface="HGP創英角ｺﾞｼｯｸUB" pitchFamily="50" charset="-128"/>
                <a:ea typeface="HGP創英角ｺﾞｼｯｸUB" pitchFamily="50" charset="-128"/>
              </a:rPr>
              <a:t>に関する</a:t>
            </a:r>
          </a:p>
          <a:p>
            <a:pPr marL="342900" indent="-342900" algn="l">
              <a:spcBef>
                <a:spcPct val="20000"/>
              </a:spcBef>
            </a:pPr>
            <a:r>
              <a:rPr lang="ja-JP" altLang="en-US" sz="2400" b="1" dirty="0">
                <a:latin typeface="HGP創英角ｺﾞｼｯｸUB" pitchFamily="50" charset="-128"/>
                <a:ea typeface="HGP創英角ｺﾞｼｯｸUB" pitchFamily="50" charset="-128"/>
              </a:rPr>
              <a:t>関東地方整備局の取組</a:t>
            </a:r>
          </a:p>
        </p:txBody>
      </p:sp>
      <p:sp>
        <p:nvSpPr>
          <p:cNvPr id="146436"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問い合わせ④</a:t>
            </a:r>
          </a:p>
        </p:txBody>
      </p:sp>
      <p:pic>
        <p:nvPicPr>
          <p:cNvPr id="146437" name="Picture 5"/>
          <p:cNvPicPr>
            <a:picLocks noChangeAspect="1" noChangeArrowheads="1"/>
          </p:cNvPicPr>
          <p:nvPr/>
        </p:nvPicPr>
        <p:blipFill>
          <a:blip r:embed="rId3" cstate="print"/>
          <a:srcRect/>
          <a:stretch>
            <a:fillRect/>
          </a:stretch>
        </p:blipFill>
        <p:spPr bwMode="auto">
          <a:xfrm>
            <a:off x="4051300" y="2052638"/>
            <a:ext cx="4883150" cy="3667125"/>
          </a:xfrm>
          <a:prstGeom prst="rect">
            <a:avLst/>
          </a:prstGeom>
          <a:noFill/>
          <a:ln w="9525">
            <a:noFill/>
            <a:miter lim="800000"/>
            <a:headEnd/>
            <a:tailEnd/>
          </a:ln>
        </p:spPr>
      </p:pic>
      <p:sp>
        <p:nvSpPr>
          <p:cNvPr id="146438" name="Text Box 6"/>
          <p:cNvSpPr txBox="1">
            <a:spLocks noChangeArrowheads="1"/>
          </p:cNvSpPr>
          <p:nvPr/>
        </p:nvSpPr>
        <p:spPr bwMode="auto">
          <a:xfrm>
            <a:off x="2865438" y="5895975"/>
            <a:ext cx="6227762" cy="376238"/>
          </a:xfrm>
          <a:prstGeom prst="rect">
            <a:avLst/>
          </a:prstGeom>
          <a:solidFill>
            <a:srgbClr val="FFFF00"/>
          </a:solidFill>
          <a:ln w="9525">
            <a:solidFill>
              <a:srgbClr val="FF0000"/>
            </a:solidFill>
            <a:miter lim="800000"/>
            <a:headEnd/>
            <a:tailEnd/>
          </a:ln>
        </p:spPr>
        <p:txBody>
          <a:bodyPr>
            <a:spAutoFit/>
          </a:bodyPr>
          <a:lstStyle/>
          <a:p>
            <a:pPr algn="ctr">
              <a:spcBef>
                <a:spcPct val="50000"/>
              </a:spcBef>
            </a:pPr>
            <a:r>
              <a:rPr lang="ja-JP" altLang="en-US" b="1">
                <a:solidFill>
                  <a:srgbClr val="FF0000"/>
                </a:solidFill>
                <a:latin typeface="HGP創英角ｺﾞｼｯｸUB" pitchFamily="50" charset="-128"/>
                <a:ea typeface="HGP創英角ｺﾞｼｯｸUB" pitchFamily="50" charset="-128"/>
              </a:rPr>
              <a:t>（</a:t>
            </a:r>
            <a:r>
              <a:rPr lang="en-US" altLang="en-US" b="1">
                <a:solidFill>
                  <a:srgbClr val="FF0000"/>
                </a:solidFill>
                <a:latin typeface="HGP創英角ｺﾞｼｯｸUB" pitchFamily="50" charset="-128"/>
                <a:ea typeface="HGP創英角ｺﾞｼｯｸUB" pitchFamily="50" charset="-128"/>
              </a:rPr>
              <a:t>http://www.ktr.mlit.go.jp/gijyutu/index00000009.html</a:t>
            </a:r>
            <a:r>
              <a:rPr lang="ja-JP" altLang="en-US" b="1">
                <a:solidFill>
                  <a:srgbClr val="FF0000"/>
                </a:solidFill>
                <a:latin typeface="HGP創英角ｺﾞｼｯｸUB" pitchFamily="50" charset="-128"/>
                <a:ea typeface="HGP創英角ｺﾞｼｯｸUB" pitchFamily="50" charset="-128"/>
              </a:rPr>
              <a:t>）</a:t>
            </a:r>
          </a:p>
        </p:txBody>
      </p:sp>
      <p:pic>
        <p:nvPicPr>
          <p:cNvPr id="146439" name="Picture 7"/>
          <p:cNvPicPr>
            <a:picLocks noChangeAspect="1" noChangeArrowheads="1"/>
          </p:cNvPicPr>
          <p:nvPr/>
        </p:nvPicPr>
        <p:blipFill>
          <a:blip r:embed="rId4" cstate="print"/>
          <a:srcRect/>
          <a:stretch>
            <a:fillRect/>
          </a:stretch>
        </p:blipFill>
        <p:spPr bwMode="auto">
          <a:xfrm>
            <a:off x="254000" y="2041525"/>
            <a:ext cx="3652838" cy="2930525"/>
          </a:xfrm>
          <a:prstGeom prst="rect">
            <a:avLst/>
          </a:prstGeom>
          <a:noFill/>
          <a:ln w="9525">
            <a:noFill/>
            <a:miter lim="800000"/>
            <a:headEnd/>
            <a:tailEnd/>
          </a:ln>
        </p:spPr>
      </p:pic>
      <p:sp>
        <p:nvSpPr>
          <p:cNvPr id="146440" name="Text Box 8"/>
          <p:cNvSpPr txBox="1">
            <a:spLocks noChangeArrowheads="1"/>
          </p:cNvSpPr>
          <p:nvPr/>
        </p:nvSpPr>
        <p:spPr bwMode="auto">
          <a:xfrm>
            <a:off x="985838" y="1671638"/>
            <a:ext cx="2457450" cy="274637"/>
          </a:xfrm>
          <a:prstGeom prst="rect">
            <a:avLst/>
          </a:prstGeom>
          <a:noFill/>
          <a:ln w="9525">
            <a:noFill/>
            <a:miter lim="800000"/>
            <a:headEnd/>
            <a:tailEnd/>
          </a:ln>
        </p:spPr>
        <p:txBody>
          <a:bodyPr>
            <a:spAutoFit/>
          </a:bodyPr>
          <a:lstStyle/>
          <a:p>
            <a:pPr>
              <a:spcBef>
                <a:spcPct val="50000"/>
              </a:spcBef>
            </a:pPr>
            <a:r>
              <a:rPr lang="ja-JP" altLang="en-US" sz="1200" b="1" dirty="0">
                <a:latin typeface="HGP創英角ｺﾞｼｯｸUB" pitchFamily="50" charset="-128"/>
                <a:ea typeface="HGP創英角ｺﾞｼｯｸUB" pitchFamily="50" charset="-128"/>
              </a:rPr>
              <a:t>トップ ＞ 技術情報　＞ </a:t>
            </a:r>
            <a:r>
              <a:rPr lang="en-US" altLang="ja-JP" sz="1200" b="1" dirty="0">
                <a:latin typeface="HGP創英角ｺﾞｼｯｸUB" pitchFamily="50" charset="-128"/>
                <a:ea typeface="HGP創英角ｺﾞｼｯｸUB" pitchFamily="50" charset="-128"/>
              </a:rPr>
              <a:t>CALS/EC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3"/>
          <p:cNvSpPr txBox="1">
            <a:spLocks noChangeArrowheads="1"/>
          </p:cNvSpPr>
          <p:nvPr/>
        </p:nvSpPr>
        <p:spPr bwMode="auto">
          <a:xfrm>
            <a:off x="1114871" y="566700"/>
            <a:ext cx="7921625" cy="954088"/>
          </a:xfrm>
          <a:prstGeom prst="rect">
            <a:avLst/>
          </a:prstGeom>
          <a:noFill/>
          <a:ln>
            <a:noFill/>
          </a:ln>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1200">
                <a:solidFill>
                  <a:schemeClr val="tx1"/>
                </a:solidFill>
                <a:latin typeface="Arial" charset="0"/>
                <a:ea typeface="ＭＳ Ｐゴシック" charset="-128"/>
              </a:defRPr>
            </a:lvl9pPr>
          </a:lstStyle>
          <a:p>
            <a:pPr algn="l" eaLnBrk="1" hangingPunct="1">
              <a:defRPr/>
            </a:pPr>
            <a:r>
              <a:rPr lang="en-US" altLang="ja-JP" sz="1400" dirty="0" smtClean="0">
                <a:solidFill>
                  <a:srgbClr val="000000"/>
                </a:solidFill>
                <a:latin typeface="+mn-ea"/>
                <a:ea typeface="+mn-ea"/>
              </a:rPr>
              <a:t>CIM</a:t>
            </a:r>
            <a:r>
              <a:rPr lang="ja-JP" altLang="en-US" sz="1400" dirty="0" smtClean="0">
                <a:solidFill>
                  <a:srgbClr val="000000"/>
                </a:solidFill>
                <a:latin typeface="+mn-ea"/>
                <a:ea typeface="+mn-ea"/>
              </a:rPr>
              <a:t>は、建築分野で導入が進む「</a:t>
            </a:r>
            <a:r>
              <a:rPr lang="en-US" altLang="ja-JP" sz="1400" dirty="0" smtClean="0">
                <a:solidFill>
                  <a:srgbClr val="000000"/>
                </a:solidFill>
                <a:latin typeface="+mn-ea"/>
                <a:ea typeface="+mn-ea"/>
              </a:rPr>
              <a:t>BIM</a:t>
            </a:r>
            <a:r>
              <a:rPr lang="ja-JP" altLang="en-US" sz="1400" dirty="0" smtClean="0">
                <a:solidFill>
                  <a:srgbClr val="000000"/>
                </a:solidFill>
                <a:latin typeface="+mn-ea"/>
                <a:ea typeface="+mn-ea"/>
              </a:rPr>
              <a:t>」の土木版。</a:t>
            </a:r>
          </a:p>
          <a:p>
            <a:pPr algn="l" eaLnBrk="1" hangingPunct="1">
              <a:defRPr/>
            </a:pPr>
            <a:r>
              <a:rPr lang="ja-JP" altLang="en-US" sz="1400" dirty="0" smtClean="0">
                <a:solidFill>
                  <a:srgbClr val="FF0000"/>
                </a:solidFill>
                <a:latin typeface="+mn-ea"/>
                <a:ea typeface="+mn-ea"/>
              </a:rPr>
              <a:t>建設生産システム（計画、調査、設計、施工、維持管理）の各段階に</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次元モデルを一元的に連携・発展</a:t>
            </a:r>
            <a:r>
              <a:rPr lang="ja-JP" altLang="en-US" sz="1400" dirty="0" smtClean="0">
                <a:solidFill>
                  <a:srgbClr val="000000"/>
                </a:solidFill>
                <a:latin typeface="+mn-ea"/>
                <a:ea typeface="+mn-ea"/>
              </a:rPr>
              <a:t>させることにより、設計段階等での様々な</a:t>
            </a:r>
            <a:r>
              <a:rPr lang="ja-JP" altLang="en-US" sz="1400" dirty="0" smtClean="0">
                <a:solidFill>
                  <a:srgbClr val="FF0000"/>
                </a:solidFill>
                <a:latin typeface="+mn-ea"/>
                <a:ea typeface="+mn-ea"/>
              </a:rPr>
              <a:t>検討を効率化</a:t>
            </a:r>
            <a:r>
              <a:rPr lang="ja-JP" altLang="en-US" sz="1400" dirty="0" smtClean="0">
                <a:solidFill>
                  <a:srgbClr val="000000"/>
                </a:solidFill>
                <a:latin typeface="+mn-ea"/>
                <a:ea typeface="+mn-ea"/>
              </a:rPr>
              <a:t>し、施工段階での手戻りの削減など</a:t>
            </a:r>
            <a:r>
              <a:rPr lang="ja-JP" altLang="en-US" sz="1400" dirty="0" smtClean="0">
                <a:solidFill>
                  <a:srgbClr val="FF0000"/>
                </a:solidFill>
                <a:latin typeface="+mn-ea"/>
                <a:ea typeface="+mn-ea"/>
              </a:rPr>
              <a:t>施工の効率化</a:t>
            </a:r>
            <a:r>
              <a:rPr lang="ja-JP" altLang="en-US" sz="1400" dirty="0" smtClean="0">
                <a:solidFill>
                  <a:srgbClr val="000000"/>
                </a:solidFill>
                <a:latin typeface="+mn-ea"/>
                <a:ea typeface="+mn-ea"/>
              </a:rPr>
              <a:t>を図り、最終的には、</a:t>
            </a:r>
            <a:r>
              <a:rPr lang="ja-JP" altLang="en-US" sz="1400" dirty="0" smtClean="0">
                <a:solidFill>
                  <a:srgbClr val="FF0000"/>
                </a:solidFill>
                <a:latin typeface="+mn-ea"/>
                <a:ea typeface="+mn-ea"/>
              </a:rPr>
              <a:t>維持管理で活用する</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次元モデルの構築</a:t>
            </a:r>
            <a:r>
              <a:rPr lang="ja-JP" altLang="en-US" sz="1400" dirty="0" smtClean="0">
                <a:solidFill>
                  <a:srgbClr val="000000"/>
                </a:solidFill>
                <a:latin typeface="+mn-ea"/>
                <a:ea typeface="+mn-ea"/>
              </a:rPr>
              <a:t>を目的とするもの。</a:t>
            </a:r>
          </a:p>
        </p:txBody>
      </p:sp>
      <p:sp>
        <p:nvSpPr>
          <p:cNvPr id="23554" name="タイトル 1"/>
          <p:cNvSpPr>
            <a:spLocks/>
          </p:cNvSpPr>
          <p:nvPr/>
        </p:nvSpPr>
        <p:spPr bwMode="auto">
          <a:xfrm>
            <a:off x="1368425" y="0"/>
            <a:ext cx="6766272"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dirty="0">
                <a:solidFill>
                  <a:srgbClr val="330066"/>
                </a:solidFill>
                <a:latin typeface="HGP創英角ｺﾞｼｯｸUB" pitchFamily="50" charset="-128"/>
                <a:ea typeface="HGP創英角ｺﾞｼｯｸUB" pitchFamily="50" charset="-128"/>
              </a:rPr>
              <a:t>「</a:t>
            </a:r>
            <a:r>
              <a:rPr lang="en-US" altLang="ja-JP" sz="2800" dirty="0">
                <a:solidFill>
                  <a:srgbClr val="330066"/>
                </a:solidFill>
                <a:latin typeface="HGP創英角ｺﾞｼｯｸUB" pitchFamily="50" charset="-128"/>
                <a:ea typeface="HGP創英角ｺﾞｼｯｸUB" pitchFamily="50" charset="-128"/>
              </a:rPr>
              <a:t>C</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I</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M</a:t>
            </a:r>
            <a:r>
              <a:rPr lang="ja-JP" altLang="en-US" sz="2800" dirty="0">
                <a:solidFill>
                  <a:srgbClr val="330066"/>
                </a:solidFill>
                <a:latin typeface="HGP創英角ｺﾞｼｯｸUB" pitchFamily="50" charset="-128"/>
                <a:ea typeface="HGP創英角ｺﾞｼｯｸUB" pitchFamily="50" charset="-128"/>
              </a:rPr>
              <a:t>」導入・普及に向けた取組み </a:t>
            </a:r>
          </a:p>
        </p:txBody>
      </p:sp>
      <p:sp>
        <p:nvSpPr>
          <p:cNvPr id="23555" name="Rectangle 9"/>
          <p:cNvSpPr>
            <a:spLocks noChangeArrowheads="1"/>
          </p:cNvSpPr>
          <p:nvPr/>
        </p:nvSpPr>
        <p:spPr bwMode="auto">
          <a:xfrm>
            <a:off x="198998" y="149500"/>
            <a:ext cx="898002" cy="276999"/>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solidFill>
                  <a:srgbClr val="000000"/>
                </a:solidFill>
                <a:latin typeface="HGP創英角ｺﾞｼｯｸUB" pitchFamily="50" charset="-128"/>
                <a:ea typeface="HGP創英角ｺﾞｼｯｸUB" pitchFamily="50" charset="-128"/>
              </a:rPr>
              <a:t>取組</a:t>
            </a:r>
            <a:r>
              <a:rPr lang="ja-JP" altLang="en-US" dirty="0" smtClean="0">
                <a:solidFill>
                  <a:srgbClr val="000000"/>
                </a:solidFill>
                <a:latin typeface="HGP創英角ｺﾞｼｯｸUB" pitchFamily="50" charset="-128"/>
                <a:ea typeface="HGP創英角ｺﾞｼｯｸUB" pitchFamily="50" charset="-128"/>
              </a:rPr>
              <a:t>事例</a:t>
            </a:r>
            <a:r>
              <a:rPr lang="en-US" altLang="ja-JP" dirty="0" smtClean="0">
                <a:solidFill>
                  <a:srgbClr val="000000"/>
                </a:solidFill>
                <a:latin typeface="HGP創英角ｺﾞｼｯｸUB" pitchFamily="50" charset="-128"/>
                <a:ea typeface="HGP創英角ｺﾞｼｯｸUB" pitchFamily="50" charset="-128"/>
              </a:rPr>
              <a:t>3</a:t>
            </a:r>
            <a:endParaRPr lang="ja-JP" altLang="en-US" dirty="0">
              <a:solidFill>
                <a:srgbClr val="000000"/>
              </a:solidFill>
              <a:latin typeface="HGP創英角ｺﾞｼｯｸUB" pitchFamily="50" charset="-128"/>
              <a:ea typeface="HGP創英角ｺﾞｼｯｸUB" pitchFamily="50" charset="-128"/>
            </a:endParaRPr>
          </a:p>
        </p:txBody>
      </p:sp>
      <p:sp>
        <p:nvSpPr>
          <p:cNvPr id="10" name="正方形/長方形 9"/>
          <p:cNvSpPr/>
          <p:nvPr/>
        </p:nvSpPr>
        <p:spPr>
          <a:xfrm>
            <a:off x="7524303" y="3978275"/>
            <a:ext cx="1439863" cy="1495425"/>
          </a:xfrm>
          <a:prstGeom prst="rect">
            <a:avLst/>
          </a:prstGeom>
          <a:ln w="19050">
            <a:solidFill>
              <a:srgbClr val="FF0000"/>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endParaRPr lang="ja-JP" altLang="en-US" sz="1050" dirty="0">
              <a:latin typeface="ＭＳ ゴシック" pitchFamily="49" charset="-128"/>
              <a:ea typeface="ＭＳ ゴシック" pitchFamily="49" charset="-128"/>
            </a:endParaRPr>
          </a:p>
        </p:txBody>
      </p:sp>
      <p:sp>
        <p:nvSpPr>
          <p:cNvPr id="11" name="正方形/長方形 10"/>
          <p:cNvSpPr/>
          <p:nvPr/>
        </p:nvSpPr>
        <p:spPr>
          <a:xfrm>
            <a:off x="5611366" y="4229100"/>
            <a:ext cx="1263650" cy="900113"/>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2" name="正方形/長方形 11"/>
          <p:cNvSpPr/>
          <p:nvPr/>
        </p:nvSpPr>
        <p:spPr>
          <a:xfrm>
            <a:off x="3771453" y="2609850"/>
            <a:ext cx="1495425" cy="134778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3" name="角丸四角形 12"/>
          <p:cNvSpPr/>
          <p:nvPr/>
        </p:nvSpPr>
        <p:spPr>
          <a:xfrm>
            <a:off x="186878" y="5473700"/>
            <a:ext cx="3421063" cy="1239838"/>
          </a:xfrm>
          <a:prstGeom prst="roundRect">
            <a:avLst/>
          </a:prstGeom>
          <a:ln w="38100">
            <a:solidFill>
              <a:srgbClr val="33CC33"/>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4" name="角丸四角形 13"/>
          <p:cNvSpPr/>
          <p:nvPr/>
        </p:nvSpPr>
        <p:spPr>
          <a:xfrm>
            <a:off x="5425628" y="5634038"/>
            <a:ext cx="3538538" cy="1079500"/>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5" name="角丸四角形 14"/>
          <p:cNvSpPr/>
          <p:nvPr/>
        </p:nvSpPr>
        <p:spPr>
          <a:xfrm>
            <a:off x="5425628" y="1960563"/>
            <a:ext cx="3538538" cy="1643062"/>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72000" indent="-72000">
              <a:spcBef>
                <a:spcPct val="50000"/>
              </a:spcBef>
              <a:defRPr/>
            </a:pPr>
            <a:endParaRPr lang="ja-JP" altLang="en-US" sz="1050" dirty="0">
              <a:latin typeface="ＭＳ ゴシック" pitchFamily="49" charset="-128"/>
              <a:ea typeface="ＭＳ ゴシック" pitchFamily="49" charset="-128"/>
            </a:endParaRPr>
          </a:p>
        </p:txBody>
      </p:sp>
      <p:sp>
        <p:nvSpPr>
          <p:cNvPr id="16" name="角丸四角形 15"/>
          <p:cNvSpPr/>
          <p:nvPr/>
        </p:nvSpPr>
        <p:spPr>
          <a:xfrm>
            <a:off x="186878" y="1817688"/>
            <a:ext cx="3422650" cy="1857375"/>
          </a:xfrm>
          <a:prstGeom prst="roundRect">
            <a:avLst/>
          </a:prstGeom>
          <a:ln w="38100">
            <a:solidFill>
              <a:srgbClr val="0000FF"/>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7" name="テキスト ボックス 16"/>
          <p:cNvSpPr txBox="1"/>
          <p:nvPr/>
        </p:nvSpPr>
        <p:spPr>
          <a:xfrm>
            <a:off x="2047428" y="1965325"/>
            <a:ext cx="1395413" cy="50006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（設計レベル）</a:t>
            </a:r>
            <a:endParaRPr lang="en-US" altLang="ja-JP" dirty="0"/>
          </a:p>
        </p:txBody>
      </p:sp>
      <p:sp>
        <p:nvSpPr>
          <p:cNvPr id="18" name="テキスト ボックス 17"/>
          <p:cNvSpPr txBox="1"/>
          <p:nvPr/>
        </p:nvSpPr>
        <p:spPr>
          <a:xfrm>
            <a:off x="7352853" y="2109788"/>
            <a:ext cx="1395413"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（施工レベル）</a:t>
            </a:r>
          </a:p>
        </p:txBody>
      </p:sp>
      <p:sp>
        <p:nvSpPr>
          <p:cNvPr id="19" name="テキスト ボックス 18"/>
          <p:cNvSpPr txBox="1"/>
          <p:nvPr/>
        </p:nvSpPr>
        <p:spPr>
          <a:xfrm>
            <a:off x="2058541" y="5561013"/>
            <a:ext cx="1397000"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（管理レベル）</a:t>
            </a:r>
          </a:p>
        </p:txBody>
      </p:sp>
      <p:sp>
        <p:nvSpPr>
          <p:cNvPr id="20" name="テキスト ボックス 19"/>
          <p:cNvSpPr txBox="1"/>
          <p:nvPr/>
        </p:nvSpPr>
        <p:spPr>
          <a:xfrm>
            <a:off x="7281416" y="5710238"/>
            <a:ext cx="1395412"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（施工完了レベル）</a:t>
            </a:r>
          </a:p>
        </p:txBody>
      </p:sp>
      <p:sp>
        <p:nvSpPr>
          <p:cNvPr id="23567" name="テキスト ボックス 14"/>
          <p:cNvSpPr txBox="1">
            <a:spLocks noChangeArrowheads="1"/>
          </p:cNvSpPr>
          <p:nvPr/>
        </p:nvSpPr>
        <p:spPr bwMode="auto">
          <a:xfrm>
            <a:off x="3723828" y="3038475"/>
            <a:ext cx="1639888"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・発注業務の効率化</a:t>
            </a:r>
            <a:endParaRPr lang="en-US" altLang="ja-JP" sz="1000"/>
          </a:p>
          <a:p>
            <a:pPr algn="l" eaLnBrk="1" hangingPunct="1">
              <a:spcBef>
                <a:spcPts val="200"/>
              </a:spcBef>
            </a:pPr>
            <a:r>
              <a:rPr lang="ja-JP" altLang="en-US" sz="1000"/>
              <a:t>　（自動積算）</a:t>
            </a:r>
            <a:endParaRPr lang="en-US" altLang="ja-JP" sz="1000"/>
          </a:p>
          <a:p>
            <a:pPr algn="l" eaLnBrk="1" hangingPunct="1">
              <a:spcBef>
                <a:spcPts val="200"/>
              </a:spcBef>
            </a:pPr>
            <a:r>
              <a:rPr lang="ja-JP" altLang="en-US" sz="1000"/>
              <a:t>・違算の防止</a:t>
            </a:r>
            <a:endParaRPr lang="en-US" altLang="ja-JP" sz="1000"/>
          </a:p>
          <a:p>
            <a:pPr algn="l" eaLnBrk="1" hangingPunct="1">
              <a:spcBef>
                <a:spcPts val="200"/>
              </a:spcBef>
            </a:pPr>
            <a:r>
              <a:rPr lang="ja-JP" altLang="en-US" sz="1000"/>
              <a:t>・工事数量算出（ロット割）の効率化</a:t>
            </a:r>
          </a:p>
        </p:txBody>
      </p:sp>
      <p:sp>
        <p:nvSpPr>
          <p:cNvPr id="23568" name="テキスト ボックス 15"/>
          <p:cNvSpPr txBox="1">
            <a:spLocks noChangeArrowheads="1"/>
          </p:cNvSpPr>
          <p:nvPr/>
        </p:nvSpPr>
        <p:spPr bwMode="auto">
          <a:xfrm>
            <a:off x="5435153" y="2465388"/>
            <a:ext cx="1603375" cy="760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・起工測量結果</a:t>
            </a:r>
            <a:endParaRPr lang="en-US" altLang="ja-JP" sz="1000"/>
          </a:p>
          <a:p>
            <a:pPr algn="l" eaLnBrk="1" hangingPunct="1">
              <a:spcBef>
                <a:spcPts val="200"/>
              </a:spcBef>
            </a:pPr>
            <a:r>
              <a:rPr lang="ja-JP" altLang="en-US" sz="1000"/>
              <a:t>・細部の設計</a:t>
            </a:r>
            <a:endParaRPr lang="en-US" altLang="ja-JP" sz="1000"/>
          </a:p>
          <a:p>
            <a:pPr algn="l" eaLnBrk="1" hangingPunct="1">
              <a:spcBef>
                <a:spcPts val="200"/>
              </a:spcBef>
            </a:pPr>
            <a:r>
              <a:rPr lang="ja-JP" altLang="en-US" sz="1000"/>
              <a:t>　（配筋の詳細図、現地取り付け等）</a:t>
            </a:r>
          </a:p>
        </p:txBody>
      </p:sp>
      <p:sp>
        <p:nvSpPr>
          <p:cNvPr id="23569" name="テキスト ボックス 16"/>
          <p:cNvSpPr txBox="1">
            <a:spLocks noChangeArrowheads="1"/>
          </p:cNvSpPr>
          <p:nvPr/>
        </p:nvSpPr>
        <p:spPr bwMode="auto">
          <a:xfrm>
            <a:off x="1763266" y="2725738"/>
            <a:ext cx="18891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・干渉チェック、設計ミスの削減</a:t>
            </a:r>
            <a:endParaRPr lang="en-US" altLang="ja-JP" sz="1000"/>
          </a:p>
          <a:p>
            <a:pPr algn="l" eaLnBrk="1" hangingPunct="1">
              <a:spcBef>
                <a:spcPts val="200"/>
              </a:spcBef>
            </a:pPr>
            <a:r>
              <a:rPr lang="ja-JP" altLang="en-US" sz="1000"/>
              <a:t>・構造計算、解析</a:t>
            </a:r>
            <a:endParaRPr lang="en-US" altLang="ja-JP" sz="1000"/>
          </a:p>
          <a:p>
            <a:pPr algn="l" eaLnBrk="1" hangingPunct="1">
              <a:spcBef>
                <a:spcPts val="200"/>
              </a:spcBef>
            </a:pPr>
            <a:r>
              <a:rPr lang="ja-JP" altLang="en-US" sz="1000"/>
              <a:t>・概算コスト比較</a:t>
            </a:r>
            <a:endParaRPr lang="en-US" altLang="ja-JP" sz="1000"/>
          </a:p>
          <a:p>
            <a:pPr algn="l" eaLnBrk="1" hangingPunct="1">
              <a:spcBef>
                <a:spcPts val="200"/>
              </a:spcBef>
            </a:pPr>
            <a:r>
              <a:rPr lang="ja-JP" altLang="en-US" sz="1000"/>
              <a:t>・構造物イメージの明確化</a:t>
            </a:r>
            <a:endParaRPr lang="en-US" altLang="ja-JP" sz="1000"/>
          </a:p>
          <a:p>
            <a:pPr algn="l" eaLnBrk="1" hangingPunct="1">
              <a:spcBef>
                <a:spcPts val="200"/>
              </a:spcBef>
            </a:pPr>
            <a:r>
              <a:rPr lang="ja-JP" altLang="en-US" sz="1000"/>
              <a:t>・数量の自動算出</a:t>
            </a:r>
            <a:endParaRPr lang="en-US" altLang="ja-JP" sz="1000"/>
          </a:p>
        </p:txBody>
      </p:sp>
      <p:sp>
        <p:nvSpPr>
          <p:cNvPr id="23570" name="テキスト ボックス 17"/>
          <p:cNvSpPr txBox="1">
            <a:spLocks noChangeArrowheads="1"/>
          </p:cNvSpPr>
          <p:nvPr/>
        </p:nvSpPr>
        <p:spPr bwMode="auto">
          <a:xfrm>
            <a:off x="240853" y="5964238"/>
            <a:ext cx="1728788"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・点検・補修履歴</a:t>
            </a:r>
            <a:endParaRPr lang="en-US" altLang="ja-JP" sz="1000"/>
          </a:p>
          <a:p>
            <a:pPr algn="l" eaLnBrk="1" hangingPunct="1">
              <a:spcBef>
                <a:spcPts val="200"/>
              </a:spcBef>
            </a:pPr>
            <a:r>
              <a:rPr lang="ja-JP" altLang="en-US" sz="1000"/>
              <a:t>・現地センサー（</a:t>
            </a:r>
            <a:r>
              <a:rPr lang="en-US" altLang="ja-JP" sz="1000"/>
              <a:t>IC</a:t>
            </a:r>
            <a:r>
              <a:rPr lang="ja-JP" altLang="en-US" sz="1000"/>
              <a:t>タグ等）</a:t>
            </a:r>
            <a:endParaRPr lang="en-US" altLang="ja-JP" sz="1000"/>
          </a:p>
          <a:p>
            <a:pPr algn="l" eaLnBrk="1" hangingPunct="1">
              <a:spcBef>
                <a:spcPts val="200"/>
              </a:spcBef>
            </a:pPr>
            <a:r>
              <a:rPr lang="ja-JP" altLang="en-US" sz="1000"/>
              <a:t>　との連動</a:t>
            </a:r>
          </a:p>
        </p:txBody>
      </p:sp>
      <p:sp>
        <p:nvSpPr>
          <p:cNvPr id="23571" name="テキスト ボックス 18"/>
          <p:cNvSpPr txBox="1">
            <a:spLocks noChangeArrowheads="1"/>
          </p:cNvSpPr>
          <p:nvPr/>
        </p:nvSpPr>
        <p:spPr bwMode="auto">
          <a:xfrm>
            <a:off x="5435153" y="6062663"/>
            <a:ext cx="15271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ts val="200"/>
              </a:spcBef>
            </a:pPr>
            <a:r>
              <a:rPr lang="ja-JP" altLang="en-US" sz="1000"/>
              <a:t>・施工情報（位置、規格、出来形・品質、数量）</a:t>
            </a:r>
            <a:endParaRPr lang="en-US" altLang="ja-JP" sz="1000"/>
          </a:p>
          <a:p>
            <a:pPr eaLnBrk="1" hangingPunct="1">
              <a:spcBef>
                <a:spcPts val="200"/>
              </a:spcBef>
            </a:pPr>
            <a:r>
              <a:rPr lang="ja-JP" altLang="en-US" sz="1000"/>
              <a:t>・維持管理用機器の設定</a:t>
            </a:r>
          </a:p>
        </p:txBody>
      </p:sp>
      <p:sp>
        <p:nvSpPr>
          <p:cNvPr id="23572" name="テキスト ボックス 19"/>
          <p:cNvSpPr txBox="1">
            <a:spLocks noChangeArrowheads="1"/>
          </p:cNvSpPr>
          <p:nvPr/>
        </p:nvSpPr>
        <p:spPr bwMode="auto">
          <a:xfrm>
            <a:off x="1826766" y="6288088"/>
            <a:ext cx="18716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・施設管理の効率化・高度化</a:t>
            </a:r>
            <a:endParaRPr lang="en-US" altLang="ja-JP" sz="1000"/>
          </a:p>
          <a:p>
            <a:pPr algn="l" eaLnBrk="1" hangingPunct="1">
              <a:spcBef>
                <a:spcPts val="200"/>
              </a:spcBef>
            </a:pPr>
            <a:r>
              <a:rPr lang="ja-JP" altLang="en-US" sz="1000"/>
              <a:t>・リアルタイム変状監視</a:t>
            </a:r>
          </a:p>
        </p:txBody>
      </p:sp>
      <p:sp>
        <p:nvSpPr>
          <p:cNvPr id="23573" name="テキスト ボックス 20"/>
          <p:cNvSpPr txBox="1">
            <a:spLocks noChangeArrowheads="1"/>
          </p:cNvSpPr>
          <p:nvPr/>
        </p:nvSpPr>
        <p:spPr bwMode="auto">
          <a:xfrm>
            <a:off x="6973441" y="2832100"/>
            <a:ext cx="2062162"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・図面照査の精度アップ</a:t>
            </a:r>
            <a:endParaRPr lang="en-US" altLang="ja-JP" sz="1000" dirty="0"/>
          </a:p>
          <a:p>
            <a:pPr algn="l" eaLnBrk="1" hangingPunct="1">
              <a:spcBef>
                <a:spcPts val="200"/>
              </a:spcBef>
            </a:pPr>
            <a:r>
              <a:rPr lang="ja-JP" altLang="en-US" sz="1000" dirty="0"/>
              <a:t>・施工方法など従事者の意識共有</a:t>
            </a:r>
            <a:endParaRPr lang="en-US" altLang="ja-JP" sz="1000" dirty="0"/>
          </a:p>
          <a:p>
            <a:pPr algn="l" eaLnBrk="1" hangingPunct="1">
              <a:spcBef>
                <a:spcPts val="200"/>
              </a:spcBef>
            </a:pPr>
            <a:r>
              <a:rPr lang="ja-JP" altLang="en-US" sz="1000" dirty="0"/>
              <a:t>・干渉チェック、手戻りの削減</a:t>
            </a:r>
            <a:endParaRPr lang="en-US" altLang="ja-JP" sz="1000" dirty="0"/>
          </a:p>
          <a:p>
            <a:pPr algn="l" eaLnBrk="1" hangingPunct="1">
              <a:spcBef>
                <a:spcPts val="200"/>
              </a:spcBef>
            </a:pPr>
            <a:r>
              <a:rPr lang="ja-JP" altLang="en-US" sz="1000" dirty="0"/>
              <a:t>・情報化施工の推進</a:t>
            </a:r>
          </a:p>
        </p:txBody>
      </p:sp>
      <p:sp>
        <p:nvSpPr>
          <p:cNvPr id="23574" name="テキスト ボックス 21"/>
          <p:cNvSpPr txBox="1">
            <a:spLocks noChangeArrowheads="1"/>
          </p:cNvSpPr>
          <p:nvPr/>
        </p:nvSpPr>
        <p:spPr bwMode="auto">
          <a:xfrm>
            <a:off x="231328" y="2344738"/>
            <a:ext cx="1595438" cy="91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・地形データ（３次元）</a:t>
            </a:r>
            <a:endParaRPr lang="en-US" altLang="ja-JP" sz="1000"/>
          </a:p>
          <a:p>
            <a:pPr algn="l" eaLnBrk="1" hangingPunct="1">
              <a:spcBef>
                <a:spcPts val="200"/>
              </a:spcBef>
            </a:pPr>
            <a:r>
              <a:rPr lang="ja-JP" altLang="en-US" sz="1000"/>
              <a:t>・詳細設計（属性含む）</a:t>
            </a:r>
            <a:endParaRPr lang="en-US" altLang="ja-JP" sz="1000"/>
          </a:p>
          <a:p>
            <a:pPr algn="l" eaLnBrk="1" hangingPunct="1">
              <a:spcBef>
                <a:spcPts val="200"/>
              </a:spcBef>
            </a:pPr>
            <a:r>
              <a:rPr lang="ja-JP" altLang="en-US" sz="1000"/>
              <a:t>　（施工段階で作成する方が効率的なデータは概略とする）</a:t>
            </a:r>
          </a:p>
        </p:txBody>
      </p:sp>
      <p:sp>
        <p:nvSpPr>
          <p:cNvPr id="23575" name="テキスト ボックス 22"/>
          <p:cNvSpPr txBox="1">
            <a:spLocks noChangeArrowheads="1"/>
          </p:cNvSpPr>
          <p:nvPr/>
        </p:nvSpPr>
        <p:spPr bwMode="auto">
          <a:xfrm>
            <a:off x="5585966" y="4697413"/>
            <a:ext cx="1722437"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・設計変更の効率化</a:t>
            </a:r>
            <a:endParaRPr lang="en-US" altLang="ja-JP" sz="1000"/>
          </a:p>
          <a:p>
            <a:pPr algn="l" eaLnBrk="1" hangingPunct="1">
              <a:spcBef>
                <a:spcPts val="200"/>
              </a:spcBef>
            </a:pPr>
            <a:r>
              <a:rPr lang="ja-JP" altLang="en-US" sz="1000"/>
              <a:t>・監督・検査の効率化</a:t>
            </a:r>
          </a:p>
        </p:txBody>
      </p:sp>
      <p:sp>
        <p:nvSpPr>
          <p:cNvPr id="30" name="右矢印 29"/>
          <p:cNvSpPr/>
          <p:nvPr/>
        </p:nvSpPr>
        <p:spPr>
          <a:xfrm>
            <a:off x="1747391" y="210661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1" name="右矢印 30"/>
          <p:cNvSpPr/>
          <p:nvPr/>
        </p:nvSpPr>
        <p:spPr>
          <a:xfrm>
            <a:off x="6975028" y="5778500"/>
            <a:ext cx="265113" cy="287338"/>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2" name="右矢印 31"/>
          <p:cNvSpPr/>
          <p:nvPr/>
        </p:nvSpPr>
        <p:spPr>
          <a:xfrm>
            <a:off x="6984553" y="2249488"/>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3" name="右矢印 32"/>
          <p:cNvSpPr/>
          <p:nvPr/>
        </p:nvSpPr>
        <p:spPr>
          <a:xfrm>
            <a:off x="1758503" y="570706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4" name="正方形/長方形 33"/>
          <p:cNvSpPr/>
          <p:nvPr/>
        </p:nvSpPr>
        <p:spPr>
          <a:xfrm>
            <a:off x="5447853" y="5487988"/>
            <a:ext cx="1462088" cy="2889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施工（完成時）</a:t>
            </a:r>
          </a:p>
        </p:txBody>
      </p:sp>
      <p:sp>
        <p:nvSpPr>
          <p:cNvPr id="23581" name="テキスト ボックス 38"/>
          <p:cNvSpPr txBox="1">
            <a:spLocks noChangeArrowheads="1"/>
          </p:cNvSpPr>
          <p:nvPr/>
        </p:nvSpPr>
        <p:spPr bwMode="auto">
          <a:xfrm>
            <a:off x="7597328" y="4705350"/>
            <a:ext cx="143827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・現場管理の効率化</a:t>
            </a:r>
            <a:endParaRPr lang="en-US" altLang="ja-JP" sz="1000" dirty="0"/>
          </a:p>
          <a:p>
            <a:pPr algn="l" eaLnBrk="1" hangingPunct="1">
              <a:spcBef>
                <a:spcPts val="200"/>
              </a:spcBef>
            </a:pPr>
            <a:r>
              <a:rPr lang="ja-JP" altLang="en-US" sz="1000" dirty="0"/>
              <a:t>・施工計画の最適化</a:t>
            </a:r>
          </a:p>
          <a:p>
            <a:pPr algn="l" eaLnBrk="1" hangingPunct="1">
              <a:spcBef>
                <a:spcPts val="200"/>
              </a:spcBef>
            </a:pPr>
            <a:r>
              <a:rPr lang="ja-JP" altLang="en-US" sz="1000" dirty="0"/>
              <a:t>・安全の向上</a:t>
            </a:r>
            <a:endParaRPr lang="en-US" altLang="ja-JP" sz="1000" dirty="0"/>
          </a:p>
          <a:p>
            <a:pPr algn="l" eaLnBrk="1" hangingPunct="1">
              <a:spcBef>
                <a:spcPts val="200"/>
              </a:spcBef>
            </a:pPr>
            <a:r>
              <a:rPr lang="ja-JP" altLang="en-US" sz="1000" dirty="0"/>
              <a:t>・設計変更の効率化</a:t>
            </a:r>
            <a:endParaRPr lang="en-US" altLang="ja-JP" sz="1000" dirty="0"/>
          </a:p>
        </p:txBody>
      </p:sp>
      <p:sp>
        <p:nvSpPr>
          <p:cNvPr id="23582" name="テキスト ボックス 39"/>
          <p:cNvSpPr txBox="1">
            <a:spLocks noChangeArrowheads="1"/>
          </p:cNvSpPr>
          <p:nvPr/>
        </p:nvSpPr>
        <p:spPr bwMode="auto">
          <a:xfrm>
            <a:off x="7092503" y="6467475"/>
            <a:ext cx="18303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dirty="0"/>
              <a:t>・完成データの精緻化・高度化</a:t>
            </a:r>
            <a:endParaRPr lang="en-US" altLang="ja-JP" sz="1000" dirty="0"/>
          </a:p>
        </p:txBody>
      </p:sp>
      <p:sp>
        <p:nvSpPr>
          <p:cNvPr id="37" name="正方形/長方形 36"/>
          <p:cNvSpPr/>
          <p:nvPr/>
        </p:nvSpPr>
        <p:spPr>
          <a:xfrm>
            <a:off x="186878" y="5346700"/>
            <a:ext cx="1462088" cy="2873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spcBef>
                <a:spcPct val="50000"/>
              </a:spcBef>
              <a:defRPr/>
            </a:pPr>
            <a:r>
              <a:rPr lang="ja-JP" altLang="en-US" sz="1600" dirty="0"/>
              <a:t>維持・管理</a:t>
            </a:r>
          </a:p>
        </p:txBody>
      </p:sp>
      <p:sp>
        <p:nvSpPr>
          <p:cNvPr id="38" name="正方形/長方形 37"/>
          <p:cNvSpPr/>
          <p:nvPr/>
        </p:nvSpPr>
        <p:spPr>
          <a:xfrm>
            <a:off x="186878" y="1673225"/>
            <a:ext cx="1658938" cy="2873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spcBef>
                <a:spcPct val="50000"/>
              </a:spcBef>
              <a:defRPr/>
            </a:pPr>
            <a:r>
              <a:rPr lang="ja-JP" altLang="en-US" sz="1600" dirty="0"/>
              <a:t>調査・測量・設計</a:t>
            </a:r>
          </a:p>
        </p:txBody>
      </p:sp>
      <p:sp>
        <p:nvSpPr>
          <p:cNvPr id="39" name="正方形/長方形 38"/>
          <p:cNvSpPr/>
          <p:nvPr/>
        </p:nvSpPr>
        <p:spPr>
          <a:xfrm>
            <a:off x="351978" y="4194175"/>
            <a:ext cx="1425575" cy="93503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23586" name="テキスト ボックス 43"/>
          <p:cNvSpPr txBox="1">
            <a:spLocks noChangeArrowheads="1"/>
          </p:cNvSpPr>
          <p:nvPr/>
        </p:nvSpPr>
        <p:spPr bwMode="auto">
          <a:xfrm>
            <a:off x="369441" y="4687888"/>
            <a:ext cx="1539875"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・適正な施設更新</a:t>
            </a:r>
            <a:endParaRPr lang="en-US" altLang="ja-JP" sz="1000"/>
          </a:p>
          <a:p>
            <a:pPr algn="l" eaLnBrk="1" hangingPunct="1">
              <a:spcBef>
                <a:spcPts val="200"/>
              </a:spcBef>
            </a:pPr>
            <a:r>
              <a:rPr lang="ja-JP" altLang="en-US" sz="1000"/>
              <a:t>・３Ｄ管理モデルの活用</a:t>
            </a:r>
          </a:p>
        </p:txBody>
      </p:sp>
      <p:sp>
        <p:nvSpPr>
          <p:cNvPr id="23587" name="テキスト ボックス 46"/>
          <p:cNvSpPr txBox="1">
            <a:spLocks noChangeArrowheads="1"/>
          </p:cNvSpPr>
          <p:nvPr/>
        </p:nvSpPr>
        <p:spPr bwMode="auto">
          <a:xfrm>
            <a:off x="1691828" y="2506663"/>
            <a:ext cx="17938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88" name="テキスト ボックス 47"/>
          <p:cNvSpPr txBox="1">
            <a:spLocks noChangeArrowheads="1"/>
          </p:cNvSpPr>
          <p:nvPr/>
        </p:nvSpPr>
        <p:spPr bwMode="auto">
          <a:xfrm>
            <a:off x="101153" y="2132013"/>
            <a:ext cx="17795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100">
                <a:ea typeface="ＤＦ特太ゴシック体" pitchFamily="1" charset="-128"/>
              </a:rPr>
              <a:t>】</a:t>
            </a:r>
          </a:p>
        </p:txBody>
      </p:sp>
      <p:sp>
        <p:nvSpPr>
          <p:cNvPr id="23589" name="テキスト ボックス 48"/>
          <p:cNvSpPr txBox="1">
            <a:spLocks noChangeArrowheads="1"/>
          </p:cNvSpPr>
          <p:nvPr/>
        </p:nvSpPr>
        <p:spPr bwMode="auto">
          <a:xfrm>
            <a:off x="1763266" y="6107113"/>
            <a:ext cx="17938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0" name="テキスト ボックス 49"/>
          <p:cNvSpPr txBox="1">
            <a:spLocks noChangeArrowheads="1"/>
          </p:cNvSpPr>
          <p:nvPr/>
        </p:nvSpPr>
        <p:spPr bwMode="auto">
          <a:xfrm>
            <a:off x="121791" y="5746750"/>
            <a:ext cx="1779587"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1" name="テキスト ボックス 50"/>
          <p:cNvSpPr txBox="1">
            <a:spLocks noChangeArrowheads="1"/>
          </p:cNvSpPr>
          <p:nvPr/>
        </p:nvSpPr>
        <p:spPr bwMode="auto">
          <a:xfrm>
            <a:off x="7024241" y="2579688"/>
            <a:ext cx="179546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2" name="テキスト ボックス 51"/>
          <p:cNvSpPr txBox="1">
            <a:spLocks noChangeArrowheads="1"/>
          </p:cNvSpPr>
          <p:nvPr/>
        </p:nvSpPr>
        <p:spPr bwMode="auto">
          <a:xfrm>
            <a:off x="5336728" y="2249488"/>
            <a:ext cx="1779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3" name="テキスト ボックス 52"/>
          <p:cNvSpPr txBox="1">
            <a:spLocks noChangeArrowheads="1"/>
          </p:cNvSpPr>
          <p:nvPr/>
        </p:nvSpPr>
        <p:spPr bwMode="auto">
          <a:xfrm>
            <a:off x="7024241" y="6251575"/>
            <a:ext cx="17954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4" name="テキスト ボックス 53"/>
          <p:cNvSpPr txBox="1">
            <a:spLocks noChangeArrowheads="1"/>
          </p:cNvSpPr>
          <p:nvPr/>
        </p:nvSpPr>
        <p:spPr bwMode="auto">
          <a:xfrm>
            <a:off x="5349428" y="5819775"/>
            <a:ext cx="17827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49" name="円弧 48"/>
          <p:cNvSpPr/>
          <p:nvPr/>
        </p:nvSpPr>
        <p:spPr>
          <a:xfrm rot="19373620">
            <a:off x="3287266" y="2017713"/>
            <a:ext cx="2327275"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0" name="円弧 49"/>
          <p:cNvSpPr/>
          <p:nvPr/>
        </p:nvSpPr>
        <p:spPr>
          <a:xfrm rot="19373620" flipH="1" flipV="1">
            <a:off x="3399978" y="3635375"/>
            <a:ext cx="2325688"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597" name="テキスト ボックス 58"/>
          <p:cNvSpPr txBox="1">
            <a:spLocks noChangeArrowheads="1"/>
          </p:cNvSpPr>
          <p:nvPr/>
        </p:nvSpPr>
        <p:spPr bwMode="auto">
          <a:xfrm>
            <a:off x="285303" y="4481513"/>
            <a:ext cx="17938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8" name="テキスト ボックス 59"/>
          <p:cNvSpPr txBox="1">
            <a:spLocks noChangeArrowheads="1"/>
          </p:cNvSpPr>
          <p:nvPr/>
        </p:nvSpPr>
        <p:spPr bwMode="auto">
          <a:xfrm>
            <a:off x="3707953" y="2825750"/>
            <a:ext cx="17843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9" name="テキスト ボックス 60"/>
          <p:cNvSpPr txBox="1">
            <a:spLocks noChangeArrowheads="1"/>
          </p:cNvSpPr>
          <p:nvPr/>
        </p:nvSpPr>
        <p:spPr bwMode="auto">
          <a:xfrm>
            <a:off x="7451278" y="4522788"/>
            <a:ext cx="163036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得られる効果</a:t>
            </a:r>
            <a:r>
              <a:rPr lang="en-US" altLang="ja-JP" sz="1000" dirty="0">
                <a:ea typeface="ＤＦ特太ゴシック体" pitchFamily="1" charset="-128"/>
              </a:rPr>
              <a:t>】</a:t>
            </a:r>
          </a:p>
        </p:txBody>
      </p:sp>
      <p:sp>
        <p:nvSpPr>
          <p:cNvPr id="23600" name="テキスト ボックス 61"/>
          <p:cNvSpPr txBox="1">
            <a:spLocks noChangeArrowheads="1"/>
          </p:cNvSpPr>
          <p:nvPr/>
        </p:nvSpPr>
        <p:spPr bwMode="auto">
          <a:xfrm>
            <a:off x="5584378" y="4481513"/>
            <a:ext cx="179546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55" name="円弧 54"/>
          <p:cNvSpPr/>
          <p:nvPr/>
        </p:nvSpPr>
        <p:spPr>
          <a:xfrm rot="13973620" flipH="1" flipV="1">
            <a:off x="4837460" y="3320256"/>
            <a:ext cx="2520950" cy="2211387"/>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6" name="円弧 55"/>
          <p:cNvSpPr/>
          <p:nvPr/>
        </p:nvSpPr>
        <p:spPr>
          <a:xfrm rot="3173620" flipH="1" flipV="1">
            <a:off x="1939478" y="3462338"/>
            <a:ext cx="2395537" cy="2325688"/>
          </a:xfrm>
          <a:prstGeom prst="arc">
            <a:avLst/>
          </a:prstGeom>
          <a:ln w="381000">
            <a:solidFill>
              <a:schemeClr val="accent5">
                <a:lumMod val="20000"/>
                <a:lumOff val="8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603" name="テキスト ボックス 66"/>
          <p:cNvSpPr txBox="1">
            <a:spLocks noChangeArrowheads="1"/>
          </p:cNvSpPr>
          <p:nvPr/>
        </p:nvSpPr>
        <p:spPr bwMode="auto">
          <a:xfrm>
            <a:off x="7595741" y="4265613"/>
            <a:ext cx="107791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a:t>・時間軸（４Ｄ）</a:t>
            </a:r>
          </a:p>
        </p:txBody>
      </p:sp>
      <p:sp>
        <p:nvSpPr>
          <p:cNvPr id="23604" name="テキスト ボックス 67"/>
          <p:cNvSpPr txBox="1">
            <a:spLocks noChangeArrowheads="1"/>
          </p:cNvSpPr>
          <p:nvPr/>
        </p:nvSpPr>
        <p:spPr bwMode="auto">
          <a:xfrm>
            <a:off x="7470328" y="4090988"/>
            <a:ext cx="16113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追加するデータ</a:t>
            </a:r>
            <a:r>
              <a:rPr lang="en-US" altLang="ja-JP" sz="1000" dirty="0">
                <a:ea typeface="ＤＦ特太ゴシック体" pitchFamily="1" charset="-128"/>
              </a:rPr>
              <a:t>】</a:t>
            </a:r>
          </a:p>
        </p:txBody>
      </p:sp>
      <p:sp>
        <p:nvSpPr>
          <p:cNvPr id="59" name="正方形/長方形 58"/>
          <p:cNvSpPr/>
          <p:nvPr/>
        </p:nvSpPr>
        <p:spPr>
          <a:xfrm>
            <a:off x="7610028" y="3833813"/>
            <a:ext cx="677863" cy="2159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dirty="0"/>
              <a:t>施工中</a:t>
            </a:r>
          </a:p>
        </p:txBody>
      </p:sp>
      <p:sp>
        <p:nvSpPr>
          <p:cNvPr id="60" name="正方形/長方形 59"/>
          <p:cNvSpPr/>
          <p:nvPr/>
        </p:nvSpPr>
        <p:spPr>
          <a:xfrm>
            <a:off x="44003" y="1571625"/>
            <a:ext cx="9037638" cy="5286375"/>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2" name="フリーフォーム 61"/>
          <p:cNvSpPr/>
          <p:nvPr/>
        </p:nvSpPr>
        <p:spPr>
          <a:xfrm>
            <a:off x="1626741" y="3675063"/>
            <a:ext cx="784225" cy="1814512"/>
          </a:xfrm>
          <a:custGeom>
            <a:avLst/>
            <a:gdLst>
              <a:gd name="connsiteX0" fmla="*/ 747712 w 747712"/>
              <a:gd name="connsiteY0" fmla="*/ 0 h 1814513"/>
              <a:gd name="connsiteX1" fmla="*/ 0 w 747712"/>
              <a:gd name="connsiteY1" fmla="*/ 385763 h 1814513"/>
              <a:gd name="connsiteX2" fmla="*/ 152400 w 747712"/>
              <a:gd name="connsiteY2" fmla="*/ 509588 h 1814513"/>
              <a:gd name="connsiteX3" fmla="*/ 319087 w 747712"/>
              <a:gd name="connsiteY3" fmla="*/ 1814513 h 1814513"/>
              <a:gd name="connsiteX4" fmla="*/ 623887 w 747712"/>
              <a:gd name="connsiteY4" fmla="*/ 1604963 h 1814513"/>
              <a:gd name="connsiteX5" fmla="*/ 476250 w 747712"/>
              <a:gd name="connsiteY5" fmla="*/ 723900 h 1814513"/>
              <a:gd name="connsiteX6" fmla="*/ 614362 w 747712"/>
              <a:gd name="connsiteY6" fmla="*/ 857250 h 1814513"/>
              <a:gd name="connsiteX7" fmla="*/ 747712 w 747712"/>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164" h="1814513">
                <a:moveTo>
                  <a:pt x="849164" y="0"/>
                </a:moveTo>
                <a:lnTo>
                  <a:pt x="101452" y="385763"/>
                </a:lnTo>
                <a:lnTo>
                  <a:pt x="253852" y="509588"/>
                </a:lnTo>
                <a:cubicBezTo>
                  <a:pt x="0" y="1124025"/>
                  <a:pt x="259780" y="1484140"/>
                  <a:pt x="420539" y="1814513"/>
                </a:cubicBezTo>
                <a:lnTo>
                  <a:pt x="725339" y="1604963"/>
                </a:lnTo>
                <a:cubicBezTo>
                  <a:pt x="604045" y="1378744"/>
                  <a:pt x="428948" y="1206005"/>
                  <a:pt x="577702" y="723900"/>
                </a:cubicBezTo>
                <a:lnTo>
                  <a:pt x="715814" y="857250"/>
                </a:lnTo>
                <a:lnTo>
                  <a:pt x="849164"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3" name="正方形/長方形 62"/>
          <p:cNvSpPr/>
          <p:nvPr/>
        </p:nvSpPr>
        <p:spPr>
          <a:xfrm>
            <a:off x="5433566" y="1817688"/>
            <a:ext cx="1462087" cy="2873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施工（着手前）</a:t>
            </a:r>
          </a:p>
        </p:txBody>
      </p:sp>
      <p:pic>
        <p:nvPicPr>
          <p:cNvPr id="23609" name="Picture 8" descr="M:\01_YecBIMProject2011\Modelデータ\3Dモデル2\キャプチャ\モデル3-1.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228" y="3940175"/>
            <a:ext cx="259715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 name="円/楕円 64"/>
          <p:cNvSpPr/>
          <p:nvPr/>
        </p:nvSpPr>
        <p:spPr>
          <a:xfrm>
            <a:off x="2339528" y="4049713"/>
            <a:ext cx="2259013" cy="360362"/>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ja-JP" altLang="en-US" dirty="0">
                <a:solidFill>
                  <a:schemeClr val="tx1"/>
                </a:solidFill>
              </a:rPr>
              <a:t>３次元モデル例</a:t>
            </a:r>
          </a:p>
        </p:txBody>
      </p:sp>
      <p:sp>
        <p:nvSpPr>
          <p:cNvPr id="23611" name="テキスト ボックス 69"/>
          <p:cNvSpPr txBox="1">
            <a:spLocks noChangeArrowheads="1"/>
          </p:cNvSpPr>
          <p:nvPr/>
        </p:nvSpPr>
        <p:spPr bwMode="auto">
          <a:xfrm>
            <a:off x="3176141" y="1484784"/>
            <a:ext cx="2859087"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a:solidFill>
                  <a:srgbClr val="0070C0"/>
                </a:solidFill>
                <a:latin typeface="HGP創英角ｺﾞｼｯｸUB" pitchFamily="50" charset="-128"/>
                <a:ea typeface="HGP創英角ｺﾞｼｯｸUB" pitchFamily="50" charset="-128"/>
              </a:rPr>
              <a:t>３次元モデルの連携・段階的構築</a:t>
            </a:r>
          </a:p>
        </p:txBody>
      </p:sp>
      <p:sp>
        <p:nvSpPr>
          <p:cNvPr id="67" name="テキスト ボックス 66"/>
          <p:cNvSpPr txBox="1"/>
          <p:nvPr/>
        </p:nvSpPr>
        <p:spPr>
          <a:xfrm>
            <a:off x="142875" y="656692"/>
            <a:ext cx="998538" cy="369888"/>
          </a:xfrm>
          <a:prstGeom prst="rect">
            <a:avLst/>
          </a:prstGeom>
          <a:solidFill>
            <a:srgbClr val="FFFF00"/>
          </a:solidFill>
          <a:ln w="25400">
            <a:solidFill>
              <a:schemeClr val="accent1">
                <a:shade val="50000"/>
              </a:schemeClr>
            </a:solidFill>
          </a:ln>
        </p:spPr>
        <p:txBody>
          <a:bodyPr>
            <a:spAutoFit/>
          </a:bodyPr>
          <a:lstStyle/>
          <a:p>
            <a:pPr fontAlgn="auto">
              <a:spcBef>
                <a:spcPts val="0"/>
              </a:spcBef>
              <a:spcAft>
                <a:spcPts val="0"/>
              </a:spcAft>
              <a:defRPr/>
            </a:pPr>
            <a:r>
              <a:rPr lang="en-US" altLang="ja-JP" sz="1800" dirty="0">
                <a:solidFill>
                  <a:prstClr val="black"/>
                </a:solidFill>
                <a:latin typeface="ＭＳ Ｐゴシック"/>
                <a:ea typeface="ＭＳ Ｐゴシック"/>
              </a:rPr>
              <a:t>CIM</a:t>
            </a:r>
            <a:r>
              <a:rPr lang="ja-JP" altLang="en-US" sz="1800" dirty="0">
                <a:solidFill>
                  <a:prstClr val="black"/>
                </a:solidFill>
                <a:latin typeface="Calibri"/>
                <a:ea typeface="ＭＳ Ｐゴシック"/>
              </a:rPr>
              <a:t>とは</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番号プレースホルダ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altLang="ja-JP" sz="1400">
              <a:latin typeface="HGP創英角ｺﾞｼｯｸUB" pitchFamily="50" charset="-128"/>
              <a:ea typeface="HGP創英角ｺﾞｼｯｸUB" pitchFamily="50" charset="-128"/>
            </a:endParaRPr>
          </a:p>
        </p:txBody>
      </p:sp>
      <p:sp>
        <p:nvSpPr>
          <p:cNvPr id="147459" name="Rectangle 3"/>
          <p:cNvSpPr>
            <a:spLocks noChangeArrowheads="1"/>
          </p:cNvSpPr>
          <p:nvPr/>
        </p:nvSpPr>
        <p:spPr bwMode="auto">
          <a:xfrm>
            <a:off x="250825" y="1557338"/>
            <a:ext cx="7958138" cy="1470025"/>
          </a:xfrm>
          <a:prstGeom prst="rect">
            <a:avLst/>
          </a:prstGeom>
          <a:noFill/>
          <a:ln w="9525">
            <a:noFill/>
            <a:miter lim="800000"/>
            <a:headEnd/>
            <a:tailEnd/>
          </a:ln>
        </p:spPr>
        <p:txBody>
          <a:bodyPr anchor="ctr"/>
          <a:lstStyle/>
          <a:p>
            <a:r>
              <a:rPr lang="ja-JP" altLang="en-US" sz="4800" dirty="0">
                <a:solidFill>
                  <a:schemeClr val="tx2"/>
                </a:solidFill>
                <a:latin typeface="HGP創英角ｺﾞｼｯｸUB" pitchFamily="50" charset="-128"/>
                <a:ea typeface="HGP創英角ｺﾞｼｯｸUB" pitchFamily="50" charset="-128"/>
              </a:rPr>
              <a:t>　</a:t>
            </a:r>
            <a:r>
              <a:rPr lang="ja-JP" altLang="en-US" sz="4000" b="0" dirty="0">
                <a:latin typeface="HGP創英角ｺﾞｼｯｸUB" pitchFamily="50" charset="-128"/>
                <a:ea typeface="HGP創英角ｺﾞｼｯｸUB" pitchFamily="50" charset="-128"/>
              </a:rPr>
              <a:t>ご清聴ありがとうございました。</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331788" y="1989138"/>
            <a:ext cx="8569325"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２．平成</a:t>
            </a:r>
            <a:r>
              <a:rPr lang="en-US" altLang="ja-JP" sz="4400" b="0" i="1" u="sng" dirty="0" smtClean="0">
                <a:solidFill>
                  <a:srgbClr val="330066"/>
                </a:solidFill>
                <a:latin typeface="HGP創英角ｺﾞｼｯｸUB" pitchFamily="50" charset="-128"/>
                <a:ea typeface="HGP創英角ｺﾞｼｯｸUB" pitchFamily="50" charset="-128"/>
              </a:rPr>
              <a:t>28</a:t>
            </a:r>
            <a:r>
              <a:rPr lang="ja-JP" altLang="en-US" sz="4400" b="0" i="1" u="sng" dirty="0" smtClean="0">
                <a:solidFill>
                  <a:srgbClr val="330066"/>
                </a:solidFill>
                <a:latin typeface="HGP創英角ｺﾞｼｯｸUB" pitchFamily="50" charset="-128"/>
                <a:ea typeface="HGP創英角ｺﾞｼｯｸUB" pitchFamily="50" charset="-128"/>
              </a:rPr>
              <a:t>年</a:t>
            </a:r>
            <a:r>
              <a:rPr lang="en-US" altLang="ja-JP" sz="4400" b="0" i="1" u="sng" dirty="0" smtClean="0">
                <a:solidFill>
                  <a:srgbClr val="330066"/>
                </a:solidFill>
                <a:latin typeface="HGP創英角ｺﾞｼｯｸUB" pitchFamily="50" charset="-128"/>
                <a:ea typeface="HGP創英角ｺﾞｼｯｸUB" pitchFamily="50" charset="-128"/>
              </a:rPr>
              <a:t>3</a:t>
            </a:r>
            <a:r>
              <a:rPr lang="ja-JP" altLang="en-US" sz="4400" b="0" i="1" u="sng" dirty="0" smtClean="0">
                <a:solidFill>
                  <a:srgbClr val="330066"/>
                </a:solidFill>
                <a:latin typeface="HGP創英角ｺﾞｼｯｸUB" pitchFamily="50" charset="-128"/>
                <a:ea typeface="HGP創英角ｺﾞｼｯｸUB" pitchFamily="50" charset="-128"/>
              </a:rPr>
              <a:t>月</a:t>
            </a:r>
            <a:endParaRPr lang="en-US" altLang="ja-JP" sz="4400" b="0" i="1" u="sng" dirty="0" smtClean="0">
              <a:solidFill>
                <a:srgbClr val="330066"/>
              </a:solidFill>
              <a:latin typeface="HGP創英角ｺﾞｼｯｸUB" pitchFamily="50" charset="-128"/>
              <a:ea typeface="HGP創英角ｺﾞｼｯｸUB" pitchFamily="50" charset="-128"/>
            </a:endParaRPr>
          </a:p>
          <a:p>
            <a:pPr algn="l"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電子納品要領等改定の主なポイント</a:t>
            </a:r>
            <a:endParaRPr lang="en-US" altLang="ja-JP" sz="4400" b="0" i="1" u="sng"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41106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コンテンツ プレースホルダー 2"/>
          <p:cNvSpPr>
            <a:spLocks noGrp="1"/>
          </p:cNvSpPr>
          <p:nvPr>
            <p:ph idx="1"/>
          </p:nvPr>
        </p:nvSpPr>
        <p:spPr>
          <a:xfrm>
            <a:off x="468313" y="657225"/>
            <a:ext cx="8277225" cy="5616091"/>
          </a:xfrm>
        </p:spPr>
        <p:txBody>
          <a:bodyPr/>
          <a:lstStyle/>
          <a:p>
            <a:pPr>
              <a:buFont typeface="Arial" pitchFamily="34" charset="0"/>
              <a:buAutoNum type="arabicPeriod"/>
            </a:pPr>
            <a:r>
              <a:rPr lang="en-US" altLang="ja-JP" sz="2400" dirty="0" err="1" smtClean="0">
                <a:latin typeface="HGP創英角ｺﾞｼｯｸUB" pitchFamily="50" charset="-128"/>
                <a:ea typeface="HGP創英角ｺﾞｼｯｸUB" pitchFamily="50" charset="-128"/>
              </a:rPr>
              <a:t>i</a:t>
            </a:r>
            <a:r>
              <a:rPr lang="en-US" altLang="ja-JP" sz="2400" dirty="0" smtClean="0">
                <a:latin typeface="HGP創英角ｺﾞｼｯｸUB" pitchFamily="50" charset="-128"/>
                <a:ea typeface="HGP創英角ｺﾞｼｯｸUB" pitchFamily="50" charset="-128"/>
              </a:rPr>
              <a:t>-Construction </a:t>
            </a:r>
            <a:r>
              <a:rPr lang="ja-JP" altLang="en-US" sz="2400" dirty="0" smtClean="0">
                <a:latin typeface="HGP創英角ｺﾞｼｯｸUB" pitchFamily="50" charset="-128"/>
                <a:ea typeface="HGP創英角ｺﾞｼｯｸUB" pitchFamily="50" charset="-128"/>
              </a:rPr>
              <a:t>に係る電子データの納品</a:t>
            </a:r>
            <a:endParaRPr lang="en-US" altLang="ja-JP" sz="2400" dirty="0" smtClean="0">
              <a:latin typeface="HGP創英角ｺﾞｼｯｸUB" pitchFamily="50" charset="-128"/>
              <a:ea typeface="HGP創英角ｺﾞｼｯｸUB" pitchFamily="50" charset="-128"/>
            </a:endParaRPr>
          </a:p>
          <a:p>
            <a:pPr lvl="1"/>
            <a:r>
              <a:rPr lang="arn-CL" altLang="ja-JP" sz="2000" dirty="0" smtClean="0">
                <a:latin typeface="HGP創英角ｺﾞｼｯｸUB" pitchFamily="50" charset="-128"/>
                <a:ea typeface="HGP創英角ｺﾞｼｯｸUB" pitchFamily="50" charset="-128"/>
              </a:rPr>
              <a:t>i-Construction </a:t>
            </a:r>
            <a:r>
              <a:rPr lang="ja-JP" altLang="en-US" sz="2000" dirty="0" smtClean="0">
                <a:latin typeface="HGP創英角ｺﾞｼｯｸUB" pitchFamily="50" charset="-128"/>
                <a:ea typeface="HGP創英角ｺﾞｼｯｸUB" pitchFamily="50" charset="-128"/>
              </a:rPr>
              <a:t>の展開に伴うデータを格納するためのフォルダを追加（</a:t>
            </a:r>
            <a:r>
              <a:rPr lang="en-US" altLang="ja-JP" sz="2000" dirty="0" smtClean="0">
                <a:latin typeface="HGP創英角ｺﾞｼｯｸUB" pitchFamily="50" charset="-128"/>
                <a:ea typeface="HGP創英角ｺﾞｼｯｸUB" pitchFamily="50" charset="-128"/>
              </a:rPr>
              <a:t>ICON</a:t>
            </a:r>
            <a:r>
              <a:rPr lang="ja-JP" altLang="en-US" sz="2000" dirty="0" smtClean="0">
                <a:latin typeface="HGP創英角ｺﾞｼｯｸUB" pitchFamily="50" charset="-128"/>
                <a:ea typeface="HGP創英角ｺﾞｼｯｸUB" pitchFamily="50" charset="-128"/>
              </a:rPr>
              <a:t>フォルダの追加）</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拡張子が４文字のファイルへの対応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拡張子が </a:t>
            </a:r>
            <a:r>
              <a:rPr lang="en-US" altLang="ja-JP" sz="2000" dirty="0" smtClean="0">
                <a:latin typeface="HGP創英角ｺﾞｼｯｸUB" pitchFamily="50" charset="-128"/>
                <a:ea typeface="HGP創英角ｺﾞｼｯｸUB" pitchFamily="50" charset="-128"/>
              </a:rPr>
              <a:t>4 </a:t>
            </a:r>
            <a:r>
              <a:rPr lang="ja-JP" altLang="en-US" sz="2000" dirty="0" smtClean="0">
                <a:latin typeface="HGP創英角ｺﾞｼｯｸUB" pitchFamily="50" charset="-128"/>
                <a:ea typeface="HGP創英角ｺﾞｼｯｸUB" pitchFamily="50" charset="-128"/>
              </a:rPr>
              <a:t>文字となるものが普及している状 況を踏まえての変更 </a:t>
            </a:r>
            <a:r>
              <a:rPr lang="en-US" altLang="ja-JP" sz="2000" dirty="0" smtClean="0">
                <a:latin typeface="HGP創英角ｺﾞｼｯｸUB" pitchFamily="50" charset="-128"/>
                <a:ea typeface="HGP創英角ｺﾞｼｯｸUB" pitchFamily="50" charset="-128"/>
              </a:rPr>
              <a:t>/ CD-R </a:t>
            </a:r>
            <a:r>
              <a:rPr lang="ja-JP" altLang="en-US" sz="2000" dirty="0" smtClean="0">
                <a:latin typeface="HGP創英角ｺﾞｼｯｸUB" pitchFamily="50" charset="-128"/>
                <a:ea typeface="HGP創英角ｺﾞｼｯｸUB" pitchFamily="50" charset="-128"/>
              </a:rPr>
              <a:t>のフォーマットを </a:t>
            </a:r>
            <a:r>
              <a:rPr lang="en-US" altLang="ja-JP" sz="2000" dirty="0" smtClean="0">
                <a:latin typeface="HGP創英角ｺﾞｼｯｸUB" pitchFamily="50" charset="-128"/>
                <a:ea typeface="HGP創英角ｺﾞｼｯｸUB" pitchFamily="50" charset="-128"/>
              </a:rPr>
              <a:t>Joliet </a:t>
            </a:r>
            <a:r>
              <a:rPr lang="ja-JP" altLang="en-US" sz="2000" dirty="0" smtClean="0">
                <a:latin typeface="HGP創英角ｺﾞｼｯｸUB" pitchFamily="50" charset="-128"/>
                <a:ea typeface="HGP創英角ｺﾞｼｯｸUB" pitchFamily="50" charset="-128"/>
              </a:rPr>
              <a:t>に変更</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圧縮図面ファイルへの対応（</a:t>
            </a:r>
            <a:r>
              <a:rPr lang="en-US" altLang="ja-JP" sz="2400" dirty="0" smtClean="0">
                <a:latin typeface="HGP創英角ｺﾞｼｯｸUB" pitchFamily="50" charset="-128"/>
                <a:ea typeface="HGP創英角ｺﾞｼｯｸUB" pitchFamily="50" charset="-128"/>
              </a:rPr>
              <a:t>P2Z</a:t>
            </a:r>
            <a:r>
              <a:rPr lang="ja-JP" altLang="en-US" sz="2400" dirty="0" smtClean="0">
                <a:latin typeface="HGP創英角ｺﾞｼｯｸUB" pitchFamily="50" charset="-128"/>
                <a:ea typeface="HGP創英角ｺﾞｼｯｸUB" pitchFamily="50" charset="-128"/>
              </a:rPr>
              <a:t>形式の追加）</a:t>
            </a:r>
            <a:endParaRPr lang="en-US" altLang="ja-JP" sz="2400" dirty="0" smtClean="0">
              <a:latin typeface="HGP創英角ｺﾞｼｯｸUB" pitchFamily="50" charset="-128"/>
              <a:ea typeface="HGP創英角ｺﾞｼｯｸUB" pitchFamily="50" charset="-128"/>
            </a:endParaRPr>
          </a:p>
          <a:p>
            <a:pPr lvl="1"/>
            <a:r>
              <a:rPr lang="en-US" altLang="ja-JP" sz="2000" dirty="0" smtClean="0">
                <a:latin typeface="HGP創英角ｺﾞｼｯｸUB" pitchFamily="50" charset="-128"/>
                <a:ea typeface="HGP創英角ｺﾞｼｯｸUB" pitchFamily="50" charset="-128"/>
              </a:rPr>
              <a:t>SXF(P21)</a:t>
            </a:r>
            <a:r>
              <a:rPr lang="ja-JP" altLang="en-US" sz="2000" dirty="0" smtClean="0">
                <a:latin typeface="HGP創英角ｺﾞｼｯｸUB" pitchFamily="50" charset="-128"/>
                <a:ea typeface="HGP創英角ｺﾞｼｯｸUB" pitchFamily="50" charset="-128"/>
              </a:rPr>
              <a:t>形式の図面ファイル（</a:t>
            </a:r>
            <a:r>
              <a:rPr lang="en-US" altLang="ja-JP" sz="2000" dirty="0" smtClean="0">
                <a:latin typeface="HGP創英角ｺﾞｼｯｸUB" pitchFamily="50" charset="-128"/>
                <a:ea typeface="HGP創英角ｺﾞｼｯｸUB" pitchFamily="50" charset="-128"/>
              </a:rPr>
              <a:t>SAF </a:t>
            </a:r>
            <a:r>
              <a:rPr lang="ja-JP" altLang="en-US" sz="2000" dirty="0" smtClean="0">
                <a:latin typeface="HGP創英角ｺﾞｼｯｸUB" pitchFamily="50" charset="-128"/>
                <a:ea typeface="HGP創英角ｺﾞｼｯｸUB" pitchFamily="50" charset="-128"/>
              </a:rPr>
              <a:t>ファイル、ラスタファイルが添付される場合それらを含む）を </a:t>
            </a:r>
            <a:r>
              <a:rPr lang="en-US" altLang="ja-JP" sz="2000" dirty="0" smtClean="0">
                <a:latin typeface="HGP創英角ｺﾞｼｯｸUB" pitchFamily="50" charset="-128"/>
                <a:ea typeface="HGP創英角ｺﾞｼｯｸUB" pitchFamily="50" charset="-128"/>
              </a:rPr>
              <a:t>ZIP </a:t>
            </a:r>
            <a:r>
              <a:rPr lang="ja-JP" altLang="en-US" sz="2000" dirty="0" smtClean="0">
                <a:latin typeface="HGP創英角ｺﾞｼｯｸUB" pitchFamily="50" charset="-128"/>
                <a:ea typeface="HGP創英角ｺﾞｼｯｸUB" pitchFamily="50" charset="-128"/>
              </a:rPr>
              <a:t>方式により圧縮</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測地系 </a:t>
            </a:r>
            <a:r>
              <a:rPr lang="en-US" altLang="ja-JP" sz="2400" dirty="0" smtClean="0">
                <a:latin typeface="HGP創英角ｺﾞｼｯｸUB" pitchFamily="50" charset="-128"/>
                <a:ea typeface="HGP創英角ｺﾞｼｯｸUB" pitchFamily="50" charset="-128"/>
              </a:rPr>
              <a:t>JGD2011 </a:t>
            </a:r>
            <a:r>
              <a:rPr lang="ja-JP" altLang="en-US" sz="2400" dirty="0" err="1" smtClean="0">
                <a:latin typeface="HGP創英角ｺﾞｼｯｸUB" pitchFamily="50" charset="-128"/>
                <a:ea typeface="HGP創英角ｺﾞｼｯｸUB" pitchFamily="50" charset="-128"/>
              </a:rPr>
              <a:t>への</a:t>
            </a:r>
            <a:r>
              <a:rPr lang="ja-JP" altLang="en-US" sz="2400" dirty="0" smtClean="0">
                <a:latin typeface="HGP創英角ｺﾞｼｯｸUB" pitchFamily="50" charset="-128"/>
                <a:ea typeface="HGP創英角ｺﾞｼｯｸUB" pitchFamily="50" charset="-128"/>
              </a:rPr>
              <a:t>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日本の測地基準系が</a:t>
            </a:r>
            <a:r>
              <a:rPr lang="en-US" altLang="ja-JP" sz="2000" dirty="0" smtClean="0">
                <a:latin typeface="HGP創英角ｺﾞｼｯｸUB" pitchFamily="50" charset="-128"/>
                <a:ea typeface="HGP創英角ｺﾞｼｯｸUB" pitchFamily="50" charset="-128"/>
              </a:rPr>
              <a:t>2011</a:t>
            </a:r>
            <a:r>
              <a:rPr lang="ja-JP" altLang="en-US" sz="2000" dirty="0" smtClean="0">
                <a:latin typeface="HGP創英角ｺﾞｼｯｸUB" pitchFamily="50" charset="-128"/>
                <a:ea typeface="HGP創英角ｺﾞｼｯｸUB" pitchFamily="50" charset="-128"/>
              </a:rPr>
              <a:t>年</a:t>
            </a:r>
            <a:r>
              <a:rPr lang="en-US" altLang="ja-JP" sz="2000" dirty="0" smtClean="0">
                <a:latin typeface="HGP創英角ｺﾞｼｯｸUB" pitchFamily="50" charset="-128"/>
                <a:ea typeface="HGP創英角ｺﾞｼｯｸUB" pitchFamily="50" charset="-128"/>
              </a:rPr>
              <a:t>10</a:t>
            </a:r>
            <a:r>
              <a:rPr lang="ja-JP" altLang="en-US" sz="2000" dirty="0" smtClean="0">
                <a:latin typeface="HGP創英角ｺﾞｼｯｸUB" pitchFamily="50" charset="-128"/>
                <a:ea typeface="HGP創英角ｺﾞｼｯｸUB" pitchFamily="50" charset="-128"/>
              </a:rPr>
              <a:t>月の測量法施行令改正において日本測地系</a:t>
            </a:r>
            <a:r>
              <a:rPr lang="en-US" altLang="ja-JP" sz="2000" dirty="0" smtClean="0">
                <a:latin typeface="HGP創英角ｺﾞｼｯｸUB" pitchFamily="50" charset="-128"/>
                <a:ea typeface="HGP創英角ｺﾞｼｯｸUB" pitchFamily="50" charset="-128"/>
              </a:rPr>
              <a:t>2011</a:t>
            </a:r>
            <a:r>
              <a:rPr lang="ja-JP" altLang="en-US" sz="2000" dirty="0" smtClean="0">
                <a:latin typeface="HGP創英角ｺﾞｼｯｸUB" pitchFamily="50" charset="-128"/>
                <a:ea typeface="HGP創英角ｺﾞｼｯｸUB" pitchFamily="50" charset="-128"/>
              </a:rPr>
              <a:t>（以降</a:t>
            </a:r>
            <a:r>
              <a:rPr lang="en-US" altLang="ja-JP" sz="2000" dirty="0" smtClean="0">
                <a:latin typeface="HGP創英角ｺﾞｼｯｸUB" pitchFamily="50" charset="-128"/>
                <a:ea typeface="HGP創英角ｺﾞｼｯｸUB" pitchFamily="50" charset="-128"/>
              </a:rPr>
              <a:t>JGD2011</a:t>
            </a:r>
            <a:r>
              <a:rPr lang="ja-JP" altLang="en-US" sz="2000" dirty="0" smtClean="0">
                <a:latin typeface="HGP創英角ｺﾞｼｯｸUB" pitchFamily="50" charset="-128"/>
                <a:ea typeface="HGP創英角ｺﾞｼｯｸUB" pitchFamily="50" charset="-128"/>
              </a:rPr>
              <a:t>）に移行</a:t>
            </a:r>
            <a:endParaRPr lang="en-US" altLang="ja-JP" sz="2000" dirty="0" smtClean="0">
              <a:latin typeface="HGP創英角ｺﾞｼｯｸUB" pitchFamily="50" charset="-128"/>
              <a:ea typeface="HGP創英角ｺﾞｼｯｸUB" pitchFamily="50" charset="-128"/>
            </a:endParaRPr>
          </a:p>
          <a:p>
            <a:pPr marL="457200" indent="-457200">
              <a:buFont typeface="+mj-lt"/>
              <a:buAutoNum type="arabicPeriod"/>
            </a:pPr>
            <a:r>
              <a:rPr lang="ja-JP" altLang="en-US" sz="2400" dirty="0" smtClean="0">
                <a:latin typeface="HGP創英角ｺﾞｼｯｸUB" pitchFamily="50" charset="-128"/>
                <a:ea typeface="HGP創英角ｺﾞｼｯｸUB" pitchFamily="50" charset="-128"/>
              </a:rPr>
              <a:t>発注用レイヤの追加</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発注者が発注図の作成において指示事項・注記・旗上げ・ハッチング等を作図するためのレイヤを追加</a:t>
            </a:r>
          </a:p>
        </p:txBody>
      </p:sp>
      <p:sp>
        <p:nvSpPr>
          <p:cNvPr id="30723" name="タイトル 1"/>
          <p:cNvSpPr>
            <a:spLocks/>
          </p:cNvSpPr>
          <p:nvPr/>
        </p:nvSpPr>
        <p:spPr bwMode="auto">
          <a:xfrm>
            <a:off x="251520" y="0"/>
            <a:ext cx="6765925" cy="525463"/>
          </a:xfrm>
          <a:prstGeom prst="rect">
            <a:avLst/>
          </a:prstGeom>
          <a:noFill/>
          <a:ln w="9525">
            <a:noFill/>
            <a:miter lim="800000"/>
            <a:headEnd/>
            <a:tailEnd/>
          </a:ln>
        </p:spPr>
        <p:txBody>
          <a:bodyPr anchor="ctr"/>
          <a:lstStyle/>
          <a:p>
            <a:pPr algn="l"/>
            <a:r>
              <a:rPr lang="ja-JP" altLang="en-US" sz="2800" dirty="0" smtClean="0">
                <a:solidFill>
                  <a:srgbClr val="330066"/>
                </a:solidFill>
                <a:latin typeface="HGP創英角ｺﾞｼｯｸUB" pitchFamily="50" charset="-128"/>
                <a:ea typeface="HGP創英角ｺﾞｼｯｸUB" pitchFamily="50" charset="-128"/>
              </a:rPr>
              <a:t>電子納品要領等改定の</a:t>
            </a:r>
            <a:r>
              <a:rPr lang="ja-JP" altLang="en-US" sz="2800" dirty="0">
                <a:solidFill>
                  <a:srgbClr val="330066"/>
                </a:solidFill>
                <a:latin typeface="HGP創英角ｺﾞｼｯｸUB" pitchFamily="50" charset="-128"/>
                <a:ea typeface="HGP創英角ｺﾞｼｯｸUB" pitchFamily="50" charset="-128"/>
              </a:rPr>
              <a:t>主なポイント</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8313" y="657225"/>
            <a:ext cx="8277225" cy="4247939"/>
          </a:xfrm>
        </p:spPr>
        <p:txBody>
          <a:bodyPr/>
          <a:lstStyle/>
          <a:p>
            <a:pPr marL="457200" indent="-457200">
              <a:buFont typeface="+mj-lt"/>
              <a:buAutoNum type="arabicPeriod" startAt="6"/>
              <a:defRPr/>
            </a:pPr>
            <a:r>
              <a:rPr lang="ja-JP" altLang="en-US" sz="2400" dirty="0" smtClean="0">
                <a:latin typeface="HGP創英角ｺﾞｼｯｸUB" pitchFamily="50" charset="-128"/>
                <a:ea typeface="HGP創英角ｺﾞｼｯｸUB" pitchFamily="50" charset="-128"/>
              </a:rPr>
              <a:t>電子媒体の規定を変更</a:t>
            </a:r>
            <a:endParaRPr lang="en-US" altLang="ja-JP" sz="2400" dirty="0" smtClean="0">
              <a:latin typeface="HGP創英角ｺﾞｼｯｸUB" pitchFamily="50" charset="-128"/>
              <a:ea typeface="HGP創英角ｺﾞｼｯｸUB" pitchFamily="50" charset="-128"/>
            </a:endParaRPr>
          </a:p>
          <a:p>
            <a:pPr lvl="1">
              <a:defRPr/>
            </a:pPr>
            <a:r>
              <a:rPr lang="en-US" altLang="ja-JP" sz="2000" dirty="0" smtClean="0">
                <a:latin typeface="HGP創英角ｺﾞｼｯｸUB" pitchFamily="50" charset="-128"/>
                <a:ea typeface="HGP創英角ｺﾞｼｯｸUB" pitchFamily="50" charset="-128"/>
              </a:rPr>
              <a:t>DVD-R</a:t>
            </a:r>
            <a:r>
              <a:rPr lang="ja-JP" altLang="en-US" sz="2000" dirty="0" smtClean="0">
                <a:latin typeface="HGP創英角ｺﾞｼｯｸUB" pitchFamily="50" charset="-128"/>
                <a:ea typeface="HGP創英角ｺﾞｼｯｸUB" pitchFamily="50" charset="-128"/>
              </a:rPr>
              <a:t>も標準使用可（協議することなく使用可）</a:t>
            </a:r>
            <a:endParaRPr lang="en-US" altLang="ja-JP" sz="2000" dirty="0" smtClean="0">
              <a:latin typeface="HGP創英角ｺﾞｼｯｸUB" pitchFamily="50" charset="-128"/>
              <a:ea typeface="HGP創英角ｺﾞｼｯｸUB" pitchFamily="50" charset="-128"/>
            </a:endParaRPr>
          </a:p>
          <a:p>
            <a:pPr lvl="1">
              <a:defRPr/>
            </a:pPr>
            <a:r>
              <a:rPr lang="en-US" altLang="ja-JP" sz="2000" dirty="0" err="1" smtClean="0">
                <a:latin typeface="HGP創英角ｺﾞｼｯｸUB" pitchFamily="50" charset="-128"/>
                <a:ea typeface="HGP創英角ｺﾞｼｯｸUB" pitchFamily="50" charset="-128"/>
              </a:rPr>
              <a:t>i</a:t>
            </a:r>
            <a:r>
              <a:rPr lang="en-US" altLang="ja-JP" sz="2000" dirty="0" smtClean="0">
                <a:latin typeface="HGP創英角ｺﾞｼｯｸUB" pitchFamily="50" charset="-128"/>
                <a:ea typeface="HGP創英角ｺﾞｼｯｸUB" pitchFamily="50" charset="-128"/>
              </a:rPr>
              <a:t>-Construction</a:t>
            </a:r>
            <a:r>
              <a:rPr lang="ja-JP" altLang="en-US" sz="2000" dirty="0" smtClean="0">
                <a:latin typeface="HGP創英角ｺﾞｼｯｸUB" pitchFamily="50" charset="-128"/>
                <a:ea typeface="HGP創英角ｺﾞｼｯｸUB" pitchFamily="50" charset="-128"/>
              </a:rPr>
              <a:t>に係る大容量データの場合、協議により</a:t>
            </a:r>
            <a:r>
              <a:rPr lang="en-US" altLang="ja-JP" sz="2000" dirty="0" smtClean="0">
                <a:latin typeface="HGP創英角ｺﾞｼｯｸUB" pitchFamily="50" charset="-128"/>
                <a:ea typeface="HGP創英角ｺﾞｼｯｸUB" pitchFamily="50" charset="-128"/>
              </a:rPr>
              <a:t>BD-R</a:t>
            </a:r>
            <a:r>
              <a:rPr lang="ja-JP" altLang="en-US" sz="2000" dirty="0" smtClean="0">
                <a:latin typeface="HGP創英角ｺﾞｼｯｸUB" pitchFamily="50" charset="-128"/>
                <a:ea typeface="HGP創英角ｺﾞｼｯｸUB" pitchFamily="50" charset="-128"/>
              </a:rPr>
              <a:t>の使用可</a:t>
            </a:r>
            <a:endParaRPr lang="en-US" altLang="ja-JP" sz="2000" dirty="0" smtClean="0">
              <a:latin typeface="HGP創英角ｺﾞｼｯｸUB" pitchFamily="50" charset="-128"/>
              <a:ea typeface="HGP創英角ｺﾞｼｯｸUB" pitchFamily="50" charset="-128"/>
            </a:endParaRPr>
          </a:p>
          <a:p>
            <a:pPr>
              <a:buFont typeface="+mj-lt"/>
              <a:buAutoNum type="arabicPeriod" startAt="6"/>
              <a:defRPr/>
            </a:pPr>
            <a:r>
              <a:rPr lang="ja-JP" altLang="en-US" sz="2400" dirty="0" smtClean="0">
                <a:latin typeface="HGP創英角ｺﾞｼｯｸUB" pitchFamily="50" charset="-128"/>
                <a:ea typeface="HGP創英角ｺﾞｼｯｸUB" pitchFamily="50" charset="-128"/>
              </a:rPr>
              <a:t>電子媒体ケースの背表紙表記の規定を廃止</a:t>
            </a:r>
            <a:endParaRPr lang="en-US" altLang="ja-JP" sz="2400" dirty="0" smtClean="0">
              <a:latin typeface="HGP創英角ｺﾞｼｯｸUB" pitchFamily="50" charset="-128"/>
              <a:ea typeface="HGP創英角ｺﾞｼｯｸUB" pitchFamily="50" charset="-128"/>
            </a:endParaRPr>
          </a:p>
          <a:p>
            <a:pPr lvl="1">
              <a:defRPr/>
            </a:pPr>
            <a:r>
              <a:rPr lang="ja-JP" altLang="en-US" sz="2000" dirty="0" smtClean="0">
                <a:latin typeface="HGP創英角ｺﾞｼｯｸUB" pitchFamily="50" charset="-128"/>
                <a:ea typeface="HGP創英角ｺﾞｼｯｸUB" pitchFamily="50" charset="-128"/>
              </a:rPr>
              <a:t>納品する電子媒体を収納するケースの背表紙の規定を廃止</a:t>
            </a:r>
            <a:endParaRPr lang="en-US" altLang="ja-JP" sz="2000" dirty="0" smtClean="0">
              <a:latin typeface="HGP創英角ｺﾞｼｯｸUB" pitchFamily="50" charset="-128"/>
              <a:ea typeface="HGP創英角ｺﾞｼｯｸUB" pitchFamily="50" charset="-128"/>
            </a:endParaRPr>
          </a:p>
          <a:p>
            <a:pPr>
              <a:buFont typeface="+mj-lt"/>
              <a:buAutoNum type="arabicPeriod" startAt="6"/>
              <a:defRPr/>
            </a:pPr>
            <a:r>
              <a:rPr lang="ja-JP" altLang="en-US" sz="2400" dirty="0" smtClean="0">
                <a:latin typeface="HGP創英角ｺﾞｼｯｸUB" pitchFamily="50" charset="-128"/>
                <a:ea typeface="HGP創英角ｺﾞｼｯｸUB" pitchFamily="50" charset="-128"/>
              </a:rPr>
              <a:t>デジタル写真の画素数</a:t>
            </a:r>
            <a:endParaRPr lang="en-US" altLang="ja-JP" sz="2400" dirty="0" smtClean="0">
              <a:latin typeface="HGP創英角ｺﾞｼｯｸUB" pitchFamily="50" charset="-128"/>
              <a:ea typeface="HGP創英角ｺﾞｼｯｸUB" pitchFamily="50" charset="-128"/>
            </a:endParaRPr>
          </a:p>
          <a:p>
            <a:pPr lvl="1">
              <a:defRPr/>
            </a:pPr>
            <a:r>
              <a:rPr lang="ja-JP" altLang="en-US" sz="2000" dirty="0" smtClean="0">
                <a:latin typeface="HGP創英角ｺﾞｼｯｸUB" pitchFamily="50" charset="-128"/>
                <a:ea typeface="HGP創英角ｺﾞｼｯｸUB" pitchFamily="50" charset="-128"/>
              </a:rPr>
              <a:t>写真管理基準</a:t>
            </a:r>
            <a:r>
              <a:rPr lang="en-US" altLang="ja-JP" sz="2000" dirty="0" smtClean="0">
                <a:latin typeface="HGP創英角ｺﾞｼｯｸUB" pitchFamily="50" charset="-128"/>
                <a:ea typeface="HGP創英角ｺﾞｼｯｸUB" pitchFamily="50" charset="-128"/>
              </a:rPr>
              <a:t>(</a:t>
            </a:r>
            <a:r>
              <a:rPr lang="ja-JP" altLang="en-US" sz="2000" dirty="0" smtClean="0">
                <a:latin typeface="HGP創英角ｺﾞｼｯｸUB" pitchFamily="50" charset="-128"/>
                <a:ea typeface="HGP創英角ｺﾞｼｯｸUB" pitchFamily="50" charset="-128"/>
              </a:rPr>
              <a:t>案</a:t>
            </a:r>
            <a:r>
              <a:rPr lang="en-US" altLang="ja-JP" sz="2000" dirty="0" smtClean="0">
                <a:latin typeface="HGP創英角ｺﾞｼｯｸUB" pitchFamily="50" charset="-128"/>
                <a:ea typeface="HGP創英角ｺﾞｼｯｸUB" pitchFamily="50" charset="-128"/>
              </a:rPr>
              <a:t>)</a:t>
            </a:r>
            <a:r>
              <a:rPr lang="ja-JP" altLang="en-US" sz="2000" dirty="0" smtClean="0">
                <a:latin typeface="HGP創英角ｺﾞｼｯｸUB" pitchFamily="50" charset="-128"/>
                <a:ea typeface="HGP創英角ｺﾞｼｯｸUB" pitchFamily="50" charset="-128"/>
              </a:rPr>
              <a:t>と整合（デジタル写真の有効画素数を</a:t>
            </a:r>
            <a:r>
              <a:rPr lang="en-US" altLang="ja-JP" sz="2000" dirty="0" smtClean="0">
                <a:latin typeface="HGP創英角ｺﾞｼｯｸUB" pitchFamily="50" charset="-128"/>
                <a:ea typeface="HGP創英角ｺﾞｼｯｸUB" pitchFamily="50" charset="-128"/>
              </a:rPr>
              <a:t>100</a:t>
            </a:r>
            <a:r>
              <a:rPr lang="ja-JP" altLang="en-US" sz="2000" dirty="0" smtClean="0">
                <a:latin typeface="HGP創英角ｺﾞｼｯｸUB" pitchFamily="50" charset="-128"/>
                <a:ea typeface="HGP創英角ｺﾞｼｯｸUB" pitchFamily="50" charset="-128"/>
              </a:rPr>
              <a:t>～</a:t>
            </a:r>
            <a:r>
              <a:rPr lang="en-US" altLang="ja-JP" sz="2000" dirty="0" smtClean="0">
                <a:latin typeface="HGP創英角ｺﾞｼｯｸUB" pitchFamily="50" charset="-128"/>
                <a:ea typeface="HGP創英角ｺﾞｼｯｸUB" pitchFamily="50" charset="-128"/>
              </a:rPr>
              <a:t>300</a:t>
            </a:r>
            <a:r>
              <a:rPr lang="ja-JP" altLang="en-US" sz="2000" dirty="0" smtClean="0">
                <a:latin typeface="HGP創英角ｺﾞｼｯｸUB" pitchFamily="50" charset="-128"/>
                <a:ea typeface="HGP創英角ｺﾞｼｯｸUB" pitchFamily="50" charset="-128"/>
              </a:rPr>
              <a:t>万画素程度と規定）</a:t>
            </a:r>
            <a:endParaRPr lang="en-US" altLang="ja-JP" sz="2000" dirty="0" smtClean="0">
              <a:latin typeface="HGP創英角ｺﾞｼｯｸUB" pitchFamily="50" charset="-128"/>
              <a:ea typeface="HGP創英角ｺﾞｼｯｸUB" pitchFamily="50" charset="-128"/>
            </a:endParaRPr>
          </a:p>
          <a:p>
            <a:pPr>
              <a:buFont typeface="+mj-lt"/>
              <a:buAutoNum type="arabicPeriod" startAt="6"/>
              <a:defRPr/>
            </a:pPr>
            <a:r>
              <a:rPr lang="ja-JP" altLang="en-US" sz="2400" dirty="0" smtClean="0">
                <a:latin typeface="HGP創英角ｺﾞｼｯｸUB" pitchFamily="50" charset="-128"/>
                <a:ea typeface="HGP創英角ｺﾞｼｯｸUB" pitchFamily="50" charset="-128"/>
              </a:rPr>
              <a:t>引用参照している情報の更新</a:t>
            </a:r>
            <a:endParaRPr lang="en-US" altLang="ja-JP" sz="2400" dirty="0" smtClean="0">
              <a:latin typeface="HGP創英角ｺﾞｼｯｸUB" pitchFamily="50" charset="-128"/>
              <a:ea typeface="HGP創英角ｺﾞｼｯｸUB" pitchFamily="50" charset="-128"/>
            </a:endParaRPr>
          </a:p>
          <a:p>
            <a:pPr lvl="1">
              <a:defRPr/>
            </a:pPr>
            <a:r>
              <a:rPr lang="ja-JP" altLang="en-US" sz="2000" dirty="0" smtClean="0">
                <a:latin typeface="HGP創英角ｺﾞｼｯｸUB" pitchFamily="50" charset="-128"/>
                <a:ea typeface="HGP創英角ｺﾞｼｯｸUB" pitchFamily="50" charset="-128"/>
              </a:rPr>
              <a:t>地理院地図への移行 </a:t>
            </a:r>
            <a:r>
              <a:rPr lang="en-US" altLang="ja-JP" sz="20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発注機関、住所、業務キーワード、業務分野コード </a:t>
            </a:r>
            <a:r>
              <a:rPr lang="en-US" altLang="ja-JP" sz="20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参照</a:t>
            </a:r>
            <a:r>
              <a:rPr lang="en-US" altLang="ja-JP" sz="2000" dirty="0" smtClean="0">
                <a:latin typeface="HGP創英角ｺﾞｼｯｸUB" pitchFamily="50" charset="-128"/>
                <a:ea typeface="HGP創英角ｺﾞｼｯｸUB" pitchFamily="50" charset="-128"/>
              </a:rPr>
              <a:t>URL / SXF</a:t>
            </a:r>
            <a:r>
              <a:rPr lang="ja-JP" altLang="en-US" sz="2000" dirty="0" smtClean="0">
                <a:latin typeface="HGP創英角ｺﾞｼｯｸUB" pitchFamily="50" charset="-128"/>
                <a:ea typeface="HGP創英角ｺﾞｼｯｸUB" pitchFamily="50" charset="-128"/>
              </a:rPr>
              <a:t>ビューア </a:t>
            </a:r>
            <a:endParaRPr lang="en-US" altLang="ja-JP" sz="2000" dirty="0" smtClean="0">
              <a:latin typeface="HGP創英角ｺﾞｼｯｸUB" pitchFamily="50" charset="-128"/>
              <a:ea typeface="HGP創英角ｺﾞｼｯｸUB" pitchFamily="50" charset="-128"/>
            </a:endParaRPr>
          </a:p>
        </p:txBody>
      </p:sp>
      <p:sp>
        <p:nvSpPr>
          <p:cNvPr id="31747" name="タイトル 1"/>
          <p:cNvSpPr>
            <a:spLocks/>
          </p:cNvSpPr>
          <p:nvPr/>
        </p:nvSpPr>
        <p:spPr bwMode="auto">
          <a:xfrm>
            <a:off x="251520" y="0"/>
            <a:ext cx="6765925" cy="525463"/>
          </a:xfrm>
          <a:prstGeom prst="rect">
            <a:avLst/>
          </a:prstGeom>
          <a:noFill/>
          <a:ln w="9525">
            <a:noFill/>
            <a:miter lim="800000"/>
            <a:headEnd/>
            <a:tailEnd/>
          </a:ln>
        </p:spPr>
        <p:txBody>
          <a:bodyPr anchor="ctr"/>
          <a:lstStyle/>
          <a:p>
            <a:pPr algn="l"/>
            <a:r>
              <a:rPr lang="ja-JP" altLang="en-US" sz="2800" dirty="0" smtClean="0">
                <a:solidFill>
                  <a:srgbClr val="330066"/>
                </a:solidFill>
                <a:latin typeface="HGP創英角ｺﾞｼｯｸUB" pitchFamily="50" charset="-128"/>
                <a:ea typeface="HGP創英角ｺﾞｼｯｸUB" pitchFamily="50" charset="-128"/>
              </a:rPr>
              <a:t>電子納品要領等改定の</a:t>
            </a:r>
            <a:r>
              <a:rPr lang="ja-JP" altLang="en-US" sz="2800" dirty="0">
                <a:solidFill>
                  <a:srgbClr val="330066"/>
                </a:solidFill>
                <a:latin typeface="HGP創英角ｺﾞｼｯｸUB" pitchFamily="50" charset="-128"/>
                <a:ea typeface="HGP創英角ｺﾞｼｯｸUB" pitchFamily="50" charset="-128"/>
              </a:rPr>
              <a:t>主なポイント</a:t>
            </a:r>
          </a:p>
        </p:txBody>
      </p:sp>
      <p:sp>
        <p:nvSpPr>
          <p:cNvPr id="5" name="テキスト ボックス 4"/>
          <p:cNvSpPr txBox="1"/>
          <p:nvPr/>
        </p:nvSpPr>
        <p:spPr>
          <a:xfrm>
            <a:off x="683568" y="5121188"/>
            <a:ext cx="7992888" cy="769441"/>
          </a:xfrm>
          <a:prstGeom prst="rect">
            <a:avLst/>
          </a:prstGeom>
          <a:noFill/>
        </p:spPr>
        <p:txBody>
          <a:bodyPr wrap="square" rtlCol="0">
            <a:spAutoFit/>
          </a:bodyPr>
          <a:lstStyle/>
          <a:p>
            <a:pPr algn="l">
              <a:buFont typeface="Arial" pitchFamily="34" charset="0"/>
              <a:buChar char="•"/>
            </a:pPr>
            <a:r>
              <a:rPr kumimoji="1" lang="ja-JP" altLang="en-US" sz="1600" dirty="0" smtClean="0">
                <a:latin typeface="HG創英角ｺﾞｼｯｸUB" pitchFamily="49" charset="-128"/>
                <a:ea typeface="HG創英角ｺﾞｼｯｸUB" pitchFamily="49" charset="-128"/>
              </a:rPr>
              <a:t>平成</a:t>
            </a:r>
            <a:r>
              <a:rPr kumimoji="1" lang="en-US" altLang="ja-JP" sz="1600" dirty="0" smtClean="0">
                <a:latin typeface="HG創英角ｺﾞｼｯｸUB" pitchFamily="49" charset="-128"/>
                <a:ea typeface="HG創英角ｺﾞｼｯｸUB" pitchFamily="49" charset="-128"/>
              </a:rPr>
              <a:t>28</a:t>
            </a:r>
            <a:r>
              <a:rPr kumimoji="1" lang="ja-JP" altLang="en-US" sz="1600" dirty="0" smtClean="0">
                <a:latin typeface="HG創英角ｺﾞｼｯｸUB" pitchFamily="49" charset="-128"/>
                <a:ea typeface="HG創英角ｺﾞｼｯｸUB" pitchFamily="49" charset="-128"/>
              </a:rPr>
              <a:t>年</a:t>
            </a:r>
            <a:r>
              <a:rPr kumimoji="1" lang="en-US" altLang="ja-JP" sz="1600" dirty="0" smtClean="0">
                <a:latin typeface="HG創英角ｺﾞｼｯｸUB" pitchFamily="49" charset="-128"/>
                <a:ea typeface="HG創英角ｺﾞｼｯｸUB" pitchFamily="49" charset="-128"/>
              </a:rPr>
              <a:t>3</a:t>
            </a:r>
            <a:r>
              <a:rPr kumimoji="1" lang="ja-JP" altLang="en-US" sz="1600" dirty="0" smtClean="0">
                <a:latin typeface="HG創英角ｺﾞｼｯｸUB" pitchFamily="49" charset="-128"/>
                <a:ea typeface="HG創英角ｺﾞｼｯｸUB" pitchFamily="49" charset="-128"/>
              </a:rPr>
              <a:t>月改定の電子納品要領・基準は平成</a:t>
            </a:r>
            <a:r>
              <a:rPr kumimoji="1" lang="en-US" altLang="ja-JP" sz="1600" dirty="0" smtClean="0">
                <a:latin typeface="HG創英角ｺﾞｼｯｸUB" pitchFamily="49" charset="-128"/>
                <a:ea typeface="HG創英角ｺﾞｼｯｸUB" pitchFamily="49" charset="-128"/>
              </a:rPr>
              <a:t>28</a:t>
            </a:r>
            <a:r>
              <a:rPr kumimoji="1" lang="ja-JP" altLang="en-US" sz="1600" dirty="0" smtClean="0">
                <a:latin typeface="HG創英角ｺﾞｼｯｸUB" pitchFamily="49" charset="-128"/>
                <a:ea typeface="HG創英角ｺﾞｼｯｸUB" pitchFamily="49" charset="-128"/>
              </a:rPr>
              <a:t>年</a:t>
            </a:r>
            <a:r>
              <a:rPr kumimoji="1" lang="en-US" altLang="ja-JP" sz="1600" dirty="0" smtClean="0">
                <a:latin typeface="HG創英角ｺﾞｼｯｸUB" pitchFamily="49" charset="-128"/>
                <a:ea typeface="HG創英角ｺﾞｼｯｸUB" pitchFamily="49" charset="-128"/>
              </a:rPr>
              <a:t>4</a:t>
            </a:r>
            <a:r>
              <a:rPr kumimoji="1" lang="ja-JP" altLang="en-US" sz="1600" dirty="0" smtClean="0">
                <a:latin typeface="HG創英角ｺﾞｼｯｸUB" pitchFamily="49" charset="-128"/>
                <a:ea typeface="HG創英角ｺﾞｼｯｸUB" pitchFamily="49" charset="-128"/>
              </a:rPr>
              <a:t>月以降契約の業務・工事に適用。（平成</a:t>
            </a:r>
            <a:r>
              <a:rPr kumimoji="1" lang="en-US" altLang="ja-JP" sz="1600" dirty="0" smtClean="0">
                <a:latin typeface="HG創英角ｺﾞｼｯｸUB" pitchFamily="49" charset="-128"/>
                <a:ea typeface="HG創英角ｺﾞｼｯｸUB" pitchFamily="49" charset="-128"/>
              </a:rPr>
              <a:t>29</a:t>
            </a:r>
            <a:r>
              <a:rPr kumimoji="1" lang="ja-JP" altLang="en-US" sz="1600" dirty="0" smtClean="0">
                <a:latin typeface="HG創英角ｺﾞｼｯｸUB" pitchFamily="49" charset="-128"/>
                <a:ea typeface="HG創英角ｺﾞｼｯｸUB" pitchFamily="49" charset="-128"/>
              </a:rPr>
              <a:t>年</a:t>
            </a:r>
            <a:r>
              <a:rPr kumimoji="1" lang="en-US" altLang="ja-JP" sz="1600" dirty="0" smtClean="0">
                <a:latin typeface="HG創英角ｺﾞｼｯｸUB" pitchFamily="49" charset="-128"/>
                <a:ea typeface="HG創英角ｺﾞｼｯｸUB" pitchFamily="49" charset="-128"/>
              </a:rPr>
              <a:t>3</a:t>
            </a:r>
            <a:r>
              <a:rPr kumimoji="1" lang="ja-JP" altLang="en-US" sz="1600" dirty="0" smtClean="0">
                <a:latin typeface="HG創英角ｺﾞｼｯｸUB" pitchFamily="49" charset="-128"/>
                <a:ea typeface="HG創英角ｺﾞｼｯｸUB" pitchFamily="49" charset="-128"/>
              </a:rPr>
              <a:t>月</a:t>
            </a:r>
            <a:r>
              <a:rPr kumimoji="1" lang="en-US" altLang="ja-JP" sz="1600" dirty="0" smtClean="0">
                <a:latin typeface="HG創英角ｺﾞｼｯｸUB" pitchFamily="49" charset="-128"/>
                <a:ea typeface="HG創英角ｺﾞｼｯｸUB" pitchFamily="49" charset="-128"/>
              </a:rPr>
              <a:t>31</a:t>
            </a:r>
            <a:r>
              <a:rPr kumimoji="1" lang="ja-JP" altLang="en-US" sz="1600" dirty="0" smtClean="0">
                <a:latin typeface="HG創英角ｺﾞｼｯｸUB" pitchFamily="49" charset="-128"/>
                <a:ea typeface="HG創英角ｺﾞｼｯｸUB" pitchFamily="49" charset="-128"/>
              </a:rPr>
              <a:t>日までは、協議により従前の要領・基準を用いることができる。）</a:t>
            </a:r>
            <a:endParaRPr kumimoji="1" lang="en-US" altLang="ja-JP" sz="1600" dirty="0" smtClean="0">
              <a:latin typeface="HG創英角ｺﾞｼｯｸUB" pitchFamily="49" charset="-128"/>
              <a:ea typeface="HG創英角ｺﾞｼｯｸUB" pitchFamily="49" charset="-128"/>
            </a:endParaRPr>
          </a:p>
          <a:p>
            <a:pPr algn="l"/>
            <a:endParaRPr kumimoji="1" lang="ja-JP" altLang="en-US" dirty="0">
              <a:latin typeface="HG創英角ｺﾞｼｯｸUB" pitchFamily="49" charset="-128"/>
              <a:ea typeface="HG創英角ｺﾞｼｯｸUB" pitchFamily="49"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p:cNvSpPr>
          <p:nvPr/>
        </p:nvSpPr>
        <p:spPr bwMode="auto">
          <a:xfrm>
            <a:off x="251520" y="0"/>
            <a:ext cx="6765925" cy="525463"/>
          </a:xfrm>
          <a:prstGeom prst="rect">
            <a:avLst/>
          </a:prstGeom>
          <a:noFill/>
          <a:ln w="9525">
            <a:noFill/>
            <a:miter lim="800000"/>
            <a:headEnd/>
            <a:tailEnd/>
          </a:ln>
        </p:spPr>
        <p:txBody>
          <a:bodyPr anchor="ctr"/>
          <a:lstStyle/>
          <a:p>
            <a:pPr algn="l"/>
            <a:r>
              <a:rPr lang="ja-JP" altLang="en-US" sz="2800" dirty="0" smtClean="0">
                <a:solidFill>
                  <a:srgbClr val="330066"/>
                </a:solidFill>
                <a:latin typeface="HGP創英角ｺﾞｼｯｸUB" pitchFamily="50" charset="-128"/>
                <a:ea typeface="HGP創英角ｺﾞｼｯｸUB" pitchFamily="50" charset="-128"/>
              </a:rPr>
              <a:t>電子納品要領等改定の</a:t>
            </a:r>
            <a:r>
              <a:rPr lang="ja-JP" altLang="en-US" sz="2800" dirty="0">
                <a:solidFill>
                  <a:srgbClr val="330066"/>
                </a:solidFill>
                <a:latin typeface="HGP創英角ｺﾞｼｯｸUB" pitchFamily="50" charset="-128"/>
                <a:ea typeface="HGP創英角ｺﾞｼｯｸUB" pitchFamily="50" charset="-128"/>
              </a:rPr>
              <a:t>主なポイント</a:t>
            </a:r>
          </a:p>
        </p:txBody>
      </p:sp>
      <p:sp>
        <p:nvSpPr>
          <p:cNvPr id="5" name="正方形/長方形 4"/>
          <p:cNvSpPr/>
          <p:nvPr/>
        </p:nvSpPr>
        <p:spPr>
          <a:xfrm>
            <a:off x="2555776" y="5733256"/>
            <a:ext cx="6138428" cy="584775"/>
          </a:xfrm>
          <a:prstGeom prst="rect">
            <a:avLst/>
          </a:prstGeom>
        </p:spPr>
        <p:txBody>
          <a:bodyPr wrap="square">
            <a:spAutoFit/>
          </a:bodyPr>
          <a:lstStyle/>
          <a:p>
            <a:pPr algn="l">
              <a:buFont typeface="Arial" pitchFamily="34" charset="0"/>
              <a:buChar char="•"/>
            </a:pPr>
            <a:r>
              <a:rPr lang="ja-JP" altLang="en-US" sz="1600" dirty="0" smtClean="0">
                <a:latin typeface="HG創英角ｺﾞｼｯｸUB" pitchFamily="49" charset="-128"/>
                <a:ea typeface="HG創英角ｺﾞｼｯｸUB" pitchFamily="49" charset="-128"/>
              </a:rPr>
              <a:t>「地質・土質</a:t>
            </a:r>
            <a:r>
              <a:rPr lang="zh-TW" altLang="en-US" sz="1600" dirty="0" smtClean="0">
                <a:latin typeface="HG創英角ｺﾞｼｯｸUB" pitchFamily="49" charset="-128"/>
                <a:ea typeface="HG創英角ｺﾞｼｯｸUB" pitchFamily="49" charset="-128"/>
              </a:rPr>
              <a:t>調査成果電子納品要領</a:t>
            </a:r>
            <a:r>
              <a:rPr lang="ja-JP" altLang="en-US" sz="1600" dirty="0" smtClean="0">
                <a:latin typeface="HG創英角ｺﾞｼｯｸUB" pitchFamily="49" charset="-128"/>
                <a:ea typeface="HG創英角ｺﾞｼｯｸUB" pitchFamily="49" charset="-128"/>
              </a:rPr>
              <a:t>」平成</a:t>
            </a:r>
            <a:r>
              <a:rPr lang="en-US" altLang="ja-JP" sz="1600" dirty="0" smtClean="0">
                <a:latin typeface="HG創英角ｺﾞｼｯｸUB" pitchFamily="49" charset="-128"/>
                <a:ea typeface="HG創英角ｺﾞｼｯｸUB" pitchFamily="49" charset="-128"/>
              </a:rPr>
              <a:t>28</a:t>
            </a:r>
            <a:r>
              <a:rPr lang="ja-JP" altLang="en-US" sz="1600" dirty="0" smtClean="0">
                <a:latin typeface="HG創英角ｺﾞｼｯｸUB" pitchFamily="49" charset="-128"/>
                <a:ea typeface="HG創英角ｺﾞｼｯｸUB" pitchFamily="49" charset="-128"/>
              </a:rPr>
              <a:t>年</a:t>
            </a:r>
            <a:r>
              <a:rPr lang="en-US" altLang="ja-JP" sz="1600" dirty="0" smtClean="0">
                <a:latin typeface="HG創英角ｺﾞｼｯｸUB" pitchFamily="49" charset="-128"/>
                <a:ea typeface="HG創英角ｺﾞｼｯｸUB" pitchFamily="49" charset="-128"/>
              </a:rPr>
              <a:t>10</a:t>
            </a:r>
            <a:r>
              <a:rPr lang="ja-JP" altLang="en-US" sz="1600" dirty="0" smtClean="0">
                <a:latin typeface="HG創英角ｺﾞｼｯｸUB" pitchFamily="49" charset="-128"/>
                <a:ea typeface="HG創英角ｺﾞｼｯｸUB" pitchFamily="49" charset="-128"/>
              </a:rPr>
              <a:t>月版は、</a:t>
            </a:r>
            <a:endParaRPr lang="en-US" altLang="ja-JP" sz="1600" dirty="0" smtClean="0">
              <a:latin typeface="HG創英角ｺﾞｼｯｸUB" pitchFamily="49" charset="-128"/>
              <a:ea typeface="HG創英角ｺﾞｼｯｸUB" pitchFamily="49" charset="-128"/>
            </a:endParaRPr>
          </a:p>
          <a:p>
            <a:pPr algn="l"/>
            <a:r>
              <a:rPr lang="ja-JP" altLang="en-US" sz="1600" dirty="0" smtClean="0">
                <a:latin typeface="HG創英角ｺﾞｼｯｸUB" pitchFamily="49" charset="-128"/>
                <a:ea typeface="HG創英角ｺﾞｼｯｸUB" pitchFamily="49" charset="-128"/>
              </a:rPr>
              <a:t>　平成</a:t>
            </a:r>
            <a:r>
              <a:rPr lang="en-US" altLang="ja-JP" sz="1600" dirty="0" smtClean="0">
                <a:latin typeface="HG創英角ｺﾞｼｯｸUB" pitchFamily="49" charset="-128"/>
                <a:ea typeface="HG創英角ｺﾞｼｯｸUB" pitchFamily="49" charset="-128"/>
              </a:rPr>
              <a:t>29</a:t>
            </a:r>
            <a:r>
              <a:rPr lang="ja-JP" altLang="en-US" sz="1600" dirty="0" smtClean="0">
                <a:latin typeface="HG創英角ｺﾞｼｯｸUB" pitchFamily="49" charset="-128"/>
                <a:ea typeface="HG創英角ｺﾞｼｯｸUB" pitchFamily="49" charset="-128"/>
              </a:rPr>
              <a:t>年</a:t>
            </a:r>
            <a:r>
              <a:rPr lang="en-US" altLang="ja-JP" sz="1600" dirty="0" smtClean="0">
                <a:latin typeface="HG創英角ｺﾞｼｯｸUB" pitchFamily="49" charset="-128"/>
                <a:ea typeface="HG創英角ｺﾞｼｯｸUB" pitchFamily="49" charset="-128"/>
              </a:rPr>
              <a:t>4</a:t>
            </a:r>
            <a:r>
              <a:rPr lang="ja-JP" altLang="en-US" sz="1600" dirty="0" smtClean="0">
                <a:latin typeface="HG創英角ｺﾞｼｯｸUB" pitchFamily="49" charset="-128"/>
                <a:ea typeface="HG創英角ｺﾞｼｯｸUB" pitchFamily="49" charset="-128"/>
              </a:rPr>
              <a:t>月以降契約の業務・工事に適用となる。</a:t>
            </a:r>
            <a:endParaRPr lang="en-US" altLang="ja-JP" sz="1600" dirty="0" smtClean="0">
              <a:latin typeface="HG創英角ｺﾞｼｯｸUB" pitchFamily="49" charset="-128"/>
              <a:ea typeface="HG創英角ｺﾞｼｯｸUB" pitchFamily="49" charset="-128"/>
            </a:endParaRPr>
          </a:p>
        </p:txBody>
      </p:sp>
      <p:sp>
        <p:nvSpPr>
          <p:cNvPr id="6" name="正方形/長方形 5"/>
          <p:cNvSpPr/>
          <p:nvPr/>
        </p:nvSpPr>
        <p:spPr>
          <a:xfrm>
            <a:off x="35496" y="692696"/>
            <a:ext cx="8712968" cy="430887"/>
          </a:xfrm>
          <a:prstGeom prst="rect">
            <a:avLst/>
          </a:prstGeom>
        </p:spPr>
        <p:txBody>
          <a:bodyPr wrap="square">
            <a:spAutoFit/>
          </a:bodyPr>
          <a:lstStyle/>
          <a:p>
            <a:pPr algn="l"/>
            <a:r>
              <a:rPr lang="ja-JP" altLang="en-US" sz="2200" dirty="0" smtClean="0">
                <a:latin typeface="HGP創英角ｺﾞｼｯｸUB" pitchFamily="50" charset="-128"/>
                <a:ea typeface="HGP創英角ｺﾞｼｯｸUB" pitchFamily="50" charset="-128"/>
              </a:rPr>
              <a:t>参考：地質・土質調査成果電子納品要領の平成</a:t>
            </a:r>
            <a:r>
              <a:rPr lang="en-US" altLang="ja-JP" sz="2200" dirty="0" smtClean="0">
                <a:latin typeface="HGP創英角ｺﾞｼｯｸUB" pitchFamily="50" charset="-128"/>
                <a:ea typeface="HGP創英角ｺﾞｼｯｸUB" pitchFamily="50" charset="-128"/>
              </a:rPr>
              <a:t>28</a:t>
            </a:r>
            <a:r>
              <a:rPr lang="ja-JP" altLang="en-US" sz="2200" dirty="0" smtClean="0">
                <a:latin typeface="HGP創英角ｺﾞｼｯｸUB" pitchFamily="50" charset="-128"/>
                <a:ea typeface="HGP創英角ｺﾞｼｯｸUB" pitchFamily="50" charset="-128"/>
              </a:rPr>
              <a:t>年</a:t>
            </a:r>
            <a:r>
              <a:rPr lang="en-US" altLang="ja-JP" sz="2200" dirty="0" smtClean="0">
                <a:latin typeface="HGP創英角ｺﾞｼｯｸUB" pitchFamily="50" charset="-128"/>
                <a:ea typeface="HGP創英角ｺﾞｼｯｸUB" pitchFamily="50" charset="-128"/>
              </a:rPr>
              <a:t>10</a:t>
            </a:r>
            <a:r>
              <a:rPr lang="ja-JP" altLang="en-US" sz="2200" dirty="0" smtClean="0">
                <a:latin typeface="HGP創英角ｺﾞｼｯｸUB" pitchFamily="50" charset="-128"/>
                <a:ea typeface="HGP創英角ｺﾞｼｯｸUB" pitchFamily="50" charset="-128"/>
              </a:rPr>
              <a:t>月改定について</a:t>
            </a:r>
            <a:endParaRPr lang="en-US" altLang="ja-JP" sz="2200" dirty="0" smtClean="0">
              <a:latin typeface="HGP創英角ｺﾞｼｯｸUB" pitchFamily="50" charset="-128"/>
              <a:ea typeface="HGP創英角ｺﾞｼｯｸUB" pitchFamily="50" charset="-128"/>
            </a:endParaRPr>
          </a:p>
        </p:txBody>
      </p:sp>
      <p:sp>
        <p:nvSpPr>
          <p:cNvPr id="8" name="コンテンツ プレースホルダー 2"/>
          <p:cNvSpPr>
            <a:spLocks noGrp="1"/>
          </p:cNvSpPr>
          <p:nvPr>
            <p:ph idx="1"/>
          </p:nvPr>
        </p:nvSpPr>
        <p:spPr>
          <a:xfrm>
            <a:off x="179512" y="1268760"/>
            <a:ext cx="8565257" cy="4428492"/>
          </a:xfrm>
        </p:spPr>
        <p:txBody>
          <a:bodyPr/>
          <a:lstStyle/>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「ボーリング柱状図作成及びボーリングコア取扱・保管要領（案）・同解説」改定への対応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ボーリング柱状図（様式の追加、貫入量単位の変更、コア質量・破砕度の追加、硬軟区分・ボーリングコアの形状区分等コード表の変更）</a:t>
            </a:r>
            <a:endParaRPr lang="en-US" altLang="ja-JP" sz="20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電子簡略柱状図（参考情報解説の見直し）</a:t>
            </a:r>
            <a:endParaRPr lang="en-US" altLang="ja-JP" sz="20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ボーリングコア写真（用語の変更、解像度規定削除</a:t>
            </a:r>
            <a:r>
              <a:rPr lang="en-US" altLang="ja-JP" sz="2000" dirty="0" smtClean="0">
                <a:latin typeface="HGP創英角ｺﾞｼｯｸUB" pitchFamily="50" charset="-128"/>
                <a:ea typeface="HGP創英角ｺﾞｼｯｸUB" pitchFamily="50" charset="-128"/>
              </a:rPr>
              <a:t>(1mm</a:t>
            </a:r>
            <a:r>
              <a:rPr lang="ja-JP" altLang="en-US" sz="2000" dirty="0" smtClean="0">
                <a:latin typeface="HGP創英角ｺﾞｼｯｸUB" pitchFamily="50" charset="-128"/>
                <a:ea typeface="HGP創英角ｺﾞｼｯｸUB" pitchFamily="50" charset="-128"/>
              </a:rPr>
              <a:t>以上の画質とする</a:t>
            </a:r>
            <a:r>
              <a:rPr lang="en-US" altLang="ja-JP" sz="2000" dirty="0" smtClean="0">
                <a:latin typeface="HGP創英角ｺﾞｼｯｸUB" pitchFamily="50" charset="-128"/>
                <a:ea typeface="HGP創英角ｺﾞｼｯｸUB" pitchFamily="50" charset="-128"/>
              </a:rPr>
              <a:t>)</a:t>
            </a:r>
            <a:r>
              <a:rPr lang="ja-JP" altLang="en-US" sz="2000" dirty="0" err="1" smtClean="0">
                <a:latin typeface="HGP創英角ｺﾞｼｯｸUB" pitchFamily="50" charset="-128"/>
                <a:ea typeface="HGP創英角ｺﾞｼｯｸUB" pitchFamily="50" charset="-128"/>
              </a:rPr>
              <a:t>、</a:t>
            </a:r>
            <a:r>
              <a:rPr lang="ja-JP" altLang="en-US" sz="2000" dirty="0" smtClean="0">
                <a:latin typeface="HGP創英角ｺﾞｼｯｸUB" pitchFamily="50" charset="-128"/>
                <a:ea typeface="HGP創英角ｺﾞｼｯｸUB" pitchFamily="50" charset="-128"/>
              </a:rPr>
              <a:t>連続ボーリングコア写真のファイル形式変更）</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en-US" altLang="ja-JP" sz="2400" dirty="0" smtClean="0">
                <a:latin typeface="HGP創英角ｺﾞｼｯｸUB" pitchFamily="50" charset="-128"/>
                <a:ea typeface="HGP創英角ｺﾞｼｯｸUB" pitchFamily="50" charset="-128"/>
              </a:rPr>
              <a:t>JIS</a:t>
            </a:r>
            <a:r>
              <a:rPr lang="ja-JP" altLang="en-US" sz="2400" dirty="0" err="1" smtClean="0">
                <a:latin typeface="HGP創英角ｺﾞｼｯｸUB" pitchFamily="50" charset="-128"/>
                <a:ea typeface="HGP創英角ｺﾞｼｯｸUB" pitchFamily="50" charset="-128"/>
              </a:rPr>
              <a:t>、</a:t>
            </a:r>
            <a:r>
              <a:rPr lang="en-US" altLang="ja-JP" sz="2400" dirty="0" smtClean="0">
                <a:latin typeface="HGP創英角ｺﾞｼｯｸUB" pitchFamily="50" charset="-128"/>
                <a:ea typeface="HGP創英角ｺﾞｼｯｸUB" pitchFamily="50" charset="-128"/>
              </a:rPr>
              <a:t>JGS</a:t>
            </a:r>
            <a:r>
              <a:rPr lang="ja-JP" altLang="en-US" sz="2400" dirty="0" smtClean="0">
                <a:latin typeface="HGP創英角ｺﾞｼｯｸUB" pitchFamily="50" charset="-128"/>
                <a:ea typeface="HGP創英角ｺﾞｼｯｸUB" pitchFamily="50" charset="-128"/>
              </a:rPr>
              <a:t>（地盤工学会）基準改正への対応</a:t>
            </a:r>
            <a:endParaRPr lang="en-US" altLang="ja-JP" sz="2400" dirty="0" smtClean="0">
              <a:latin typeface="HGP創英角ｺﾞｼｯｸUB" pitchFamily="50" charset="-128"/>
              <a:ea typeface="HGP創英角ｺﾞｼｯｸUB" pitchFamily="50" charset="-128"/>
            </a:endParaRPr>
          </a:p>
          <a:p>
            <a:pPr lvl="1"/>
            <a:r>
              <a:rPr lang="ja-JP" altLang="en-US" sz="2000" dirty="0" smtClean="0">
                <a:latin typeface="HGP創英角ｺﾞｼｯｸUB" pitchFamily="50" charset="-128"/>
                <a:ea typeface="HGP創英角ｺﾞｼｯｸUB" pitchFamily="50" charset="-128"/>
              </a:rPr>
              <a:t>試験コード一覧の更新、データシート交換用データフォーマット見直し</a:t>
            </a:r>
            <a:endParaRPr lang="en-US" altLang="ja-JP" sz="2000" dirty="0" smtClean="0">
              <a:latin typeface="HGP創英角ｺﾞｼｯｸUB" pitchFamily="50" charset="-128"/>
              <a:ea typeface="HGP創英角ｺﾞｼｯｸUB" pitchFamily="50" charset="-128"/>
            </a:endParaRPr>
          </a:p>
          <a:p>
            <a:pPr>
              <a:buFont typeface="Arial" pitchFamily="34" charset="0"/>
              <a:buAutoNum type="arabicPeriod"/>
            </a:pPr>
            <a:r>
              <a:rPr lang="ja-JP" altLang="en-US" sz="2400" dirty="0" smtClean="0">
                <a:latin typeface="HGP創英角ｺﾞｼｯｸUB" pitchFamily="50" charset="-128"/>
                <a:ea typeface="HGP創英角ｺﾞｼｯｸUB" pitchFamily="50" charset="-128"/>
              </a:rPr>
              <a:t>その他</a:t>
            </a:r>
            <a:endParaRPr lang="en-US" altLang="ja-JP" sz="2400" dirty="0" smtClean="0">
              <a:latin typeface="HGP創英角ｺﾞｼｯｸUB" pitchFamily="50" charset="-128"/>
              <a:ea typeface="HGP創英角ｺﾞｼｯｸUB" pitchFamily="50" charset="-128"/>
            </a:endParaRPr>
          </a:p>
          <a:p>
            <a:pPr lvl="1"/>
            <a:r>
              <a:rPr lang="en-US" altLang="ja-JP" sz="2000" dirty="0" smtClean="0">
                <a:latin typeface="HGP創英角ｺﾞｼｯｸUB" pitchFamily="50" charset="-128"/>
                <a:ea typeface="HGP創英角ｺﾞｼｯｸUB" pitchFamily="50" charset="-128"/>
              </a:rPr>
              <a:t>ICON</a:t>
            </a:r>
            <a:r>
              <a:rPr lang="ja-JP" altLang="en-US" sz="2000" dirty="0" smtClean="0">
                <a:latin typeface="HGP創英角ｺﾞｼｯｸUB" pitchFamily="50" charset="-128"/>
                <a:ea typeface="HGP創英角ｺﾞｼｯｸUB" pitchFamily="50" charset="-128"/>
              </a:rPr>
              <a:t>対応、</a:t>
            </a:r>
            <a:r>
              <a:rPr lang="en-US" altLang="ja-JP" sz="2000" dirty="0" smtClean="0">
                <a:latin typeface="HGP創英角ｺﾞｼｯｸUB" pitchFamily="50" charset="-128"/>
                <a:ea typeface="HGP創英角ｺﾞｼｯｸUB" pitchFamily="50" charset="-128"/>
              </a:rPr>
              <a:t>SXF</a:t>
            </a:r>
            <a:r>
              <a:rPr lang="ja-JP" altLang="en-US" sz="2000" dirty="0" smtClean="0">
                <a:latin typeface="HGP創英角ｺﾞｼｯｸUB" pitchFamily="50" charset="-128"/>
                <a:ea typeface="HGP創英角ｺﾞｼｯｸUB" pitchFamily="50" charset="-128"/>
              </a:rPr>
              <a:t>（</a:t>
            </a:r>
            <a:r>
              <a:rPr lang="en-US" altLang="ja-JP" sz="2000" dirty="0" smtClean="0">
                <a:latin typeface="HGP創英角ｺﾞｼｯｸUB" pitchFamily="50" charset="-128"/>
                <a:ea typeface="HGP創英角ｺﾞｼｯｸUB" pitchFamily="50" charset="-128"/>
              </a:rPr>
              <a:t>P2Z</a:t>
            </a:r>
            <a:r>
              <a:rPr lang="ja-JP" altLang="en-US" sz="2000" dirty="0" smtClean="0">
                <a:latin typeface="HGP創英角ｺﾞｼｯｸUB" pitchFamily="50" charset="-128"/>
                <a:ea typeface="HGP創英角ｺﾞｼｯｸUB" pitchFamily="50" charset="-128"/>
              </a:rPr>
              <a:t>）形式対応、</a:t>
            </a:r>
            <a:r>
              <a:rPr lang="en-US" altLang="ja-JP" sz="2000" dirty="0" smtClean="0">
                <a:latin typeface="HGP創英角ｺﾞｼｯｸUB" pitchFamily="50" charset="-128"/>
                <a:ea typeface="HGP創英角ｺﾞｼｯｸUB" pitchFamily="50" charset="-128"/>
              </a:rPr>
              <a:t>4</a:t>
            </a:r>
            <a:r>
              <a:rPr lang="ja-JP" altLang="en-US" sz="2000" dirty="0" smtClean="0">
                <a:latin typeface="HGP創英角ｺﾞｼｯｸUB" pitchFamily="50" charset="-128"/>
                <a:ea typeface="HGP創英角ｺﾞｼｯｸUB" pitchFamily="50" charset="-128"/>
              </a:rPr>
              <a:t>文字拡張子ファイル対応、</a:t>
            </a:r>
            <a:r>
              <a:rPr lang="en-US" altLang="ja-JP" sz="2000" dirty="0" smtClean="0">
                <a:latin typeface="HGP創英角ｺﾞｼｯｸUB" pitchFamily="50" charset="-128"/>
                <a:ea typeface="HGP創英角ｺﾞｼｯｸUB" pitchFamily="50" charset="-128"/>
              </a:rPr>
              <a:t>JGD2011</a:t>
            </a:r>
            <a:r>
              <a:rPr lang="ja-JP" altLang="en-US" sz="2000" dirty="0" smtClean="0">
                <a:latin typeface="HGP創英角ｺﾞｼｯｸUB" pitchFamily="50" charset="-128"/>
                <a:ea typeface="HGP創英角ｺﾞｼｯｸUB" pitchFamily="50" charset="-128"/>
              </a:rPr>
              <a:t>対応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3</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業務の流れ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49969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　電子納品作成の流れ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265096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08000" y="0"/>
            <a:ext cx="8026350"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平成</a:t>
            </a:r>
            <a:r>
              <a:rPr lang="en-US" altLang="ja-JP" sz="3200" b="0" kern="0" dirty="0" smtClean="0">
                <a:solidFill>
                  <a:srgbClr val="330066"/>
                </a:solidFill>
                <a:latin typeface="HGP創英角ｺﾞｼｯｸUB" panose="020B0900000000000000" pitchFamily="50" charset="-128"/>
                <a:ea typeface="HGP創英角ｺﾞｼｯｸUB" panose="020B0900000000000000" pitchFamily="50" charset="-128"/>
              </a:rPr>
              <a:t>28</a:t>
            </a:r>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年度</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　</a:t>
            </a:r>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「受注者向け</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電子納品説明会」</a:t>
            </a:r>
          </a:p>
        </p:txBody>
      </p:sp>
      <p:sp>
        <p:nvSpPr>
          <p:cNvPr id="8" name="Rectangle 19"/>
          <p:cNvSpPr>
            <a:spLocks noChangeArrowheads="1"/>
          </p:cNvSpPr>
          <p:nvPr/>
        </p:nvSpPr>
        <p:spPr bwMode="auto">
          <a:xfrm>
            <a:off x="611188" y="4759734"/>
            <a:ext cx="8208962" cy="1693602"/>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9" name="Text Box 20"/>
          <p:cNvSpPr txBox="1">
            <a:spLocks noChangeArrowheads="1"/>
          </p:cNvSpPr>
          <p:nvPr/>
        </p:nvSpPr>
        <p:spPr bwMode="auto">
          <a:xfrm>
            <a:off x="683568" y="4905164"/>
            <a:ext cx="7920037"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dirty="0" smtClean="0">
                <a:solidFill>
                  <a:srgbClr val="0000FF"/>
                </a:solidFill>
                <a:latin typeface="HGP創英角ｺﾞｼｯｸUB" pitchFamily="50" charset="-128"/>
                <a:ea typeface="HGP創英角ｺﾞｼｯｸUB" pitchFamily="50" charset="-128"/>
              </a:rPr>
              <a:t>①業務における流れの理解</a:t>
            </a:r>
            <a:endParaRPr lang="en-US" altLang="ja-JP" sz="1600" dirty="0" smtClean="0">
              <a:solidFill>
                <a:srgbClr val="0000FF"/>
              </a:solidFill>
              <a:latin typeface="HGP創英角ｺﾞｼｯｸUB" pitchFamily="50" charset="-128"/>
              <a:ea typeface="HGP創英角ｺﾞｼｯｸUB" pitchFamily="50" charset="-128"/>
            </a:endParaRPr>
          </a:p>
          <a:p>
            <a:pPr algn="l" eaLnBrk="1" hangingPunct="1">
              <a:spcBef>
                <a:spcPct val="50000"/>
              </a:spcBef>
            </a:pPr>
            <a:r>
              <a:rPr lang="ja-JP" altLang="en-US" sz="1600" dirty="0" smtClean="0">
                <a:solidFill>
                  <a:srgbClr val="0000FF"/>
                </a:solidFill>
                <a:latin typeface="HGP創英角ｺﾞｼｯｸUB" pitchFamily="50" charset="-128"/>
                <a:ea typeface="HGP創英角ｺﾞｼｯｸUB" pitchFamily="50" charset="-128"/>
              </a:rPr>
              <a:t>②成果品の構成</a:t>
            </a:r>
            <a:endParaRPr lang="en-US" altLang="ja-JP" sz="1600" dirty="0" smtClean="0">
              <a:solidFill>
                <a:srgbClr val="0000FF"/>
              </a:solidFill>
              <a:latin typeface="HGP創英角ｺﾞｼｯｸUB" pitchFamily="50" charset="-128"/>
              <a:ea typeface="HGP創英角ｺﾞｼｯｸUB" pitchFamily="50" charset="-128"/>
            </a:endParaRPr>
          </a:p>
          <a:p>
            <a:pPr algn="l" eaLnBrk="1" hangingPunct="1">
              <a:spcBef>
                <a:spcPct val="50000"/>
              </a:spcBef>
            </a:pPr>
            <a:r>
              <a:rPr lang="ja-JP" altLang="en-US" sz="1600" dirty="0" smtClean="0">
                <a:solidFill>
                  <a:srgbClr val="0000FF"/>
                </a:solidFill>
                <a:latin typeface="HGP創英角ｺﾞｼｯｸUB" pitchFamily="50" charset="-128"/>
                <a:ea typeface="HGP創英角ｺﾞｼｯｸUB" pitchFamily="50" charset="-128"/>
              </a:rPr>
              <a:t>③成果品のチェックの徹底</a:t>
            </a:r>
            <a:endParaRPr lang="en-US" altLang="ja-JP" sz="1600" dirty="0" smtClean="0">
              <a:solidFill>
                <a:srgbClr val="0000FF"/>
              </a:solidFill>
              <a:latin typeface="HGP創英角ｺﾞｼｯｸUB" pitchFamily="50" charset="-128"/>
              <a:ea typeface="HGP創英角ｺﾞｼｯｸUB" pitchFamily="50" charset="-128"/>
            </a:endParaRPr>
          </a:p>
          <a:p>
            <a:pPr algn="l" eaLnBrk="1" hangingPunct="1">
              <a:spcBef>
                <a:spcPct val="50000"/>
              </a:spcBef>
            </a:pPr>
            <a:r>
              <a:rPr lang="ja-JP" altLang="en-US" sz="1600" dirty="0" smtClean="0">
                <a:solidFill>
                  <a:srgbClr val="0000FF"/>
                </a:solidFill>
                <a:latin typeface="HGP創英角ｺﾞｼｯｸUB" pitchFamily="50" charset="-128"/>
                <a:ea typeface="HGP創英角ｺﾞｼｯｸUB" pitchFamily="50" charset="-128"/>
              </a:rPr>
              <a:t>④平成</a:t>
            </a:r>
            <a:r>
              <a:rPr lang="en-US" altLang="ja-JP" sz="1600" dirty="0" smtClean="0">
                <a:solidFill>
                  <a:srgbClr val="0000FF"/>
                </a:solidFill>
                <a:latin typeface="HGP創英角ｺﾞｼｯｸUB" pitchFamily="50" charset="-128"/>
                <a:ea typeface="HGP創英角ｺﾞｼｯｸUB" pitchFamily="50" charset="-128"/>
              </a:rPr>
              <a:t>28</a:t>
            </a:r>
            <a:r>
              <a:rPr lang="ja-JP" altLang="en-US" sz="1600" dirty="0" smtClean="0">
                <a:solidFill>
                  <a:srgbClr val="0000FF"/>
                </a:solidFill>
                <a:latin typeface="HGP創英角ｺﾞｼｯｸUB" pitchFamily="50" charset="-128"/>
                <a:ea typeface="HGP創英角ｺﾞｼｯｸUB" pitchFamily="50" charset="-128"/>
              </a:rPr>
              <a:t>年</a:t>
            </a:r>
            <a:r>
              <a:rPr lang="en-US" altLang="ja-JP" sz="1600" dirty="0" smtClean="0">
                <a:solidFill>
                  <a:srgbClr val="0000FF"/>
                </a:solidFill>
                <a:latin typeface="HGP創英角ｺﾞｼｯｸUB" pitchFamily="50" charset="-128"/>
                <a:ea typeface="HGP創英角ｺﾞｼｯｸUB" pitchFamily="50" charset="-128"/>
              </a:rPr>
              <a:t>3</a:t>
            </a:r>
            <a:r>
              <a:rPr lang="ja-JP" altLang="en-US" sz="1600" dirty="0" smtClean="0">
                <a:solidFill>
                  <a:srgbClr val="0000FF"/>
                </a:solidFill>
                <a:latin typeface="HGP創英角ｺﾞｼｯｸUB" pitchFamily="50" charset="-128"/>
                <a:ea typeface="HGP創英角ｺﾞｼｯｸUB" pitchFamily="50" charset="-128"/>
              </a:rPr>
              <a:t>月要領・基準類改定</a:t>
            </a:r>
            <a:endParaRPr lang="ja-JP" altLang="en-US" sz="1600" dirty="0">
              <a:solidFill>
                <a:srgbClr val="0000FF"/>
              </a:solidFill>
              <a:latin typeface="HGP創英角ｺﾞｼｯｸUB" pitchFamily="50" charset="-128"/>
              <a:ea typeface="HGP創英角ｺﾞｼｯｸUB" pitchFamily="50" charset="-128"/>
            </a:endParaRPr>
          </a:p>
        </p:txBody>
      </p:sp>
      <p:sp>
        <p:nvSpPr>
          <p:cNvPr id="11" name="Text Box 8"/>
          <p:cNvSpPr txBox="1">
            <a:spLocks noChangeArrowheads="1"/>
          </p:cNvSpPr>
          <p:nvPr/>
        </p:nvSpPr>
        <p:spPr bwMode="auto">
          <a:xfrm>
            <a:off x="249238" y="4472397"/>
            <a:ext cx="2558566" cy="369332"/>
          </a:xfrm>
          <a:prstGeom prst="rect">
            <a:avLst/>
          </a:prstGeom>
          <a:solidFill>
            <a:srgbClr val="FFFFFF"/>
          </a:solidFill>
          <a:ln w="28575" algn="ctr">
            <a:solidFill>
              <a:srgbClr val="0000FF"/>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dirty="0" smtClean="0">
                <a:solidFill>
                  <a:srgbClr val="000000"/>
                </a:solidFill>
                <a:latin typeface="HGP創英角ｺﾞｼｯｸUB" pitchFamily="50" charset="-128"/>
                <a:ea typeface="HGP創英角ｺﾞｼｯｸUB" pitchFamily="50" charset="-128"/>
              </a:rPr>
              <a:t>今年度の重点箇所</a:t>
            </a:r>
            <a:endParaRPr lang="ja-JP" altLang="en-US" sz="1800" dirty="0">
              <a:solidFill>
                <a:srgbClr val="000000"/>
              </a:solidFill>
              <a:latin typeface="HGP創英角ｺﾞｼｯｸUB" pitchFamily="50" charset="-128"/>
              <a:ea typeface="HGP創英角ｺﾞｼｯｸUB" pitchFamily="50" charset="-128"/>
            </a:endParaRPr>
          </a:p>
        </p:txBody>
      </p:sp>
      <p:sp>
        <p:nvSpPr>
          <p:cNvPr id="12" name="Rectangle 2"/>
          <p:cNvSpPr>
            <a:spLocks noChangeArrowheads="1"/>
          </p:cNvSpPr>
          <p:nvPr/>
        </p:nvSpPr>
        <p:spPr bwMode="auto">
          <a:xfrm>
            <a:off x="611188" y="2853320"/>
            <a:ext cx="8208962" cy="1475779"/>
          </a:xfrm>
          <a:prstGeom prst="rect">
            <a:avLst/>
          </a:prstGeom>
          <a:noFill/>
          <a:ln w="9525"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13" name="Text Box 4"/>
          <p:cNvSpPr txBox="1">
            <a:spLocks noChangeArrowheads="1"/>
          </p:cNvSpPr>
          <p:nvPr/>
        </p:nvSpPr>
        <p:spPr bwMode="auto">
          <a:xfrm>
            <a:off x="250825" y="728663"/>
            <a:ext cx="1943100" cy="369887"/>
          </a:xfrm>
          <a:prstGeom prst="rect">
            <a:avLst/>
          </a:prstGeom>
          <a:noFill/>
          <a:ln w="28575"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説明会の目的</a:t>
            </a:r>
          </a:p>
        </p:txBody>
      </p:sp>
      <p:sp>
        <p:nvSpPr>
          <p:cNvPr id="14" name="Text Box 5"/>
          <p:cNvSpPr txBox="1">
            <a:spLocks noChangeArrowheads="1"/>
          </p:cNvSpPr>
          <p:nvPr/>
        </p:nvSpPr>
        <p:spPr bwMode="auto">
          <a:xfrm>
            <a:off x="539750" y="1154113"/>
            <a:ext cx="8353425" cy="369332"/>
          </a:xfrm>
          <a:prstGeom prst="rect">
            <a:avLst/>
          </a:prstGeom>
          <a:solidFill>
            <a:srgbClr val="FFFF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b="0" dirty="0" smtClean="0">
                <a:solidFill>
                  <a:srgbClr val="000000"/>
                </a:solidFill>
                <a:latin typeface="HGP創英角ｺﾞｼｯｸUB" pitchFamily="50" charset="-128"/>
                <a:ea typeface="HGP創英角ｺﾞｼｯｸUB" pitchFamily="50" charset="-128"/>
              </a:rPr>
              <a:t>業務を対象に、要領基準類のポイントや</a:t>
            </a:r>
            <a:r>
              <a:rPr lang="ja-JP" altLang="en-US" sz="1800" b="0" dirty="0">
                <a:solidFill>
                  <a:srgbClr val="000000"/>
                </a:solidFill>
                <a:latin typeface="HGP創英角ｺﾞｼｯｸUB" pitchFamily="50" charset="-128"/>
                <a:ea typeface="HGP創英角ｺﾞｼｯｸUB" pitchFamily="50" charset="-128"/>
              </a:rPr>
              <a:t>、成果品納品時</a:t>
            </a:r>
            <a:r>
              <a:rPr lang="ja-JP" altLang="en-US" sz="1800" b="0" dirty="0" smtClean="0">
                <a:solidFill>
                  <a:srgbClr val="000000"/>
                </a:solidFill>
                <a:latin typeface="HGP創英角ｺﾞｼｯｸUB" pitchFamily="50" charset="-128"/>
                <a:ea typeface="HGP創英角ｺﾞｼｯｸUB" pitchFamily="50" charset="-128"/>
              </a:rPr>
              <a:t>の留意点など</a:t>
            </a:r>
            <a:r>
              <a:rPr lang="ja-JP" altLang="en-US" sz="1800" b="0" dirty="0">
                <a:solidFill>
                  <a:srgbClr val="000000"/>
                </a:solidFill>
                <a:latin typeface="HGP創英角ｺﾞｼｯｸUB" pitchFamily="50" charset="-128"/>
                <a:ea typeface="HGP創英角ｺﾞｼｯｸUB" pitchFamily="50" charset="-128"/>
              </a:rPr>
              <a:t>を解説</a:t>
            </a:r>
          </a:p>
        </p:txBody>
      </p:sp>
      <p:sp>
        <p:nvSpPr>
          <p:cNvPr id="15" name="Text Box 8"/>
          <p:cNvSpPr txBox="1">
            <a:spLocks noChangeArrowheads="1"/>
          </p:cNvSpPr>
          <p:nvPr/>
        </p:nvSpPr>
        <p:spPr bwMode="auto">
          <a:xfrm>
            <a:off x="250825" y="2600908"/>
            <a:ext cx="1944688" cy="369888"/>
          </a:xfrm>
          <a:prstGeom prst="rect">
            <a:avLst/>
          </a:prstGeom>
          <a:solidFill>
            <a:srgbClr val="FFFFFF"/>
          </a:solidFill>
          <a:ln w="28575" algn="ctr">
            <a:solidFill>
              <a:srgbClr val="0000FF"/>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講 習 内 容</a:t>
            </a:r>
          </a:p>
        </p:txBody>
      </p:sp>
      <p:sp>
        <p:nvSpPr>
          <p:cNvPr id="16" name="Text Box 9"/>
          <p:cNvSpPr txBox="1">
            <a:spLocks noChangeArrowheads="1"/>
          </p:cNvSpPr>
          <p:nvPr/>
        </p:nvSpPr>
        <p:spPr bwMode="auto">
          <a:xfrm>
            <a:off x="2809317" y="3297178"/>
            <a:ext cx="539908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１．電子</a:t>
            </a:r>
            <a:r>
              <a:rPr lang="ja-JP" altLang="en-US" sz="1600" b="0" dirty="0" smtClean="0">
                <a:solidFill>
                  <a:srgbClr val="000000"/>
                </a:solidFill>
                <a:latin typeface="HGP創英角ｺﾞｼｯｸUB" pitchFamily="50" charset="-128"/>
                <a:ea typeface="HGP創英角ｺﾞｼｯｸUB" pitchFamily="50" charset="-128"/>
              </a:rPr>
              <a:t>納品に関係する要領基準類の説明 </a:t>
            </a:r>
            <a:endParaRPr lang="ja-JP" altLang="en-US" sz="1600" b="0" dirty="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smtClean="0">
                <a:solidFill>
                  <a:srgbClr val="000000"/>
                </a:solidFill>
                <a:latin typeface="HGP創英角ｺﾞｼｯｸUB" pitchFamily="50" charset="-128"/>
                <a:ea typeface="HGP創英角ｺﾞｼｯｸUB" pitchFamily="50" charset="-128"/>
              </a:rPr>
              <a:t>２．</a:t>
            </a:r>
            <a:r>
              <a:rPr lang="ja-JP" altLang="en-US" sz="1600" b="0" dirty="0">
                <a:solidFill>
                  <a:srgbClr val="000000"/>
                </a:solidFill>
                <a:latin typeface="HGP創英角ｺﾞｼｯｸUB" pitchFamily="50" charset="-128"/>
                <a:ea typeface="HGP創英角ｺﾞｼｯｸUB" pitchFamily="50" charset="-128"/>
              </a:rPr>
              <a:t>電子成果品</a:t>
            </a:r>
            <a:r>
              <a:rPr lang="ja-JP" altLang="en-US" sz="1600" b="0" dirty="0" smtClean="0">
                <a:solidFill>
                  <a:srgbClr val="000000"/>
                </a:solidFill>
                <a:latin typeface="HGP創英角ｺﾞｼｯｸUB" pitchFamily="50" charset="-128"/>
                <a:ea typeface="HGP創英角ｺﾞｼｯｸUB" pitchFamily="50" charset="-128"/>
              </a:rPr>
              <a:t>の・作成・チェック・提出について</a:t>
            </a:r>
            <a:endParaRPr lang="ja-JP" altLang="en-US" sz="1400" b="0" dirty="0">
              <a:solidFill>
                <a:srgbClr val="000000"/>
              </a:solidFill>
              <a:latin typeface="HGP創英角ｺﾞｼｯｸUB" pitchFamily="50" charset="-128"/>
              <a:ea typeface="HGP創英角ｺﾞｼｯｸUB" pitchFamily="50" charset="-128"/>
            </a:endParaRPr>
          </a:p>
        </p:txBody>
      </p:sp>
      <p:sp>
        <p:nvSpPr>
          <p:cNvPr id="17" name="Text Box 13"/>
          <p:cNvSpPr txBox="1">
            <a:spLocks noChangeArrowheads="1"/>
          </p:cNvSpPr>
          <p:nvPr/>
        </p:nvSpPr>
        <p:spPr bwMode="auto">
          <a:xfrm>
            <a:off x="1331913" y="2060575"/>
            <a:ext cx="1727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latin typeface="HGP創英角ｺﾞｼｯｸUB" pitchFamily="50" charset="-128"/>
                <a:ea typeface="HGP創英角ｺﾞｼｯｸUB" pitchFamily="50" charset="-128"/>
              </a:rPr>
              <a:t>運用の徹底</a:t>
            </a:r>
          </a:p>
        </p:txBody>
      </p:sp>
      <p:sp>
        <p:nvSpPr>
          <p:cNvPr id="18" name="AutoShape 16"/>
          <p:cNvSpPr>
            <a:spLocks noChangeArrowheads="1"/>
          </p:cNvSpPr>
          <p:nvPr/>
        </p:nvSpPr>
        <p:spPr bwMode="auto">
          <a:xfrm>
            <a:off x="1187450" y="1889125"/>
            <a:ext cx="2159000" cy="628650"/>
          </a:xfrm>
          <a:prstGeom prst="rightArrow">
            <a:avLst>
              <a:gd name="adj1" fmla="val 53435"/>
              <a:gd name="adj2" fmla="val 96718"/>
            </a:avLst>
          </a:prstGeom>
          <a:noFill/>
          <a:ln w="9525"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19" name="Rectangle 17"/>
          <p:cNvSpPr>
            <a:spLocks noChangeArrowheads="1"/>
          </p:cNvSpPr>
          <p:nvPr/>
        </p:nvSpPr>
        <p:spPr bwMode="auto">
          <a:xfrm>
            <a:off x="3419475" y="1889125"/>
            <a:ext cx="4968875" cy="628650"/>
          </a:xfrm>
          <a:prstGeom prst="rect">
            <a:avLst/>
          </a:prstGeom>
          <a:noFill/>
          <a:ln w="28575"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0" name="Text Box 18"/>
          <p:cNvSpPr txBox="1">
            <a:spLocks noChangeArrowheads="1"/>
          </p:cNvSpPr>
          <p:nvPr/>
        </p:nvSpPr>
        <p:spPr bwMode="auto">
          <a:xfrm>
            <a:off x="3635375" y="2010326"/>
            <a:ext cx="42481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smtClean="0">
                <a:solidFill>
                  <a:srgbClr val="000000"/>
                </a:solidFill>
                <a:latin typeface="HGP創英角ｺﾞｼｯｸUB" pitchFamily="50" charset="-128"/>
                <a:ea typeface="HGP創英角ｺﾞｼｯｸUB" pitchFamily="50" charset="-128"/>
              </a:rPr>
              <a:t>・業務効率化、確実な成果品の作成</a:t>
            </a:r>
            <a:endParaRPr lang="en-US" altLang="ja-JP" sz="1600" b="0" dirty="0">
              <a:solidFill>
                <a:srgbClr val="000000"/>
              </a:solidFill>
              <a:latin typeface="HGP創英角ｺﾞｼｯｸUB" pitchFamily="50" charset="-128"/>
              <a:ea typeface="HGP創英角ｺﾞｼｯｸUB" pitchFamily="50" charset="-128"/>
            </a:endParaRPr>
          </a:p>
        </p:txBody>
      </p:sp>
      <p:sp>
        <p:nvSpPr>
          <p:cNvPr id="21" name="Text Box 21"/>
          <p:cNvSpPr txBox="1">
            <a:spLocks noChangeArrowheads="1"/>
          </p:cNvSpPr>
          <p:nvPr/>
        </p:nvSpPr>
        <p:spPr bwMode="auto">
          <a:xfrm>
            <a:off x="739775" y="3537012"/>
            <a:ext cx="1655763" cy="307777"/>
          </a:xfrm>
          <a:prstGeom prst="rect">
            <a:avLst/>
          </a:prstGeom>
          <a:solidFill>
            <a:srgbClr val="FFFF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dirty="0" smtClean="0">
                <a:solidFill>
                  <a:srgbClr val="000000"/>
                </a:solidFill>
                <a:latin typeface="HGP創英角ｺﾞｼｯｸUB" pitchFamily="50" charset="-128"/>
                <a:ea typeface="HGP創英角ｺﾞｼｯｸUB" pitchFamily="50" charset="-128"/>
              </a:rPr>
              <a:t>受注者向け</a:t>
            </a:r>
            <a:r>
              <a:rPr lang="ja-JP" altLang="en-US" sz="1400" b="0" dirty="0">
                <a:solidFill>
                  <a:srgbClr val="000000"/>
                </a:solidFill>
                <a:latin typeface="HGP創英角ｺﾞｼｯｸUB" pitchFamily="50" charset="-128"/>
                <a:ea typeface="HGP創英角ｺﾞｼｯｸUB" pitchFamily="50" charset="-128"/>
              </a:rPr>
              <a:t>説明会</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 name="Object 4"/>
          <p:cNvGraphicFramePr>
            <a:graphicFrameLocks noChangeAspect="1"/>
          </p:cNvGraphicFramePr>
          <p:nvPr/>
        </p:nvGraphicFramePr>
        <p:xfrm>
          <a:off x="3780979" y="872716"/>
          <a:ext cx="4535437" cy="5544616"/>
        </p:xfrm>
        <a:graphic>
          <a:graphicData uri="http://schemas.openxmlformats.org/presentationml/2006/ole">
            <p:oleObj spid="_x0000_s381955" name="Visio" r:id="rId4" imgW="7312769" imgH="8932680" progId="Visio.Drawing.11">
              <p:embed/>
            </p:oleObj>
          </a:graphicData>
        </a:graphic>
      </p:graphicFrame>
      <p:sp>
        <p:nvSpPr>
          <p:cNvPr id="13" name="Freeform 8"/>
          <p:cNvSpPr>
            <a:spLocks/>
          </p:cNvSpPr>
          <p:nvPr/>
        </p:nvSpPr>
        <p:spPr bwMode="auto">
          <a:xfrm>
            <a:off x="3743908" y="872716"/>
            <a:ext cx="1075184" cy="5544616"/>
          </a:xfrm>
          <a:custGeom>
            <a:avLst/>
            <a:gdLst>
              <a:gd name="T0" fmla="*/ 2147483647 w 784"/>
              <a:gd name="T1" fmla="*/ 2147483647 h 3880"/>
              <a:gd name="T2" fmla="*/ 2147483647 w 784"/>
              <a:gd name="T3" fmla="*/ 0 h 3880"/>
              <a:gd name="T4" fmla="*/ 0 w 784"/>
              <a:gd name="T5" fmla="*/ 0 h 3880"/>
              <a:gd name="T6" fmla="*/ 0 w 784"/>
              <a:gd name="T7" fmla="*/ 2147483647 h 3880"/>
              <a:gd name="T8" fmla="*/ 2147483647 w 784"/>
              <a:gd name="T9" fmla="*/ 2147483647 h 3880"/>
              <a:gd name="T10" fmla="*/ 2147483647 w 784"/>
              <a:gd name="T11" fmla="*/ 2147483647 h 3880"/>
              <a:gd name="T12" fmla="*/ 0 60000 65536"/>
              <a:gd name="T13" fmla="*/ 0 60000 65536"/>
              <a:gd name="T14" fmla="*/ 0 60000 65536"/>
              <a:gd name="T15" fmla="*/ 0 60000 65536"/>
              <a:gd name="T16" fmla="*/ 0 60000 65536"/>
              <a:gd name="T17" fmla="*/ 0 60000 65536"/>
              <a:gd name="T18" fmla="*/ 0 w 784"/>
              <a:gd name="T19" fmla="*/ 0 h 3880"/>
              <a:gd name="T20" fmla="*/ 784 w 784"/>
              <a:gd name="T21" fmla="*/ 3880 h 3880"/>
            </a:gdLst>
            <a:ahLst/>
            <a:cxnLst>
              <a:cxn ang="T12">
                <a:pos x="T0" y="T1"/>
              </a:cxn>
              <a:cxn ang="T13">
                <a:pos x="T2" y="T3"/>
              </a:cxn>
              <a:cxn ang="T14">
                <a:pos x="T4" y="T5"/>
              </a:cxn>
              <a:cxn ang="T15">
                <a:pos x="T6" y="T7"/>
              </a:cxn>
              <a:cxn ang="T16">
                <a:pos x="T8" y="T9"/>
              </a:cxn>
              <a:cxn ang="T17">
                <a:pos x="T10" y="T11"/>
              </a:cxn>
            </a:cxnLst>
            <a:rect l="T18" t="T19" r="T20" b="T21"/>
            <a:pathLst>
              <a:path w="784" h="3880">
                <a:moveTo>
                  <a:pt x="784" y="280"/>
                </a:moveTo>
                <a:lnTo>
                  <a:pt x="784" y="0"/>
                </a:lnTo>
                <a:lnTo>
                  <a:pt x="0" y="0"/>
                </a:lnTo>
                <a:lnTo>
                  <a:pt x="0" y="3880"/>
                </a:lnTo>
                <a:lnTo>
                  <a:pt x="776" y="3880"/>
                </a:lnTo>
                <a:lnTo>
                  <a:pt x="776" y="1416"/>
                </a:lnTo>
              </a:path>
            </a:pathLst>
          </a:custGeom>
          <a:noFill/>
          <a:ln w="508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075" name="スライド番号プレースホルダ 6"/>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B7437060-4DF7-45CA-ADD9-0CAEC0E3CDDE}" type="slidenum">
              <a:rPr lang="en-US" altLang="ja-JP" sz="1400" b="0">
                <a:solidFill>
                  <a:srgbClr val="000000"/>
                </a:solidFill>
                <a:latin typeface="HGP創英角ｺﾞｼｯｸUB" pitchFamily="50" charset="-128"/>
                <a:ea typeface="HGP創英角ｺﾞｼｯｸUB" pitchFamily="50" charset="-128"/>
              </a:rPr>
              <a:pPr algn="r" eaLnBrk="1" hangingPunct="1"/>
              <a:t>19</a:t>
            </a:fld>
            <a:endParaRPr lang="en-US" altLang="ja-JP" sz="1400" b="0">
              <a:solidFill>
                <a:srgbClr val="000000"/>
              </a:solidFill>
              <a:latin typeface="HGP創英角ｺﾞｼｯｸUB" pitchFamily="50" charset="-128"/>
              <a:ea typeface="HGP創英角ｺﾞｼｯｸUB" pitchFamily="50" charset="-128"/>
            </a:endParaRPr>
          </a:p>
        </p:txBody>
      </p:sp>
      <p:sp>
        <p:nvSpPr>
          <p:cNvPr id="3076" name="Rectangle 2"/>
          <p:cNvSpPr>
            <a:spLocks noChangeArrowheads="1"/>
          </p:cNvSpPr>
          <p:nvPr/>
        </p:nvSpPr>
        <p:spPr bwMode="auto">
          <a:xfrm>
            <a:off x="108000" y="0"/>
            <a:ext cx="2844763"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業務</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の電子納品</a:t>
            </a:r>
          </a:p>
        </p:txBody>
      </p:sp>
      <p:sp>
        <p:nvSpPr>
          <p:cNvPr id="3077" name="Rectangle 7"/>
          <p:cNvSpPr>
            <a:spLocks noChangeArrowheads="1"/>
          </p:cNvSpPr>
          <p:nvPr/>
        </p:nvSpPr>
        <p:spPr bwMode="auto">
          <a:xfrm>
            <a:off x="7770886" y="2854114"/>
            <a:ext cx="617538" cy="2051050"/>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3078" name="Text Box 8"/>
          <p:cNvSpPr txBox="1">
            <a:spLocks noChangeArrowheads="1"/>
          </p:cNvSpPr>
          <p:nvPr/>
        </p:nvSpPr>
        <p:spPr bwMode="auto">
          <a:xfrm>
            <a:off x="8637588" y="2110805"/>
            <a:ext cx="461962" cy="124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itchFamily="50" charset="-128"/>
                <a:ea typeface="HGP創英角ｺﾞｼｯｸUB" pitchFamily="50" charset="-128"/>
              </a:rPr>
              <a:t>電子成果品</a:t>
            </a:r>
          </a:p>
        </p:txBody>
      </p:sp>
      <p:sp>
        <p:nvSpPr>
          <p:cNvPr id="3079" name="Line 9"/>
          <p:cNvSpPr>
            <a:spLocks noChangeShapeType="1"/>
          </p:cNvSpPr>
          <p:nvPr/>
        </p:nvSpPr>
        <p:spPr bwMode="auto">
          <a:xfrm flipH="1">
            <a:off x="8442325" y="2690242"/>
            <a:ext cx="255588" cy="187325"/>
          </a:xfrm>
          <a:prstGeom prst="line">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081"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
        <p:nvSpPr>
          <p:cNvPr id="10" name="正方形/長方形 9"/>
          <p:cNvSpPr/>
          <p:nvPr/>
        </p:nvSpPr>
        <p:spPr bwMode="auto">
          <a:xfrm>
            <a:off x="323528" y="1952836"/>
            <a:ext cx="2700300" cy="3960440"/>
          </a:xfrm>
          <a:prstGeom prst="rect">
            <a:avLst/>
          </a:prstGeom>
          <a:solidFill>
            <a:srgbClr val="F0E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　電子成果品は、以下の流れで</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チェックをします。</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①作成段階でのチェック</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t>　</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（受注者）</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algn="l"/>
            <a:r>
              <a:rPr lang="ja-JP" altLang="en-US" dirty="0" smtClean="0"/>
              <a:t>　・ウイルスチェック</a:t>
            </a:r>
            <a:endParaRPr lang="en-US" altLang="ja-JP" dirty="0" smtClean="0"/>
          </a:p>
          <a:p>
            <a:pPr algn="l"/>
            <a:r>
              <a:rPr lang="ja-JP" altLang="en-US" dirty="0" smtClean="0"/>
              <a:t>　・電子納品チェックシステムによる</a:t>
            </a:r>
            <a:endParaRPr lang="en-US" altLang="ja-JP" dirty="0" smtClean="0"/>
          </a:p>
          <a:p>
            <a:pPr algn="l"/>
            <a:r>
              <a:rPr lang="ja-JP" altLang="en-US" dirty="0" smtClean="0"/>
              <a:t>　　チェックを実施。</a:t>
            </a:r>
            <a:endParaRPr lang="en-US" altLang="ja-JP" dirty="0" smtClean="0"/>
          </a:p>
          <a:p>
            <a:pPr algn="l"/>
            <a:r>
              <a:rPr lang="ja-JP" altLang="en-US" dirty="0" smtClean="0"/>
              <a:t>　・目視でのチェック（図面・媒体等）</a:t>
            </a: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t>②業務完了後（検査前）のチェック</a:t>
            </a: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t>　（監督職員等）</a:t>
            </a:r>
            <a:endParaRPr lang="en-US" altLang="ja-JP" dirty="0" smtClean="0"/>
          </a:p>
          <a:p>
            <a:pPr algn="l"/>
            <a:r>
              <a:rPr lang="ja-JP" altLang="en-US" dirty="0" smtClean="0"/>
              <a:t>　・ウイルスチェック</a:t>
            </a:r>
            <a:endParaRPr lang="en-US" altLang="ja-JP" dirty="0" smtClean="0"/>
          </a:p>
          <a:p>
            <a:pPr algn="l"/>
            <a:r>
              <a:rPr lang="ja-JP" altLang="en-US" dirty="0" smtClean="0"/>
              <a:t>　・電子納品チェックシステムによる</a:t>
            </a:r>
            <a:endParaRPr lang="en-US" altLang="ja-JP" dirty="0" smtClean="0"/>
          </a:p>
          <a:p>
            <a:pPr algn="l"/>
            <a:r>
              <a:rPr lang="ja-JP" altLang="en-US" dirty="0" smtClean="0"/>
              <a:t>　　チェックを実施。</a:t>
            </a:r>
            <a:endParaRPr lang="en-US" altLang="ja-JP" dirty="0" smtClean="0"/>
          </a:p>
          <a:p>
            <a:pPr algn="l"/>
            <a:r>
              <a:rPr lang="ja-JP" altLang="en-US" dirty="0" smtClean="0"/>
              <a:t>　・目視でのチェック（図面・媒体等）</a:t>
            </a:r>
            <a:endParaRPr lang="en-US" altLang="ja-JP" dirty="0" smtClean="0"/>
          </a:p>
          <a:p>
            <a:pPr algn="l"/>
            <a:endParaRPr lang="en-US" altLang="ja-JP" dirty="0" smtClean="0"/>
          </a:p>
          <a:p>
            <a:pPr algn="l"/>
            <a:r>
              <a:rPr lang="ja-JP" altLang="en-US" dirty="0" smtClean="0"/>
              <a:t>③検査時のチェック</a:t>
            </a:r>
            <a:endParaRPr lang="en-US" altLang="ja-JP" dirty="0" smtClean="0"/>
          </a:p>
          <a:p>
            <a:pPr algn="l"/>
            <a:r>
              <a:rPr lang="ja-JP" altLang="en-US" dirty="0" smtClean="0"/>
              <a:t>　（検査官）</a:t>
            </a:r>
            <a:endParaRPr lang="en-US" altLang="ja-JP" dirty="0" smtClean="0"/>
          </a:p>
          <a:p>
            <a:pPr algn="l"/>
            <a:r>
              <a:rPr lang="ja-JP" altLang="en-US" dirty="0" smtClean="0"/>
              <a:t>　・目視でのチェック（図面・媒体等）</a:t>
            </a:r>
            <a:endParaRPr lang="en-US" altLang="ja-JP" dirty="0" smtClean="0"/>
          </a:p>
          <a:p>
            <a:pPr algn="l"/>
            <a:r>
              <a:rPr lang="ja-JP" altLang="en-US" dirty="0" smtClean="0"/>
              <a:t>　・チェック結果等</a:t>
            </a:r>
            <a:endParaRPr lang="en-US" altLang="ja-JP" dirty="0" smtClean="0"/>
          </a:p>
          <a:p>
            <a:pPr algn="l"/>
            <a:endParaRPr lang="en-US" altLang="ja-JP" dirty="0" smtClean="0"/>
          </a:p>
          <a:p>
            <a:pPr algn="l"/>
            <a:endParaRPr lang="en-US" altLang="ja-JP" dirty="0" smtClean="0"/>
          </a:p>
        </p:txBody>
      </p:sp>
      <p:sp>
        <p:nvSpPr>
          <p:cNvPr id="11" name="正方形/長方形 10"/>
          <p:cNvSpPr/>
          <p:nvPr/>
        </p:nvSpPr>
        <p:spPr bwMode="auto">
          <a:xfrm>
            <a:off x="323528" y="2492896"/>
            <a:ext cx="2700300" cy="1224136"/>
          </a:xfrm>
          <a:prstGeom prst="rect">
            <a:avLst/>
          </a:prstGeom>
          <a:noFill/>
          <a:ln w="1905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　各段階での実施事項について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826105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08000" y="0"/>
            <a:ext cx="4788036"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協議について</a:t>
            </a:r>
          </a:p>
        </p:txBody>
      </p:sp>
      <p:sp>
        <p:nvSpPr>
          <p:cNvPr id="4100" name="Rectangle 3"/>
          <p:cNvSpPr>
            <a:spLocks noChangeArrowheads="1"/>
          </p:cNvSpPr>
          <p:nvPr/>
        </p:nvSpPr>
        <p:spPr bwMode="auto">
          <a:xfrm>
            <a:off x="180000" y="648000"/>
            <a:ext cx="6037262"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2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受発注者間の</a:t>
            </a:r>
            <a:r>
              <a:rPr lang="ja-JP" altLang="en-US" sz="2600" b="0" dirty="0">
                <a:solidFill>
                  <a:srgbClr val="FF0000"/>
                </a:solidFill>
                <a:latin typeface="HGP創英角ｺﾞｼｯｸUB" pitchFamily="50" charset="-128"/>
                <a:ea typeface="HGP創英角ｺﾞｼｯｸUB" pitchFamily="50" charset="-128"/>
              </a:rPr>
              <a:t>混乱を回避し、手戻り作業の軽減を図る</a:t>
            </a:r>
            <a:r>
              <a:rPr lang="ja-JP" altLang="en-US" sz="2600" b="0" dirty="0">
                <a:solidFill>
                  <a:srgbClr val="000000"/>
                </a:solidFill>
                <a:latin typeface="HGP創英角ｺﾞｼｯｸUB" pitchFamily="50" charset="-128"/>
                <a:ea typeface="HGP創英角ｺﾞｼｯｸUB" pitchFamily="50" charset="-128"/>
              </a:rPr>
              <a:t>ためには、事前協議の実施がポイント。</a:t>
            </a: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事前協議では</a:t>
            </a:r>
            <a:r>
              <a:rPr lang="ja-JP" altLang="en-US" sz="2600" b="0" u="sng" dirty="0">
                <a:solidFill>
                  <a:srgbClr val="FF0000"/>
                </a:solidFill>
                <a:latin typeface="HGP創英角ｺﾞｼｯｸUB" pitchFamily="50" charset="-128"/>
                <a:ea typeface="HGP創英角ｺﾞｼｯｸUB" pitchFamily="50" charset="-128"/>
              </a:rPr>
              <a:t>「事前協議チェックシート」を活用すること</a:t>
            </a:r>
            <a:r>
              <a:rPr lang="ja-JP" altLang="en-US" sz="2600" b="0" dirty="0">
                <a:solidFill>
                  <a:srgbClr val="000000"/>
                </a:solidFill>
                <a:latin typeface="HGP創英角ｺﾞｼｯｸUB" pitchFamily="50" charset="-128"/>
                <a:ea typeface="HGP創英角ｺﾞｼｯｸUB" pitchFamily="50" charset="-128"/>
              </a:rPr>
              <a:t>で、納品区分の明確化、確認漏れを防ぐことが</a:t>
            </a:r>
            <a:r>
              <a:rPr lang="ja-JP" altLang="en-US" sz="2600" b="0" dirty="0" smtClean="0">
                <a:solidFill>
                  <a:srgbClr val="000000"/>
                </a:solidFill>
                <a:latin typeface="HGP創英角ｺﾞｼｯｸUB" pitchFamily="50" charset="-128"/>
                <a:ea typeface="HGP創英角ｺﾞｼｯｸUB" pitchFamily="50" charset="-128"/>
              </a:rPr>
              <a:t>できる。</a:t>
            </a:r>
            <a:endParaRPr lang="ja-JP" altLang="en-US" sz="2600" b="0" dirty="0">
              <a:solidFill>
                <a:srgbClr val="000000"/>
              </a:solidFill>
              <a:latin typeface="HGP創英角ｺﾞｼｯｸUB" pitchFamily="50" charset="-128"/>
              <a:ea typeface="HGP創英角ｺﾞｼｯｸUB" pitchFamily="50" charset="-128"/>
            </a:endParaRPr>
          </a:p>
        </p:txBody>
      </p:sp>
      <p:sp>
        <p:nvSpPr>
          <p:cNvPr id="4101" name="Rectangle 3"/>
          <p:cNvSpPr>
            <a:spLocks noChangeArrowheads="1"/>
          </p:cNvSpPr>
          <p:nvPr/>
        </p:nvSpPr>
        <p:spPr bwMode="auto">
          <a:xfrm>
            <a:off x="180000" y="5013176"/>
            <a:ext cx="8773499"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692150" indent="-347663"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lvl="1" indent="-457200" algn="l" eaLnBrk="1" hangingPunct="1">
              <a:spcBef>
                <a:spcPct val="20000"/>
              </a:spcBef>
              <a:buClr>
                <a:srgbClr val="000000"/>
              </a:buClr>
              <a:buSzPct val="100000"/>
              <a:buFont typeface="HGP創英角ｺﾞｼｯｸUB" panose="020B0900000000000000" pitchFamily="50" charset="-128"/>
              <a:buChar char="○"/>
              <a:tabLst>
                <a:tab pos="808038" algn="l"/>
              </a:tabLst>
            </a:pPr>
            <a:r>
              <a:rPr lang="ja-JP" altLang="en-US" sz="2600" b="0" u="sng" dirty="0">
                <a:solidFill>
                  <a:srgbClr val="FF0000"/>
                </a:solidFill>
                <a:latin typeface="HGP創英角ｺﾞｼｯｸUB" pitchFamily="50" charset="-128"/>
                <a:ea typeface="HGP創英角ｺﾞｼｯｸUB" pitchFamily="50" charset="-128"/>
              </a:rPr>
              <a:t>原則、電子化を基本とし、</a:t>
            </a:r>
            <a:r>
              <a:rPr lang="ja-JP" altLang="en-US" sz="2600" b="0" dirty="0">
                <a:solidFill>
                  <a:srgbClr val="FF0000"/>
                </a:solidFill>
                <a:latin typeface="HGP創英角ｺﾞｼｯｸUB" pitchFamily="50" charset="-128"/>
                <a:ea typeface="HGP創英角ｺﾞｼｯｸUB" pitchFamily="50" charset="-128"/>
              </a:rPr>
              <a:t>同一書類を紙媒体と電子媒体の両方により納品することとならない</a:t>
            </a:r>
            <a:r>
              <a:rPr lang="ja-JP" altLang="en-US" sz="2600" b="0" dirty="0" smtClean="0">
                <a:solidFill>
                  <a:srgbClr val="FF0000"/>
                </a:solidFill>
                <a:latin typeface="HGP創英角ｺﾞｼｯｸUB" pitchFamily="50" charset="-128"/>
                <a:ea typeface="HGP創英角ｺﾞｼｯｸUB" pitchFamily="50" charset="-128"/>
              </a:rPr>
              <a:t>よう調整</a:t>
            </a:r>
            <a:endParaRPr lang="en-US" altLang="ja-JP" sz="2600" b="0" dirty="0" smtClean="0">
              <a:solidFill>
                <a:srgbClr val="FF0000"/>
              </a:solidFill>
              <a:latin typeface="HGP創英角ｺﾞｼｯｸUB" pitchFamily="50" charset="-128"/>
              <a:ea typeface="HGP創英角ｺﾞｼｯｸUB" pitchFamily="50" charset="-128"/>
            </a:endParaRPr>
          </a:p>
          <a:p>
            <a:pPr marL="0" lvl="1" indent="0" algn="l" eaLnBrk="1" hangingPunct="1">
              <a:spcBef>
                <a:spcPct val="20000"/>
              </a:spcBef>
              <a:buClr>
                <a:srgbClr val="000000"/>
              </a:buClr>
              <a:buSzPct val="100000"/>
              <a:tabLst>
                <a:tab pos="808038" algn="l"/>
              </a:tabLst>
            </a:pPr>
            <a:r>
              <a:rPr lang="ja-JP" altLang="en-US" sz="2600" b="0" dirty="0">
                <a:solidFill>
                  <a:srgbClr val="FF0000"/>
                </a:solidFill>
                <a:latin typeface="HGP創英角ｺﾞｼｯｸUB" pitchFamily="50" charset="-128"/>
                <a:ea typeface="HGP創英角ｺﾞｼｯｸUB" pitchFamily="50" charset="-128"/>
              </a:rPr>
              <a:t>　</a:t>
            </a:r>
            <a:r>
              <a:rPr lang="ja-JP" altLang="en-US" sz="2600" b="0" dirty="0" smtClean="0">
                <a:solidFill>
                  <a:srgbClr val="FF0000"/>
                </a:solidFill>
                <a:latin typeface="HGP創英角ｺﾞｼｯｸUB" pitchFamily="50" charset="-128"/>
                <a:ea typeface="HGP創英角ｺﾞｼｯｸUB" pitchFamily="50" charset="-128"/>
              </a:rPr>
              <a:t>　</a:t>
            </a:r>
            <a:r>
              <a:rPr lang="ja-JP" altLang="en-US" sz="2600" b="0" dirty="0" smtClean="0">
                <a:solidFill>
                  <a:srgbClr val="0000FF"/>
                </a:solidFill>
                <a:latin typeface="HGP創英角ｺﾞｼｯｸUB" pitchFamily="50" charset="-128"/>
                <a:ea typeface="HGP創英角ｺﾞｼｯｸUB" pitchFamily="50" charset="-128"/>
              </a:rPr>
              <a:t>（二重</a:t>
            </a:r>
            <a:r>
              <a:rPr lang="ja-JP" altLang="en-US" sz="2600" b="0" dirty="0">
                <a:solidFill>
                  <a:srgbClr val="0000FF"/>
                </a:solidFill>
                <a:latin typeface="HGP創英角ｺﾞｼｯｸUB" pitchFamily="50" charset="-128"/>
                <a:ea typeface="HGP創英角ｺﾞｼｯｸUB" pitchFamily="50" charset="-128"/>
              </a:rPr>
              <a:t>納品とならないように）</a:t>
            </a:r>
          </a:p>
          <a:p>
            <a:pPr lvl="1" algn="l" eaLnBrk="1" hangingPunct="1">
              <a:spcBef>
                <a:spcPct val="20000"/>
              </a:spcBef>
              <a:buClr>
                <a:srgbClr val="000000"/>
              </a:buClr>
              <a:buSzPct val="70000"/>
              <a:buFont typeface="Wingdings" pitchFamily="2" charset="2"/>
              <a:buNone/>
            </a:pPr>
            <a:endParaRPr lang="ja-JP" altLang="en-US" sz="2600" b="0" dirty="0">
              <a:solidFill>
                <a:srgbClr val="FF0000"/>
              </a:solidFill>
              <a:latin typeface="HGP創英角ｺﾞｼｯｸUB" pitchFamily="50" charset="-128"/>
              <a:ea typeface="HGP創英角ｺﾞｼｯｸUB" pitchFamily="50" charset="-128"/>
            </a:endParaRPr>
          </a:p>
        </p:txBody>
      </p:sp>
      <p:sp>
        <p:nvSpPr>
          <p:cNvPr id="4103" name="Rectangle 3"/>
          <p:cNvSpPr>
            <a:spLocks noChangeArrowheads="1"/>
          </p:cNvSpPr>
          <p:nvPr/>
        </p:nvSpPr>
        <p:spPr bwMode="auto">
          <a:xfrm>
            <a:off x="180000" y="3483633"/>
            <a:ext cx="8386763"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電子納品の主旨に則り、</a:t>
            </a:r>
            <a:r>
              <a:rPr lang="ja-JP" altLang="en-US" sz="2600" b="0" dirty="0">
                <a:solidFill>
                  <a:srgbClr val="FF0000"/>
                </a:solidFill>
                <a:latin typeface="HGP創英角ｺﾞｼｯｸUB" pitchFamily="50" charset="-128"/>
                <a:ea typeface="HGP創英角ｺﾞｼｯｸUB" pitchFamily="50" charset="-128"/>
              </a:rPr>
              <a:t>電子成果品とする対象書類は出来る限り電子成果品として作成</a:t>
            </a:r>
            <a:r>
              <a:rPr lang="ja-JP" altLang="en-US" sz="2600" b="0" dirty="0">
                <a:solidFill>
                  <a:srgbClr val="000000"/>
                </a:solidFill>
                <a:latin typeface="HGP創英角ｺﾞｼｯｸUB" pitchFamily="50" charset="-128"/>
                <a:ea typeface="HGP創英角ｺﾞｼｯｸUB" pitchFamily="50" charset="-128"/>
              </a:rPr>
              <a:t>する方向で協議を行う。</a:t>
            </a:r>
            <a:r>
              <a:rPr lang="ja-JP" altLang="en-US" sz="2000" b="0" dirty="0">
                <a:solidFill>
                  <a:srgbClr val="000000"/>
                </a:solidFill>
                <a:latin typeface="HGP創英角ｺﾞｼｯｸUB" pitchFamily="50" charset="-128"/>
                <a:ea typeface="HGP創英角ｺﾞｼｯｸUB" pitchFamily="50" charset="-128"/>
              </a:rPr>
              <a:t>　　　　</a:t>
            </a:r>
          </a:p>
          <a:p>
            <a:pPr algn="l" eaLnBrk="1" hangingPunct="1">
              <a:buClr>
                <a:srgbClr val="330066"/>
              </a:buClr>
              <a:buSzPct val="70000"/>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対象とする書類：維持管理を目的として長期保存すべき書類</a:t>
            </a:r>
          </a:p>
          <a:p>
            <a:pPr algn="l" eaLnBrk="1" hangingPunct="1">
              <a:buClr>
                <a:srgbClr val="330066"/>
              </a:buClr>
              <a:buSzPct val="70000"/>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次フェーズで電子データの利活用が確実な書類　　</a:t>
            </a:r>
          </a:p>
        </p:txBody>
      </p:sp>
      <p:sp>
        <p:nvSpPr>
          <p:cNvPr id="4104" name="角丸四角形 7"/>
          <p:cNvSpPr>
            <a:spLocks noChangeArrowheads="1"/>
          </p:cNvSpPr>
          <p:nvPr/>
        </p:nvSpPr>
        <p:spPr bwMode="auto">
          <a:xfrm>
            <a:off x="179512" y="3465004"/>
            <a:ext cx="8597900" cy="1489075"/>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endParaRPr>
          </a:p>
        </p:txBody>
      </p:sp>
      <p:sp>
        <p:nvSpPr>
          <p:cNvPr id="9"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graphicFrame>
        <p:nvGraphicFramePr>
          <p:cNvPr id="10" name="Object 105"/>
          <p:cNvGraphicFramePr>
            <a:graphicFrameLocks noChangeAspect="1"/>
          </p:cNvGraphicFramePr>
          <p:nvPr/>
        </p:nvGraphicFramePr>
        <p:xfrm>
          <a:off x="6624228" y="656692"/>
          <a:ext cx="2304256" cy="2817894"/>
        </p:xfrm>
        <a:graphic>
          <a:graphicData uri="http://schemas.openxmlformats.org/presentationml/2006/ole">
            <p:oleObj spid="_x0000_s382979" name="Visio" r:id="rId4" imgW="7312769" imgH="8932680" progId="Visio.Drawing.11">
              <p:embed/>
            </p:oleObj>
          </a:graphicData>
        </a:graphic>
      </p:graphicFrame>
      <p:sp>
        <p:nvSpPr>
          <p:cNvPr id="11" name="Rectangle 1031"/>
          <p:cNvSpPr>
            <a:spLocks noChangeArrowheads="1"/>
          </p:cNvSpPr>
          <p:nvPr/>
        </p:nvSpPr>
        <p:spPr bwMode="auto">
          <a:xfrm>
            <a:off x="6480174" y="1125029"/>
            <a:ext cx="2473325" cy="215739"/>
          </a:xfrm>
          <a:prstGeom prst="rect">
            <a:avLst/>
          </a:prstGeom>
          <a:noFill/>
          <a:ln w="28575">
            <a:solidFill>
              <a:schemeClr val="tx2">
                <a:lumMod val="60000"/>
                <a:lumOff val="4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08000" y="0"/>
            <a:ext cx="75963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buClr>
                <a:schemeClr val="tx2"/>
              </a:buClr>
              <a:buSzPct val="70000"/>
              <a:buFont typeface="Wingdings" pitchFamily="2" charset="2"/>
              <a:buNone/>
            </a:pPr>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事前協議チェックシート</a:t>
            </a:r>
            <a:endPar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sp>
        <p:nvSpPr>
          <p:cNvPr id="56323" name="Rectangle 3"/>
          <p:cNvSpPr>
            <a:spLocks noGrp="1" noChangeArrowheads="1"/>
          </p:cNvSpPr>
          <p:nvPr>
            <p:ph type="body" idx="4294967295"/>
          </p:nvPr>
        </p:nvSpPr>
        <p:spPr>
          <a:xfrm>
            <a:off x="0" y="764704"/>
            <a:ext cx="8532440" cy="4050184"/>
          </a:xfrm>
        </p:spPr>
        <p:txBody>
          <a:bodyPr/>
          <a:lstStyle/>
          <a:p>
            <a:pPr lvl="1" eaLnBrk="1" hangingPunct="1">
              <a:buClr>
                <a:schemeClr val="tx1"/>
              </a:buClr>
              <a:buSzPct val="100000"/>
              <a:buNone/>
            </a:pPr>
            <a:r>
              <a:rPr lang="ja-JP" altLang="en-US" sz="2400" dirty="0" smtClean="0">
                <a:solidFill>
                  <a:srgbClr val="0000FF"/>
                </a:solidFill>
                <a:latin typeface="HGP創英角ｺﾞｼｯｸUB" pitchFamily="50" charset="-128"/>
                <a:ea typeface="HGP創英角ｺﾞｼｯｸUB" pitchFamily="50" charset="-128"/>
              </a:rPr>
              <a:t>初回の打合せ時に手戻りの発生しないように</a:t>
            </a:r>
            <a:endParaRPr lang="en-US" altLang="ja-JP" sz="2400" dirty="0" smtClean="0">
              <a:solidFill>
                <a:srgbClr val="0000FF"/>
              </a:solidFill>
              <a:latin typeface="HGP創英角ｺﾞｼｯｸUB" pitchFamily="50" charset="-128"/>
              <a:ea typeface="HGP創英角ｺﾞｼｯｸUB" pitchFamily="50" charset="-128"/>
            </a:endParaRPr>
          </a:p>
          <a:p>
            <a:pPr lvl="1" eaLnBrk="1" hangingPunct="1">
              <a:buClr>
                <a:schemeClr val="tx1"/>
              </a:buClr>
              <a:buSzPct val="100000"/>
              <a:buNone/>
            </a:pPr>
            <a:r>
              <a:rPr lang="ja-JP" altLang="en-US" sz="2400" dirty="0" smtClean="0">
                <a:solidFill>
                  <a:srgbClr val="0000FF"/>
                </a:solidFill>
                <a:latin typeface="HGP創英角ｺﾞｼｯｸUB" pitchFamily="50" charset="-128"/>
                <a:ea typeface="HGP創英角ｺﾞｼｯｸUB" pitchFamily="50" charset="-128"/>
              </a:rPr>
              <a:t>成果品作成に向けて下記の項目を確認して下さい。</a:t>
            </a:r>
            <a:endParaRPr lang="en-US" altLang="ja-JP" sz="2400" dirty="0" smtClean="0">
              <a:solidFill>
                <a:srgbClr val="0000FF"/>
              </a:solidFill>
              <a:latin typeface="HGP創英角ｺﾞｼｯｸUB" pitchFamily="50" charset="-128"/>
              <a:ea typeface="HGP創英角ｺﾞｼｯｸUB" pitchFamily="50" charset="-128"/>
            </a:endParaRPr>
          </a:p>
          <a:p>
            <a:pPr lvl="1" eaLnBrk="1" hangingPunct="1">
              <a:buClr>
                <a:schemeClr val="tx1"/>
              </a:buClr>
              <a:buSzPct val="100000"/>
              <a:buNone/>
            </a:pPr>
            <a:endParaRPr lang="en-US" altLang="ja-JP" sz="2400" dirty="0" smtClean="0">
              <a:solidFill>
                <a:srgbClr val="0000FF"/>
              </a:solidFill>
              <a:latin typeface="HGP創英角ｺﾞｼｯｸUB" pitchFamily="50" charset="-128"/>
              <a:ea typeface="HGP創英角ｺﾞｼｯｸUB" pitchFamily="50" charset="-128"/>
            </a:endParaRPr>
          </a:p>
          <a:p>
            <a:pPr lvl="1" eaLnBrk="1" hangingPunct="1">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受注者が提出するファイルのソフトウエア及びバージョン</a:t>
            </a:r>
            <a:endParaRPr lang="en-US" altLang="ja-JP" dirty="0" smtClean="0">
              <a:latin typeface="HGP創英角ｺﾞｼｯｸUB" pitchFamily="50" charset="-128"/>
              <a:ea typeface="HGP創英角ｺﾞｼｯｸUB" pitchFamily="50" charset="-128"/>
            </a:endParaRPr>
          </a:p>
          <a:p>
            <a:pPr lvl="1" eaLnBrk="1" hangingPunct="1">
              <a:buClr>
                <a:schemeClr val="tx1"/>
              </a:buClr>
              <a:buSzPct val="100000"/>
              <a:buNone/>
            </a:pPr>
            <a:r>
              <a:rPr lang="ja-JP" altLang="en-US" dirty="0" smtClean="0">
                <a:latin typeface="HGP創英角ｺﾞｼｯｸUB" pitchFamily="50" charset="-128"/>
                <a:ea typeface="HGP創英角ｺﾞｼｯｸUB" pitchFamily="50" charset="-128"/>
              </a:rPr>
              <a:t>　　（互換性の確認）</a:t>
            </a:r>
          </a:p>
          <a:p>
            <a:pPr lvl="1" eaLnBrk="1" hangingPunct="1">
              <a:spcBef>
                <a:spcPct val="50000"/>
              </a:spcBef>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適用する要領・基準</a:t>
            </a:r>
            <a:endParaRPr lang="en-US" altLang="ja-JP" dirty="0" smtClean="0">
              <a:latin typeface="HGP創英角ｺﾞｼｯｸUB" pitchFamily="50" charset="-128"/>
              <a:ea typeface="HGP創英角ｺﾞｼｯｸUB" pitchFamily="50" charset="-128"/>
            </a:endParaRPr>
          </a:p>
          <a:p>
            <a:pPr lvl="1" eaLnBrk="1" hangingPunct="1">
              <a:spcBef>
                <a:spcPct val="50000"/>
              </a:spcBef>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対象とする成果品や電子化しない資料</a:t>
            </a:r>
            <a:endParaRPr lang="en-US" altLang="ja-JP" dirty="0" smtClean="0">
              <a:latin typeface="HGP創英角ｺﾞｼｯｸUB" pitchFamily="50" charset="-128"/>
              <a:ea typeface="HGP創英角ｺﾞｼｯｸUB" pitchFamily="50" charset="-128"/>
            </a:endParaRPr>
          </a:p>
          <a:p>
            <a:pPr lvl="1" eaLnBrk="1" hangingPunct="1">
              <a:spcBef>
                <a:spcPct val="50000"/>
              </a:spcBef>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業務中の電子データの交換・共有方法</a:t>
            </a:r>
          </a:p>
          <a:p>
            <a:pPr lvl="1" eaLnBrk="1" hangingPunct="1">
              <a:buFont typeface="Wingdings" pitchFamily="2" charset="2"/>
              <a:buNone/>
            </a:pPr>
            <a:endParaRPr lang="ja-JP" altLang="en-US" dirty="0" smtClean="0">
              <a:latin typeface="HGP創英角ｺﾞｼｯｸUB" pitchFamily="50" charset="-128"/>
              <a:ea typeface="HGP創英角ｺﾞｼｯｸUB" pitchFamily="50" charset="-128"/>
            </a:endParaRPr>
          </a:p>
        </p:txBody>
      </p:sp>
      <p:sp>
        <p:nvSpPr>
          <p:cNvPr id="19460" name="AutoShape 4"/>
          <p:cNvSpPr>
            <a:spLocks noChangeArrowheads="1"/>
          </p:cNvSpPr>
          <p:nvPr/>
        </p:nvSpPr>
        <p:spPr bwMode="auto">
          <a:xfrm>
            <a:off x="801688" y="4714875"/>
            <a:ext cx="935037" cy="903288"/>
          </a:xfrm>
          <a:prstGeom prst="rightArrow">
            <a:avLst>
              <a:gd name="adj1" fmla="val 50000"/>
              <a:gd name="adj2" fmla="val 28074"/>
            </a:avLst>
          </a:prstGeom>
          <a:solidFill>
            <a:srgbClr val="FFFF99"/>
          </a:solidFill>
          <a:ln w="9525">
            <a:solidFill>
              <a:srgbClr val="FFFF99"/>
            </a:solidFill>
            <a:miter lim="800000"/>
            <a:headEnd/>
            <a:tailEnd/>
          </a:ln>
          <a:effectLst>
            <a:outerShdw dist="107763" dir="2700000" algn="ctr" rotWithShape="0">
              <a:schemeClr val="tx1">
                <a:alpha val="50000"/>
              </a:schemeClr>
            </a:outerShdw>
          </a:effectLst>
        </p:spPr>
        <p:txBody>
          <a:bodyPr wrap="none" anchor="ctr"/>
          <a:lstStyle/>
          <a:p>
            <a:pPr algn="l">
              <a:defRPr/>
            </a:pPr>
            <a:endParaRPr lang="ja-JP" altLang="en-US" sz="1400">
              <a:solidFill>
                <a:srgbClr val="000000"/>
              </a:solidFill>
              <a:latin typeface="HGP創英角ｺﾞｼｯｸUB" pitchFamily="50" charset="-128"/>
              <a:ea typeface="HGP創英角ｺﾞｼｯｸUB" pitchFamily="50" charset="-128"/>
            </a:endParaRPr>
          </a:p>
        </p:txBody>
      </p:sp>
      <p:sp>
        <p:nvSpPr>
          <p:cNvPr id="19461" name="AutoShape 5"/>
          <p:cNvSpPr>
            <a:spLocks noChangeArrowheads="1"/>
          </p:cNvSpPr>
          <p:nvPr/>
        </p:nvSpPr>
        <p:spPr bwMode="auto">
          <a:xfrm>
            <a:off x="1854200" y="4811713"/>
            <a:ext cx="6972300" cy="779462"/>
          </a:xfrm>
          <a:prstGeom prst="foldedCorner">
            <a:avLst>
              <a:gd name="adj" fmla="val 12500"/>
            </a:avLst>
          </a:prstGeom>
          <a:solidFill>
            <a:srgbClr val="FFFF99"/>
          </a:solidFill>
          <a:ln w="9525">
            <a:solidFill>
              <a:srgbClr val="FF0000"/>
            </a:solidFill>
            <a:round/>
            <a:headEnd/>
            <a:tailEnd/>
          </a:ln>
          <a:effectLst>
            <a:outerShdw dist="107763" dir="2700000" algn="ctr" rotWithShape="0">
              <a:schemeClr val="tx1">
                <a:alpha val="50000"/>
              </a:schemeClr>
            </a:outerShdw>
          </a:effectLst>
        </p:spPr>
        <p:txBody>
          <a:bodyPr anchor="ctr">
            <a:spAutoFit/>
          </a:bodyPr>
          <a:lstStyle/>
          <a:p>
            <a:pPr algn="l">
              <a:spcBef>
                <a:spcPct val="20000"/>
              </a:spcBef>
              <a:defRPr/>
            </a:pPr>
            <a:r>
              <a:rPr lang="ja-JP" altLang="en-US" sz="4000" b="0">
                <a:solidFill>
                  <a:srgbClr val="000000"/>
                </a:solidFill>
                <a:latin typeface="HGP創英角ｺﾞｼｯｸUB" pitchFamily="50" charset="-128"/>
                <a:ea typeface="HGP創英角ｺﾞｼｯｸUB" pitchFamily="50" charset="-128"/>
              </a:rPr>
              <a:t>事前協議チェックシートの利用</a:t>
            </a:r>
          </a:p>
        </p:txBody>
      </p:sp>
      <p:sp>
        <p:nvSpPr>
          <p:cNvPr id="6"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協議チェックシート</a:t>
            </a:r>
          </a:p>
        </p:txBody>
      </p:sp>
      <p:sp>
        <p:nvSpPr>
          <p:cNvPr id="5125" name="Rectangle 2469"/>
          <p:cNvSpPr>
            <a:spLocks noChangeArrowheads="1"/>
          </p:cNvSpPr>
          <p:nvPr/>
        </p:nvSpPr>
        <p:spPr bwMode="auto">
          <a:xfrm>
            <a:off x="180000" y="648000"/>
            <a:ext cx="817245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SzPct val="100000"/>
              <a:buFont typeface="HGP創英角ｺﾞｼｯｸUB" panose="020B0900000000000000" pitchFamily="50" charset="-128"/>
              <a:buChar char="○"/>
            </a:pPr>
            <a:r>
              <a:rPr lang="ja-JP" altLang="en-US" sz="2600" b="0" dirty="0">
                <a:latin typeface="HGP創英角ｺﾞｼｯｸUB" pitchFamily="50" charset="-128"/>
                <a:ea typeface="HGP創英角ｺﾞｼｯｸUB" pitchFamily="50" charset="-128"/>
              </a:rPr>
              <a:t>調査設計業務用の「事前協議チェックシート」</a:t>
            </a:r>
          </a:p>
        </p:txBody>
      </p:sp>
      <p:sp>
        <p:nvSpPr>
          <p:cNvPr id="8" name="Text Box 2470"/>
          <p:cNvSpPr txBox="1">
            <a:spLocks noChangeArrowheads="1"/>
          </p:cNvSpPr>
          <p:nvPr/>
        </p:nvSpPr>
        <p:spPr bwMode="auto">
          <a:xfrm>
            <a:off x="4824413" y="4652963"/>
            <a:ext cx="43195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dirty="0" smtClean="0">
                <a:latin typeface="HGP創英角ｺﾞｼｯｸUB" pitchFamily="50" charset="-128"/>
                <a:ea typeface="HGP創英角ｺﾞｼｯｸUB" pitchFamily="50" charset="-128"/>
              </a:rPr>
              <a:t>電子納品運用ガイドライン</a:t>
            </a:r>
            <a:r>
              <a:rPr lang="en-US" altLang="ja-JP" sz="1600" dirty="0" smtClean="0">
                <a:latin typeface="HGP創英角ｺﾞｼｯｸUB" pitchFamily="50" charset="-128"/>
                <a:ea typeface="HGP創英角ｺﾞｼｯｸUB" pitchFamily="50" charset="-128"/>
              </a:rPr>
              <a:t>【</a:t>
            </a:r>
            <a:r>
              <a:rPr lang="ja-JP" altLang="en-US" sz="1600" dirty="0" smtClean="0">
                <a:latin typeface="HGP創英角ｺﾞｼｯｸUB" pitchFamily="50" charset="-128"/>
                <a:ea typeface="HGP創英角ｺﾞｼｯｸUB" pitchFamily="50" charset="-128"/>
              </a:rPr>
              <a:t>業務編</a:t>
            </a:r>
            <a:r>
              <a:rPr lang="en-US" altLang="ja-JP" sz="1600" dirty="0" smtClean="0">
                <a:latin typeface="HGP創英角ｺﾞｼｯｸUB" pitchFamily="50" charset="-128"/>
                <a:ea typeface="HGP創英角ｺﾞｼｯｸUB" pitchFamily="50" charset="-128"/>
              </a:rPr>
              <a:t>】H28.3</a:t>
            </a:r>
            <a:r>
              <a:rPr lang="ja-JP" altLang="en-US" sz="1600" dirty="0" smtClean="0">
                <a:latin typeface="HGP創英角ｺﾞｼｯｸUB" pitchFamily="50" charset="-128"/>
                <a:ea typeface="HGP創英角ｺﾞｼｯｸUB" pitchFamily="50" charset="-128"/>
              </a:rPr>
              <a:t> </a:t>
            </a:r>
            <a:r>
              <a:rPr lang="en-US" altLang="ja-JP" sz="1600" b="0" dirty="0" smtClean="0">
                <a:solidFill>
                  <a:srgbClr val="000000"/>
                </a:solidFill>
                <a:latin typeface="HGP創英角ｺﾞｼｯｸUB" pitchFamily="50" charset="-128"/>
                <a:ea typeface="HGP創英角ｺﾞｼｯｸUB" pitchFamily="50" charset="-128"/>
              </a:rPr>
              <a:t>P.53</a:t>
            </a:r>
            <a:endParaRPr lang="en-US" altLang="ja-JP" sz="1600" b="0" dirty="0">
              <a:solidFill>
                <a:srgbClr val="000000"/>
              </a:solidFill>
              <a:latin typeface="HGP創英角ｺﾞｼｯｸUB" pitchFamily="50" charset="-128"/>
              <a:ea typeface="HGP創英角ｺﾞｼｯｸUB" pitchFamily="50" charset="-128"/>
            </a:endParaRPr>
          </a:p>
        </p:txBody>
      </p:sp>
      <p:sp>
        <p:nvSpPr>
          <p:cNvPr id="9" name="Rectangle 2469"/>
          <p:cNvSpPr>
            <a:spLocks noChangeArrowheads="1"/>
          </p:cNvSpPr>
          <p:nvPr/>
        </p:nvSpPr>
        <p:spPr bwMode="auto">
          <a:xfrm>
            <a:off x="4787900" y="5046662"/>
            <a:ext cx="4176713" cy="686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SzPct val="70000"/>
            </a:pPr>
            <a:r>
              <a:rPr lang="en-US" altLang="ja-JP" sz="1100" b="0" dirty="0" smtClean="0">
                <a:solidFill>
                  <a:srgbClr val="FF0000"/>
                </a:solidFill>
                <a:latin typeface="HGP創英角ｺﾞｼｯｸUB" pitchFamily="50" charset="-128"/>
                <a:ea typeface="HGP創英角ｺﾞｼｯｸUB" pitchFamily="50" charset="-128"/>
              </a:rPr>
              <a:t>http://www.cals-ed.go.jp/cri_guideline/</a:t>
            </a:r>
          </a:p>
          <a:p>
            <a:pPr algn="l" eaLnBrk="1" hangingPunct="1">
              <a:spcBef>
                <a:spcPct val="20000"/>
              </a:spcBef>
              <a:buClr>
                <a:srgbClr val="000000"/>
              </a:buClr>
              <a:buSzPct val="70000"/>
            </a:pPr>
            <a:r>
              <a:rPr lang="ja-JP" altLang="en-US" sz="1100" b="0" dirty="0" smtClean="0">
                <a:solidFill>
                  <a:srgbClr val="FF0000"/>
                </a:solidFill>
                <a:latin typeface="HGP創英角ｺﾞｼｯｸUB" pitchFamily="50" charset="-128"/>
                <a:ea typeface="HGP創英角ｺﾞｼｯｸUB" pitchFamily="50" charset="-128"/>
              </a:rPr>
              <a:t>データは上記</a:t>
            </a:r>
            <a:r>
              <a:rPr lang="en-US" altLang="ja-JP" sz="1100" b="0" dirty="0" smtClean="0">
                <a:solidFill>
                  <a:srgbClr val="FF0000"/>
                </a:solidFill>
                <a:latin typeface="HGP創英角ｺﾞｼｯｸUB" pitchFamily="50" charset="-128"/>
                <a:ea typeface="HGP創英角ｺﾞｼｯｸUB" pitchFamily="50" charset="-128"/>
              </a:rPr>
              <a:t>URL</a:t>
            </a:r>
            <a:r>
              <a:rPr lang="ja-JP" altLang="en-US" sz="1100" b="0" dirty="0" smtClean="0">
                <a:solidFill>
                  <a:srgbClr val="FF0000"/>
                </a:solidFill>
                <a:latin typeface="HGP創英角ｺﾞｼｯｸUB" pitchFamily="50" charset="-128"/>
                <a:ea typeface="HGP創英角ｺﾞｼｯｸUB" pitchFamily="50" charset="-128"/>
              </a:rPr>
              <a:t>の「事前協議チェックシート（</a:t>
            </a:r>
            <a:r>
              <a:rPr lang="en-US" altLang="ja-JP" sz="1100" b="0" dirty="0" smtClean="0">
                <a:solidFill>
                  <a:srgbClr val="FF0000"/>
                </a:solidFill>
                <a:latin typeface="HGP創英角ｺﾞｼｯｸUB" pitchFamily="50" charset="-128"/>
                <a:ea typeface="HGP創英角ｺﾞｼｯｸUB" pitchFamily="50" charset="-128"/>
              </a:rPr>
              <a:t>Excel</a:t>
            </a:r>
            <a:r>
              <a:rPr lang="ja-JP" altLang="en-US" sz="1100" b="0" dirty="0" smtClean="0">
                <a:solidFill>
                  <a:srgbClr val="FF0000"/>
                </a:solidFill>
                <a:latin typeface="HGP創英角ｺﾞｼｯｸUB" pitchFamily="50" charset="-128"/>
                <a:ea typeface="HGP創英角ｺﾞｼｯｸUB" pitchFamily="50" charset="-128"/>
              </a:rPr>
              <a:t>ファイル）の</a:t>
            </a:r>
            <a:endParaRPr lang="en-US" altLang="ja-JP" sz="1100" b="0" dirty="0" smtClean="0">
              <a:solidFill>
                <a:srgbClr val="FF0000"/>
              </a:solidFill>
              <a:latin typeface="HGP創英角ｺﾞｼｯｸUB" pitchFamily="50" charset="-128"/>
              <a:ea typeface="HGP創英角ｺﾞｼｯｸUB" pitchFamily="50" charset="-128"/>
            </a:endParaRPr>
          </a:p>
          <a:p>
            <a:pPr algn="l" eaLnBrk="1" hangingPunct="1">
              <a:spcBef>
                <a:spcPct val="20000"/>
              </a:spcBef>
              <a:buClr>
                <a:srgbClr val="000000"/>
              </a:buClr>
              <a:buSzPct val="70000"/>
            </a:pPr>
            <a:r>
              <a:rPr lang="ja-JP" altLang="en-US" sz="1100" b="0" dirty="0" smtClean="0">
                <a:solidFill>
                  <a:srgbClr val="FF0000"/>
                </a:solidFill>
                <a:latin typeface="HGP創英角ｺﾞｼｯｸUB" pitchFamily="50" charset="-128"/>
                <a:ea typeface="HGP創英角ｺﾞｼｯｸUB" pitchFamily="50" charset="-128"/>
              </a:rPr>
              <a:t>リンクから取得可能。</a:t>
            </a:r>
            <a:endParaRPr lang="en-US" altLang="ja-JP" sz="1100" b="0" dirty="0" smtClean="0">
              <a:solidFill>
                <a:srgbClr val="FF0000"/>
              </a:solidFill>
              <a:latin typeface="HGP創英角ｺﾞｼｯｸUB" pitchFamily="50" charset="-128"/>
              <a:ea typeface="HGP創英角ｺﾞｼｯｸUB" pitchFamily="50" charset="-128"/>
            </a:endParaRPr>
          </a:p>
        </p:txBody>
      </p:sp>
      <p:graphicFrame>
        <p:nvGraphicFramePr>
          <p:cNvPr id="10" name="Object 207"/>
          <p:cNvGraphicFramePr>
            <a:graphicFrameLocks noChangeAspect="1"/>
          </p:cNvGraphicFramePr>
          <p:nvPr/>
        </p:nvGraphicFramePr>
        <p:xfrm>
          <a:off x="647564" y="1160748"/>
          <a:ext cx="3600400" cy="4952727"/>
        </p:xfrm>
        <a:graphic>
          <a:graphicData uri="http://schemas.openxmlformats.org/presentationml/2006/ole">
            <p:oleObj spid="_x0000_s384004" name="Worksheet" r:id="rId4" imgW="8296323" imgH="11411010" progId="Excel.Sheet.8">
              <p:embed/>
            </p:oleObj>
          </a:graphicData>
        </a:graphic>
      </p:graphicFrame>
      <p:graphicFrame>
        <p:nvGraphicFramePr>
          <p:cNvPr id="11" name="Object 208"/>
          <p:cNvGraphicFramePr>
            <a:graphicFrameLocks noChangeAspect="1"/>
          </p:cNvGraphicFramePr>
          <p:nvPr/>
        </p:nvGraphicFramePr>
        <p:xfrm>
          <a:off x="4680012" y="1412776"/>
          <a:ext cx="3738562" cy="2076450"/>
        </p:xfrm>
        <a:graphic>
          <a:graphicData uri="http://schemas.openxmlformats.org/presentationml/2006/ole">
            <p:oleObj spid="_x0000_s384005" name="Worksheet" r:id="rId5" imgW="8296323" imgH="4800600" progId="Excel.Sheet.8">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08000" y="0"/>
            <a:ext cx="3023828"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協議</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事項</a:t>
            </a:r>
          </a:p>
        </p:txBody>
      </p:sp>
      <p:sp>
        <p:nvSpPr>
          <p:cNvPr id="46083" name="Rectangle 3"/>
          <p:cNvSpPr>
            <a:spLocks noChangeArrowheads="1"/>
          </p:cNvSpPr>
          <p:nvPr/>
        </p:nvSpPr>
        <p:spPr bwMode="auto">
          <a:xfrm>
            <a:off x="180000" y="648000"/>
            <a:ext cx="7920037" cy="551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987425" indent="-293688"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buClr>
                <a:srgbClr val="330066"/>
              </a:buClr>
              <a:buSzPct val="70000"/>
              <a:buFont typeface="Wingdings" pitchFamily="2" charset="2"/>
              <a:buNone/>
            </a:pPr>
            <a:r>
              <a:rPr lang="ja-JP" altLang="en-US" sz="3000" b="0" dirty="0">
                <a:solidFill>
                  <a:srgbClr val="000000"/>
                </a:solidFill>
                <a:latin typeface="HGP創英角ｺﾞｼｯｸUB" pitchFamily="50" charset="-128"/>
                <a:ea typeface="HGP創英角ｺﾞｼｯｸUB" pitchFamily="50" charset="-128"/>
              </a:rPr>
              <a:t>① 業務中の情報交換方法</a:t>
            </a:r>
          </a:p>
          <a:p>
            <a:pPr algn="l" eaLnBrk="1" hangingPunct="1">
              <a:spcBef>
                <a:spcPct val="50000"/>
              </a:spcBef>
              <a:buClr>
                <a:srgbClr val="330066"/>
              </a:buClr>
              <a:buSzPct val="70000"/>
              <a:buFont typeface="Wingdings" pitchFamily="2" charset="2"/>
              <a:buNone/>
            </a:pPr>
            <a:r>
              <a:rPr lang="ja-JP" altLang="en-US" sz="3000" b="0" dirty="0">
                <a:solidFill>
                  <a:srgbClr val="000000"/>
                </a:solidFill>
                <a:latin typeface="HGP創英角ｺﾞｼｯｸUB" pitchFamily="50" charset="-128"/>
                <a:ea typeface="HGP創英角ｺﾞｼｯｸUB" pitchFamily="50" charset="-128"/>
              </a:rPr>
              <a:t>② 電子成果品とする</a:t>
            </a:r>
            <a:r>
              <a:rPr lang="ja-JP" altLang="en-US" sz="3000" b="0" dirty="0" smtClean="0">
                <a:solidFill>
                  <a:srgbClr val="000000"/>
                </a:solidFill>
                <a:latin typeface="HGP創英角ｺﾞｼｯｸUB" pitchFamily="50" charset="-128"/>
                <a:ea typeface="HGP創英角ｺﾞｼｯｸUB" pitchFamily="50" charset="-128"/>
              </a:rPr>
              <a:t>書類</a:t>
            </a:r>
            <a:endParaRPr lang="en-US" altLang="ja-JP" sz="3000"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pPr>
            <a:r>
              <a:rPr lang="ja-JP" altLang="en-US" sz="3000" b="0" dirty="0" smtClean="0">
                <a:solidFill>
                  <a:srgbClr val="000000"/>
                </a:solidFill>
                <a:latin typeface="HGP創英角ｺﾞｼｯｸUB" pitchFamily="50" charset="-128"/>
                <a:ea typeface="HGP創英角ｺﾞｼｯｸUB" pitchFamily="50" charset="-128"/>
              </a:rPr>
              <a:t>③ 図面について（作成する内容・レイヤ取扱い）</a:t>
            </a:r>
            <a:endParaRPr lang="en-US" altLang="ja-JP" sz="3000"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000" b="0" dirty="0" smtClean="0">
                <a:solidFill>
                  <a:srgbClr val="000000"/>
                </a:solidFill>
                <a:latin typeface="HGP創英角ｺﾞｼｯｸUB" pitchFamily="50" charset="-128"/>
                <a:ea typeface="HGP創英角ｺﾞｼｯｸUB" pitchFamily="50" charset="-128"/>
              </a:rPr>
              <a:t>④ </a:t>
            </a:r>
            <a:r>
              <a:rPr lang="ja-JP" altLang="en-US" sz="3000" b="0" dirty="0">
                <a:solidFill>
                  <a:srgbClr val="000000"/>
                </a:solidFill>
                <a:latin typeface="HGP創英角ｺﾞｼｯｸUB" pitchFamily="50" charset="-128"/>
                <a:ea typeface="HGP創英角ｺﾞｼｯｸUB" pitchFamily="50" charset="-128"/>
              </a:rPr>
              <a:t>測量業務における協議事項</a:t>
            </a:r>
          </a:p>
          <a:p>
            <a:pPr marL="1036637" lvl="2" indent="-342900" algn="l" eaLnBrk="1" hangingPunct="1">
              <a:spcBef>
                <a:spcPct val="10000"/>
              </a:spcBef>
              <a:buClr>
                <a:srgbClr val="000000"/>
              </a:buClr>
              <a:buSzPct val="100000"/>
              <a:buFont typeface="Arial" panose="020B0604020202020204" pitchFamily="34" charset="0"/>
              <a:buChar char="•"/>
            </a:pPr>
            <a:r>
              <a:rPr lang="ja-JP" altLang="en-US" sz="2300" b="0" dirty="0">
                <a:solidFill>
                  <a:srgbClr val="000000"/>
                </a:solidFill>
                <a:latin typeface="HGP創英角ｺﾞｼｯｸUB" pitchFamily="50" charset="-128"/>
                <a:ea typeface="HGP創英角ｺﾞｼｯｸUB" pitchFamily="50" charset="-128"/>
              </a:rPr>
              <a:t>電子化が困難な資料の取扱い</a:t>
            </a:r>
          </a:p>
          <a:p>
            <a:pPr marL="1036637" lvl="2" indent="-342900" algn="l" eaLnBrk="1" hangingPunct="1">
              <a:spcBef>
                <a:spcPct val="10000"/>
              </a:spcBef>
              <a:buClr>
                <a:srgbClr val="000000"/>
              </a:buClr>
              <a:buSzPct val="100000"/>
              <a:buFont typeface="Arial" panose="020B0604020202020204" pitchFamily="34" charset="0"/>
              <a:buChar char="•"/>
            </a:pPr>
            <a:r>
              <a:rPr lang="ja-JP" altLang="en-US" sz="2300" b="0" dirty="0">
                <a:solidFill>
                  <a:srgbClr val="000000"/>
                </a:solidFill>
                <a:latin typeface="HGP創英角ｺﾞｼｯｸUB" pitchFamily="50" charset="-128"/>
                <a:ea typeface="HGP創英角ｺﾞｼｯｸUB" pitchFamily="50" charset="-128"/>
              </a:rPr>
              <a:t>検符及び押印の取扱い</a:t>
            </a:r>
          </a:p>
          <a:p>
            <a:pPr marL="1036637" lvl="2" indent="-342900" algn="l" eaLnBrk="1" hangingPunct="1">
              <a:spcBef>
                <a:spcPct val="10000"/>
              </a:spcBef>
              <a:buClr>
                <a:srgbClr val="000000"/>
              </a:buClr>
              <a:buSzPct val="100000"/>
              <a:buFont typeface="Arial" panose="020B0604020202020204" pitchFamily="34" charset="0"/>
              <a:buChar char="•"/>
            </a:pPr>
            <a:r>
              <a:rPr lang="ja-JP" altLang="en-US" sz="2300" b="0" dirty="0">
                <a:solidFill>
                  <a:srgbClr val="000000"/>
                </a:solidFill>
                <a:latin typeface="HGP創英角ｺﾞｼｯｸUB" pitchFamily="50" charset="-128"/>
                <a:ea typeface="HGP創英角ｺﾞｼｯｸUB" pitchFamily="50" charset="-128"/>
              </a:rPr>
              <a:t>第三者機関検定の実施方法</a:t>
            </a:r>
          </a:p>
          <a:p>
            <a:pPr algn="l" eaLnBrk="1" hangingPunct="1">
              <a:spcBef>
                <a:spcPct val="50000"/>
              </a:spcBef>
              <a:buClr>
                <a:srgbClr val="330066"/>
              </a:buClr>
              <a:buSzPct val="70000"/>
              <a:buFont typeface="Wingdings" pitchFamily="2" charset="2"/>
              <a:buNone/>
            </a:pPr>
            <a:r>
              <a:rPr lang="ja-JP" altLang="en-US" sz="3000" b="0" dirty="0" smtClean="0">
                <a:solidFill>
                  <a:srgbClr val="000000"/>
                </a:solidFill>
                <a:latin typeface="HGP創英角ｺﾞｼｯｸUB" pitchFamily="50" charset="-128"/>
                <a:ea typeface="HGP創英角ｺﾞｼｯｸUB" pitchFamily="50" charset="-128"/>
              </a:rPr>
              <a:t>⑤ </a:t>
            </a:r>
            <a:r>
              <a:rPr lang="ja-JP" altLang="en-US" sz="3000" b="0" dirty="0">
                <a:solidFill>
                  <a:srgbClr val="000000"/>
                </a:solidFill>
                <a:latin typeface="HGP創英角ｺﾞｼｯｸUB" pitchFamily="50" charset="-128"/>
                <a:ea typeface="HGP創英角ｺﾞｼｯｸUB" pitchFamily="50" charset="-128"/>
              </a:rPr>
              <a:t>地質・土質調査における協議事項</a:t>
            </a:r>
          </a:p>
          <a:p>
            <a:pPr marL="1036637" lvl="2" indent="-342900" algn="l" eaLnBrk="1" hangingPunct="1">
              <a:spcBef>
                <a:spcPct val="10000"/>
              </a:spcBef>
              <a:buClr>
                <a:srgbClr val="000000"/>
              </a:buClr>
              <a:buSzPct val="100000"/>
              <a:buFont typeface="HGP創英角ｺﾞｼｯｸUB" panose="020B0900000000000000" pitchFamily="50" charset="-128"/>
              <a:buChar char="•"/>
            </a:pPr>
            <a:r>
              <a:rPr lang="ja-JP" altLang="en-US" sz="2300" b="0" dirty="0">
                <a:solidFill>
                  <a:srgbClr val="000000"/>
                </a:solidFill>
                <a:latin typeface="HGP創英角ｺﾞｼｯｸUB" pitchFamily="50" charset="-128"/>
                <a:ea typeface="HGP創英角ｺﾞｼｯｸUB" pitchFamily="50" charset="-128"/>
              </a:rPr>
              <a:t>電子化が困難な資料の取扱い</a:t>
            </a:r>
          </a:p>
          <a:p>
            <a:pPr marL="1036637" lvl="2" indent="-342900" algn="l" eaLnBrk="1" hangingPunct="1">
              <a:spcBef>
                <a:spcPct val="10000"/>
              </a:spcBef>
              <a:buClr>
                <a:srgbClr val="000000"/>
              </a:buClr>
              <a:buSzPct val="100000"/>
              <a:buFont typeface="HGP創英角ｺﾞｼｯｸUB" panose="020B0900000000000000" pitchFamily="50" charset="-128"/>
              <a:buChar char="•"/>
            </a:pPr>
            <a:r>
              <a:rPr lang="ja-JP" altLang="en-US" sz="2300" b="0" dirty="0">
                <a:solidFill>
                  <a:srgbClr val="000000"/>
                </a:solidFill>
                <a:latin typeface="HGP創英角ｺﾞｼｯｸUB" pitchFamily="50" charset="-128"/>
                <a:ea typeface="HGP創英角ｺﾞｼｯｸUB" pitchFamily="50" charset="-128"/>
              </a:rPr>
              <a:t>データシート交換用データの</a:t>
            </a:r>
            <a:r>
              <a:rPr lang="ja-JP" altLang="en-US" sz="2300" b="0" dirty="0" smtClean="0">
                <a:solidFill>
                  <a:srgbClr val="000000"/>
                </a:solidFill>
                <a:latin typeface="HGP創英角ｺﾞｼｯｸUB" pitchFamily="50" charset="-128"/>
                <a:ea typeface="HGP創英角ｺﾞｼｯｸUB" pitchFamily="50" charset="-128"/>
              </a:rPr>
              <a:t>取扱い</a:t>
            </a:r>
            <a:endParaRPr lang="ja-JP" altLang="en-US" sz="2300" b="0" dirty="0">
              <a:solidFill>
                <a:srgbClr val="000000"/>
              </a:solidFill>
              <a:latin typeface="HGP創英角ｺﾞｼｯｸUB" pitchFamily="50" charset="-128"/>
              <a:ea typeface="HGP創英角ｺﾞｼｯｸUB" pitchFamily="50" charset="-128"/>
            </a:endParaRPr>
          </a:p>
        </p:txBody>
      </p:sp>
      <p:sp>
        <p:nvSpPr>
          <p:cNvPr id="4"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4294967295"/>
          </p:nvPr>
        </p:nvSpPr>
        <p:spPr>
          <a:xfrm>
            <a:off x="108000" y="0"/>
            <a:ext cx="5112494" cy="61065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47107" name="Rectangle 3"/>
          <p:cNvSpPr>
            <a:spLocks noChangeArrowheads="1"/>
          </p:cNvSpPr>
          <p:nvPr/>
        </p:nvSpPr>
        <p:spPr bwMode="auto">
          <a:xfrm>
            <a:off x="863600" y="1376363"/>
            <a:ext cx="734536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u="sng" dirty="0">
                <a:solidFill>
                  <a:srgbClr val="FF0000"/>
                </a:solidFill>
                <a:latin typeface="HGP創英角ｺﾞｼｯｸUB" pitchFamily="50" charset="-128"/>
                <a:ea typeface="HGP創英角ｺﾞｼｯｸUB" pitchFamily="50" charset="-128"/>
              </a:rPr>
              <a:t>電子で情報交換する</a:t>
            </a:r>
            <a:r>
              <a:rPr lang="ja-JP" altLang="en-US" sz="2800" b="0" dirty="0">
                <a:solidFill>
                  <a:srgbClr val="000000"/>
                </a:solidFill>
                <a:latin typeface="HGP創英角ｺﾞｼｯｸUB" pitchFamily="50" charset="-128"/>
                <a:ea typeface="HGP創英角ｺﾞｼｯｸUB" pitchFamily="50" charset="-128"/>
              </a:rPr>
              <a:t>方法</a:t>
            </a:r>
          </a:p>
        </p:txBody>
      </p:sp>
      <p:sp>
        <p:nvSpPr>
          <p:cNvPr id="47108" name="Rectangle 4"/>
          <p:cNvSpPr>
            <a:spLocks noChangeArrowheads="1"/>
          </p:cNvSpPr>
          <p:nvPr/>
        </p:nvSpPr>
        <p:spPr bwMode="auto">
          <a:xfrm>
            <a:off x="863588" y="2060574"/>
            <a:ext cx="8029587" cy="331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0363" indent="-36036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800" b="0" dirty="0" smtClean="0">
                <a:solidFill>
                  <a:srgbClr val="000000"/>
                </a:solidFill>
                <a:latin typeface="HGP創英角ｺﾞｼｯｸUB" pitchFamily="50" charset="-128"/>
                <a:ea typeface="HGP創英角ｺﾞｼｯｸUB" pitchFamily="50" charset="-128"/>
              </a:rPr>
              <a:t>　受発注者</a:t>
            </a:r>
            <a:r>
              <a:rPr lang="ja-JP" altLang="en-US" sz="2800" b="0" dirty="0">
                <a:solidFill>
                  <a:srgbClr val="000000"/>
                </a:solidFill>
                <a:latin typeface="HGP創英角ｺﾞｼｯｸUB" pitchFamily="50" charset="-128"/>
                <a:ea typeface="HGP創英角ｺﾞｼｯｸUB" pitchFamily="50" charset="-128"/>
              </a:rPr>
              <a:t>双方の電子環境について次の点</a:t>
            </a:r>
            <a:r>
              <a:rPr lang="ja-JP" altLang="en-US" sz="2800" b="0" dirty="0" smtClean="0">
                <a:solidFill>
                  <a:srgbClr val="000000"/>
                </a:solidFill>
                <a:latin typeface="HGP創英角ｺﾞｼｯｸUB" pitchFamily="50" charset="-128"/>
                <a:ea typeface="HGP創英角ｺﾞｼｯｸUB" pitchFamily="50" charset="-128"/>
              </a:rPr>
              <a:t>を明確</a:t>
            </a:r>
            <a:endParaRPr lang="en-US" altLang="ja-JP" sz="2800" b="0"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000000"/>
              </a:buClr>
              <a:buFont typeface="Wingdings" pitchFamily="2" charset="2"/>
              <a:buNone/>
            </a:pPr>
            <a:endParaRPr lang="ja-JP" altLang="en-US" sz="28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インターネット</a:t>
            </a:r>
            <a:r>
              <a:rPr lang="ja-JP" altLang="en-US" sz="2800" b="0" dirty="0" smtClean="0">
                <a:solidFill>
                  <a:srgbClr val="000000"/>
                </a:solidFill>
                <a:latin typeface="HGP創英角ｺﾞｼｯｸUB" pitchFamily="50" charset="-128"/>
                <a:ea typeface="HGP創英角ｺﾞｼｯｸUB" pitchFamily="50" charset="-128"/>
              </a:rPr>
              <a:t>回線速度</a:t>
            </a:r>
            <a:endParaRPr lang="ja-JP" altLang="en-US" sz="28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2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メール添付書類の容量制限</a:t>
            </a:r>
          </a:p>
          <a:p>
            <a:pPr marL="457200" indent="-457200" algn="l" eaLnBrk="1" hangingPunct="1">
              <a:spcBef>
                <a:spcPct val="2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使用ソフト（バージョン含む）</a:t>
            </a:r>
          </a:p>
        </p:txBody>
      </p:sp>
      <p:pic>
        <p:nvPicPr>
          <p:cNvPr id="47109" name="Picture 6"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616450"/>
            <a:ext cx="1611313"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p:cNvSpPr/>
          <p:nvPr/>
        </p:nvSpPr>
        <p:spPr>
          <a:xfrm>
            <a:off x="179512" y="647999"/>
            <a:ext cx="4881669" cy="648000"/>
          </a:xfrm>
          <a:prstGeom prst="rect">
            <a:avLst/>
          </a:prstGeom>
        </p:spPr>
        <p:txBody>
          <a:bodyPr wrap="square" anchor="ctr">
            <a:spAutoFit/>
          </a:bodyPr>
          <a:lstStyle/>
          <a:p>
            <a:pPr marL="514350" indent="-514350" algn="l">
              <a:buFont typeface="+mj-ea"/>
              <a:buAutoNum type="circleNumDbPlain"/>
            </a:pPr>
            <a:r>
              <a:rPr lang="ja-JP" altLang="en-US" sz="3200" b="0" dirty="0" smtClean="0">
                <a:latin typeface="HGP創英角ｺﾞｼｯｸUB" pitchFamily="50" charset="-128"/>
                <a:ea typeface="HGP創英角ｺﾞｼｯｸUB" pitchFamily="50" charset="-128"/>
              </a:rPr>
              <a:t>業務中</a:t>
            </a:r>
            <a:r>
              <a:rPr lang="ja-JP" altLang="en-US" sz="3200" b="0" dirty="0">
                <a:latin typeface="HGP創英角ｺﾞｼｯｸUB" pitchFamily="50" charset="-128"/>
                <a:ea typeface="HGP創英角ｺﾞｼｯｸUB" pitchFamily="50" charset="-128"/>
              </a:rPr>
              <a:t>の情報</a:t>
            </a:r>
            <a:r>
              <a:rPr lang="ja-JP" altLang="en-US" sz="3200" b="0" dirty="0" smtClean="0">
                <a:latin typeface="HGP創英角ｺﾞｼｯｸUB" pitchFamily="50" charset="-128"/>
                <a:ea typeface="HGP創英角ｺﾞｼｯｸUB" pitchFamily="50" charset="-128"/>
              </a:rPr>
              <a:t>交換</a:t>
            </a:r>
            <a:endParaRPr lang="ja-JP" altLang="en-US" sz="32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
        <p:nvSpPr>
          <p:cNvPr id="48130" name="Rectangle 5"/>
          <p:cNvSpPr>
            <a:spLocks noChangeArrowheads="1"/>
          </p:cNvSpPr>
          <p:nvPr/>
        </p:nvSpPr>
        <p:spPr bwMode="auto">
          <a:xfrm>
            <a:off x="503238" y="1233488"/>
            <a:ext cx="8475662"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0363" indent="-36036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20000"/>
              </a:spcBef>
              <a:buClr>
                <a:srgbClr val="000000"/>
              </a:buClr>
              <a:buFont typeface="Wingdings" panose="05000000000000000000" pitchFamily="2" charset="2"/>
              <a:buChar char="l"/>
            </a:pPr>
            <a:r>
              <a:rPr lang="ja-JP" altLang="en-US" sz="2800" b="0" dirty="0">
                <a:solidFill>
                  <a:srgbClr val="000000"/>
                </a:solidFill>
                <a:latin typeface="HGP創英角ｺﾞｼｯｸUB" pitchFamily="50" charset="-128"/>
                <a:ea typeface="HGP創英角ｺﾞｼｯｸUB" pitchFamily="50" charset="-128"/>
              </a:rPr>
              <a:t>電子成果品の対象を協議する際の留意事項</a:t>
            </a:r>
          </a:p>
          <a:p>
            <a:pPr marL="1257300" lvl="2" indent="-342900" algn="l" eaLnBrk="1" hangingPunct="1">
              <a:spcBef>
                <a:spcPct val="10000"/>
              </a:spcBef>
              <a:buClr>
                <a:schemeClr val="tx1"/>
              </a:buClr>
            </a:pPr>
            <a:r>
              <a:rPr lang="ja-JP" altLang="en-US" sz="2400" b="0" dirty="0" smtClean="0">
                <a:solidFill>
                  <a:srgbClr val="FF0000"/>
                </a:solidFill>
                <a:latin typeface="HGP創英角ｺﾞｼｯｸUB" pitchFamily="50" charset="-128"/>
                <a:ea typeface="HGP創英角ｺﾞｼｯｸUB" pitchFamily="50" charset="-128"/>
              </a:rPr>
              <a:t>・効率化</a:t>
            </a:r>
            <a:r>
              <a:rPr lang="ja-JP" altLang="en-US" sz="2400" b="0" dirty="0">
                <a:solidFill>
                  <a:srgbClr val="FF0000"/>
                </a:solidFill>
                <a:latin typeface="HGP創英角ｺﾞｼｯｸUB" pitchFamily="50" charset="-128"/>
                <a:ea typeface="HGP創英角ｺﾞｼｯｸUB" pitchFamily="50" charset="-128"/>
              </a:rPr>
              <a:t>が図られる書類</a:t>
            </a:r>
          </a:p>
          <a:p>
            <a:pPr lvl="2" algn="l" eaLnBrk="1" hangingPunct="1">
              <a:spcBef>
                <a:spcPct val="10000"/>
              </a:spcBef>
              <a:buClr>
                <a:schemeClr val="tx1"/>
              </a:buClr>
            </a:pPr>
            <a:r>
              <a:rPr lang="ja-JP" altLang="en-US" sz="2400" b="0" dirty="0" smtClean="0">
                <a:solidFill>
                  <a:srgbClr val="FF0000"/>
                </a:solidFill>
                <a:latin typeface="HGP創英角ｺﾞｼｯｸUB" pitchFamily="50" charset="-128"/>
                <a:ea typeface="HGP創英角ｺﾞｼｯｸUB" pitchFamily="50" charset="-128"/>
              </a:rPr>
              <a:t>・次</a:t>
            </a:r>
            <a:r>
              <a:rPr lang="ja-JP" altLang="en-US" sz="2400" b="0" dirty="0">
                <a:solidFill>
                  <a:srgbClr val="FF0000"/>
                </a:solidFill>
                <a:latin typeface="HGP創英角ｺﾞｼｯｸUB" pitchFamily="50" charset="-128"/>
                <a:ea typeface="HGP創英角ｺﾞｼｯｸUB" pitchFamily="50" charset="-128"/>
              </a:rPr>
              <a:t>フェーズ以降で必要なもの、利活用が想定される書類</a:t>
            </a:r>
          </a:p>
          <a:p>
            <a:pPr algn="l" eaLnBrk="1" hangingPunct="1">
              <a:spcBef>
                <a:spcPct val="20000"/>
              </a:spcBef>
              <a:buClr>
                <a:srgbClr val="000000"/>
              </a:buClr>
            </a:pPr>
            <a:endParaRPr lang="en-US" altLang="ja-JP" sz="1400" i="1" u="sng"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000000"/>
              </a:buClr>
            </a:pPr>
            <a:r>
              <a:rPr lang="en-US" altLang="ja-JP" sz="2000" b="0" u="sng" dirty="0" smtClean="0">
                <a:latin typeface="HGP創英角ｺﾞｼｯｸUB" pitchFamily="50" charset="-128"/>
                <a:ea typeface="HGP創英角ｺﾞｼｯｸUB" pitchFamily="50" charset="-128"/>
              </a:rPr>
              <a:t>&lt;&lt;</a:t>
            </a:r>
            <a:r>
              <a:rPr lang="ja-JP" altLang="en-US" sz="2000" b="0" u="sng" dirty="0">
                <a:latin typeface="HGP創英角ｺﾞｼｯｸUB" pitchFamily="50" charset="-128"/>
                <a:ea typeface="HGP創英角ｺﾞｼｯｸUB" pitchFamily="50" charset="-128"/>
              </a:rPr>
              <a:t>　フォルダへ格納するファイルの取扱いの例示　</a:t>
            </a:r>
            <a:r>
              <a:rPr lang="en-US" altLang="ja-JP" sz="2000" b="0" u="sng" dirty="0">
                <a:latin typeface="HGP創英角ｺﾞｼｯｸUB" pitchFamily="50" charset="-128"/>
                <a:ea typeface="HGP創英角ｺﾞｼｯｸUB" pitchFamily="50" charset="-128"/>
              </a:rPr>
              <a:t>&gt;&gt;</a:t>
            </a:r>
          </a:p>
          <a:p>
            <a:pPr algn="l" eaLnBrk="1" hangingPunct="1">
              <a:spcBef>
                <a:spcPct val="20000"/>
              </a:spcBef>
              <a:buClr>
                <a:srgbClr val="000000"/>
              </a:buClr>
            </a:pPr>
            <a:endParaRPr lang="en-US" altLang="ja-JP" sz="800" u="sng" dirty="0">
              <a:solidFill>
                <a:srgbClr val="0000CC"/>
              </a:solidFill>
              <a:latin typeface="HGP創英角ｺﾞｼｯｸUB" pitchFamily="50" charset="-128"/>
              <a:ea typeface="HGP創英角ｺﾞｼｯｸUB" pitchFamily="50" charset="-128"/>
            </a:endParaRP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押印のない打合せ簿の鑑データ及び添付資料データを必ず</a:t>
            </a:r>
          </a:p>
          <a:p>
            <a:pPr lvl="1" algn="l" eaLnBrk="1" hangingPunct="1">
              <a:spcBef>
                <a:spcPct val="10000"/>
              </a:spcBef>
              <a:buClr>
                <a:srgbClr val="000000"/>
              </a:buClr>
              <a:buFont typeface="Wingdings" pitchFamily="2" charset="2"/>
              <a:buNone/>
            </a:pPr>
            <a:r>
              <a:rPr lang="ja-JP" altLang="en-US" sz="2200" b="0" dirty="0">
                <a:solidFill>
                  <a:srgbClr val="FF0000"/>
                </a:solidFill>
                <a:latin typeface="HGP創英角ｺﾞｼｯｸUB" pitchFamily="50" charset="-128"/>
                <a:ea typeface="HGP創英角ｺﾞｼｯｸUB" pitchFamily="50" charset="-128"/>
              </a:rPr>
              <a:t>    一式として格納</a:t>
            </a:r>
            <a:r>
              <a:rPr lang="ja-JP" altLang="en-US" sz="2200" b="0" dirty="0">
                <a:solidFill>
                  <a:srgbClr val="000000"/>
                </a:solidFill>
                <a:latin typeface="HGP創英角ｺﾞｼｯｸUB" pitchFamily="50" charset="-128"/>
                <a:ea typeface="HGP創英角ｺﾞｼｯｸUB" pitchFamily="50" charset="-128"/>
              </a:rPr>
              <a:t>する</a:t>
            </a: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カタログ等の情報で電子納品対象とされた場合</a:t>
            </a:r>
            <a:r>
              <a:rPr lang="ja-JP" altLang="en-US" sz="2200" b="0" dirty="0">
                <a:solidFill>
                  <a:srgbClr val="000000"/>
                </a:solidFill>
                <a:latin typeface="HGP創英角ｺﾞｼｯｸUB" pitchFamily="50" charset="-128"/>
                <a:ea typeface="HGP創英角ｺﾞｼｯｸUB" pitchFamily="50" charset="-128"/>
              </a:rPr>
              <a:t>、受注者は可能であれば材料メーカー等から電子データを入手する</a:t>
            </a: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添付書類が第三者が発行する証明書類等紙しかない場合</a:t>
            </a:r>
            <a:r>
              <a:rPr lang="ja-JP" altLang="en-US" sz="2200" b="0" dirty="0">
                <a:solidFill>
                  <a:srgbClr val="000000"/>
                </a:solidFill>
                <a:latin typeface="HGP創英角ｺﾞｼｯｸUB" pitchFamily="50" charset="-128"/>
                <a:ea typeface="HGP創英角ｺﾞｼｯｸUB" pitchFamily="50" charset="-128"/>
              </a:rPr>
              <a:t>で、電子納品が必要と判断された書類については、スキャニング等により電子化する</a:t>
            </a: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想定する利活用の用途に即したファイル形式</a:t>
            </a:r>
            <a:r>
              <a:rPr lang="ja-JP" altLang="en-US" sz="2200" b="0" dirty="0">
                <a:solidFill>
                  <a:srgbClr val="000000"/>
                </a:solidFill>
                <a:latin typeface="HGP創英角ｺﾞｼｯｸUB" pitchFamily="50" charset="-128"/>
                <a:ea typeface="HGP創英角ｺﾞｼｯｸUB" pitchFamily="50" charset="-128"/>
              </a:rPr>
              <a:t>とする</a:t>
            </a:r>
          </a:p>
        </p:txBody>
      </p:sp>
      <p:sp>
        <p:nvSpPr>
          <p:cNvPr id="48131" name="Rectangle 3"/>
          <p:cNvSpPr>
            <a:spLocks noGrp="1" noChangeArrowheads="1"/>
          </p:cNvSpPr>
          <p:nvPr>
            <p:ph type="body" idx="4294967295"/>
          </p:nvPr>
        </p:nvSpPr>
        <p:spPr>
          <a:xfrm>
            <a:off x="108000" y="0"/>
            <a:ext cx="507606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協議のポイント</a:t>
            </a:r>
          </a:p>
        </p:txBody>
      </p:sp>
      <p:sp>
        <p:nvSpPr>
          <p:cNvPr id="48132" name="角丸四角形 7"/>
          <p:cNvSpPr>
            <a:spLocks noChangeArrowheads="1"/>
          </p:cNvSpPr>
          <p:nvPr/>
        </p:nvSpPr>
        <p:spPr bwMode="auto">
          <a:xfrm>
            <a:off x="177800" y="1308100"/>
            <a:ext cx="8801100" cy="1308100"/>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endParaRPr>
          </a:p>
        </p:txBody>
      </p:sp>
      <p:sp>
        <p:nvSpPr>
          <p:cNvPr id="2" name="正方形/長方形 1"/>
          <p:cNvSpPr/>
          <p:nvPr/>
        </p:nvSpPr>
        <p:spPr>
          <a:xfrm>
            <a:off x="219845" y="710855"/>
            <a:ext cx="449834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①電子</a:t>
            </a:r>
            <a:r>
              <a:rPr lang="ja-JP" altLang="en-US" sz="3200" b="0" dirty="0">
                <a:latin typeface="HGP創英角ｺﾞｼｯｸUB" pitchFamily="50" charset="-128"/>
                <a:ea typeface="HGP創英角ｺﾞｼｯｸUB" pitchFamily="50" charset="-128"/>
              </a:rPr>
              <a:t>成果品とする</a:t>
            </a:r>
            <a:r>
              <a:rPr lang="ja-JP" altLang="en-US" sz="3200" b="0" dirty="0" smtClean="0">
                <a:latin typeface="HGP創英角ｺﾞｼｯｸUB" pitchFamily="50" charset="-128"/>
                <a:ea typeface="HGP創英角ｺﾞｼｯｸUB" pitchFamily="50" charset="-128"/>
              </a:rPr>
              <a:t>書類</a:t>
            </a:r>
            <a:endParaRPr lang="ja-JP" altLang="en-US" sz="3200" b="0" dirty="0">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4294967295"/>
          </p:nvPr>
        </p:nvSpPr>
        <p:spPr>
          <a:xfrm>
            <a:off x="108000" y="0"/>
            <a:ext cx="6959072" cy="61230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49155" name="Rectangle 4"/>
          <p:cNvSpPr>
            <a:spLocks noChangeArrowheads="1"/>
          </p:cNvSpPr>
          <p:nvPr/>
        </p:nvSpPr>
        <p:spPr bwMode="auto">
          <a:xfrm>
            <a:off x="468313" y="1296988"/>
            <a:ext cx="73453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電子化が困難な資料の取扱い</a:t>
            </a:r>
            <a:endParaRPr lang="ja-JP" altLang="en-US" sz="3200" b="0" dirty="0">
              <a:solidFill>
                <a:srgbClr val="000000"/>
              </a:solidFill>
              <a:latin typeface="HGP創英角ｺﾞｼｯｸUB" pitchFamily="50" charset="-128"/>
              <a:ea typeface="HGP創英角ｺﾞｼｯｸUB" pitchFamily="50" charset="-128"/>
            </a:endParaRPr>
          </a:p>
        </p:txBody>
      </p:sp>
      <p:sp>
        <p:nvSpPr>
          <p:cNvPr id="49156" name="Rectangle 4"/>
          <p:cNvSpPr>
            <a:spLocks noChangeArrowheads="1"/>
          </p:cNvSpPr>
          <p:nvPr/>
        </p:nvSpPr>
        <p:spPr bwMode="auto">
          <a:xfrm>
            <a:off x="720725" y="2268538"/>
            <a:ext cx="7740650"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電子化することにより本来の精度・品質を確保することが現状では困難と考えられる成果は、電子納品の「対象外」</a:t>
            </a:r>
          </a:p>
          <a:p>
            <a:pPr algn="l" eaLnBrk="1" hangingPunct="1">
              <a:spcBef>
                <a:spcPct val="5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建標承諾書、測量標設置位置通知書など原本自体に意味があるものも電子納品の「対象外」</a:t>
            </a:r>
          </a:p>
        </p:txBody>
      </p:sp>
      <p:pic>
        <p:nvPicPr>
          <p:cNvPr id="49157" name="Picture 6" descr="IP12_B0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48613" y="4797425"/>
            <a:ext cx="1195387"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p:cNvSpPr/>
          <p:nvPr/>
        </p:nvSpPr>
        <p:spPr>
          <a:xfrm>
            <a:off x="215516" y="728855"/>
            <a:ext cx="734367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②測量</a:t>
            </a:r>
            <a:r>
              <a:rPr lang="ja-JP" altLang="en-US" sz="3200" b="0" dirty="0">
                <a:latin typeface="HGP創英角ｺﾞｼｯｸUB" pitchFamily="50" charset="-128"/>
                <a:ea typeface="HGP創英角ｺﾞｼｯｸUB" pitchFamily="50" charset="-128"/>
              </a:rPr>
              <a:t>業務における事前協議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1/3</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499992"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smtClean="0"/>
              <a:t>【</a:t>
            </a:r>
            <a:r>
              <a:rPr lang="ja-JP" altLang="en-US" dirty="0" smtClean="0"/>
              <a:t>測量編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108000" y="0"/>
            <a:ext cx="66962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0179" name="Rectangle 4"/>
          <p:cNvSpPr>
            <a:spLocks noChangeArrowheads="1"/>
          </p:cNvSpPr>
          <p:nvPr/>
        </p:nvSpPr>
        <p:spPr bwMode="auto">
          <a:xfrm>
            <a:off x="647700" y="1160301"/>
            <a:ext cx="73453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検符及び押印の取扱い</a:t>
            </a:r>
          </a:p>
        </p:txBody>
      </p:sp>
      <p:sp>
        <p:nvSpPr>
          <p:cNvPr id="50180" name="Rectangle 4"/>
          <p:cNvSpPr>
            <a:spLocks noChangeArrowheads="1"/>
          </p:cNvSpPr>
          <p:nvPr/>
        </p:nvSpPr>
        <p:spPr bwMode="auto">
          <a:xfrm>
            <a:off x="900113" y="3681251"/>
            <a:ext cx="774065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anose="05000000000000000000" pitchFamily="2" charset="2"/>
              <a:buChar char="l"/>
            </a:pPr>
            <a:r>
              <a:rPr lang="ja-JP" altLang="en-US" sz="2800" b="0" dirty="0">
                <a:solidFill>
                  <a:srgbClr val="000000"/>
                </a:solidFill>
                <a:latin typeface="HGP創英角ｺﾞｼｯｸUB" pitchFamily="50" charset="-128"/>
                <a:ea typeface="HGP創英角ｺﾞｼｯｸUB" pitchFamily="50" charset="-128"/>
              </a:rPr>
              <a:t>次の事項についてあらかじめ発注者と受注者の間で確認する</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成果品作成者による点検方法及び点検紙の取り扱い（納品の要否、保管場所、保管期間）</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押印を要する書類の提出方法</a:t>
            </a:r>
          </a:p>
        </p:txBody>
      </p:sp>
      <p:sp>
        <p:nvSpPr>
          <p:cNvPr id="50181" name="Rectangle 4"/>
          <p:cNvSpPr>
            <a:spLocks noChangeArrowheads="1"/>
          </p:cNvSpPr>
          <p:nvPr/>
        </p:nvSpPr>
        <p:spPr bwMode="auto">
          <a:xfrm>
            <a:off x="900113" y="1736563"/>
            <a:ext cx="774065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検符及び押印した書類は紙で納品することを基本</a:t>
            </a:r>
          </a:p>
          <a:p>
            <a:pPr algn="l" eaLnBrk="1" hangingPunct="1">
              <a:spcBef>
                <a:spcPct val="5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とし、電子納品する成果は、当面は検符及び押印</a:t>
            </a:r>
          </a:p>
          <a:p>
            <a:pPr algn="l" eaLnBrk="1" hangingPunct="1">
              <a:spcBef>
                <a:spcPct val="5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を要さない</a:t>
            </a:r>
            <a:endParaRPr lang="ja-JP" altLang="en-US" sz="2400" b="0">
              <a:solidFill>
                <a:srgbClr val="000000"/>
              </a:solidFill>
              <a:latin typeface="HGP創英角ｺﾞｼｯｸUB" pitchFamily="50" charset="-128"/>
              <a:ea typeface="HGP創英角ｺﾞｼｯｸUB" pitchFamily="50" charset="-128"/>
            </a:endParaRPr>
          </a:p>
        </p:txBody>
      </p:sp>
      <p:sp>
        <p:nvSpPr>
          <p:cNvPr id="50182" name="AutoShape 4"/>
          <p:cNvSpPr>
            <a:spLocks noChangeArrowheads="1"/>
          </p:cNvSpPr>
          <p:nvPr/>
        </p:nvSpPr>
        <p:spPr bwMode="auto">
          <a:xfrm>
            <a:off x="4103688" y="3104988"/>
            <a:ext cx="1371600" cy="4572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8" name="正方形/長方形 7"/>
          <p:cNvSpPr/>
          <p:nvPr/>
        </p:nvSpPr>
        <p:spPr>
          <a:xfrm>
            <a:off x="215516" y="728855"/>
            <a:ext cx="734367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②測量</a:t>
            </a:r>
            <a:r>
              <a:rPr lang="ja-JP" altLang="en-US" sz="3200" b="0" dirty="0">
                <a:latin typeface="HGP創英角ｺﾞｼｯｸUB" pitchFamily="50" charset="-128"/>
                <a:ea typeface="HGP創英角ｺﾞｼｯｸUB" pitchFamily="50" charset="-128"/>
              </a:rPr>
              <a:t>業務における事前協議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2/3</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9"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smtClean="0"/>
              <a:t>【</a:t>
            </a:r>
            <a:r>
              <a:rPr lang="ja-JP" altLang="en-US" dirty="0" smtClean="0"/>
              <a:t>測量編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a:solidFill>
                  <a:srgbClr val="330066"/>
                </a:solidFill>
                <a:latin typeface="HGP創英角ｺﾞｼｯｸUB" pitchFamily="50" charset="-128"/>
                <a:ea typeface="HGP創英角ｺﾞｼｯｸUB" pitchFamily="50" charset="-128"/>
              </a:rPr>
              <a:t>1</a:t>
            </a:r>
            <a:r>
              <a:rPr lang="ja-JP" altLang="en-US" sz="4400" b="0" i="1" u="sng" dirty="0" err="1">
                <a:solidFill>
                  <a:srgbClr val="330066"/>
                </a:solidFill>
                <a:latin typeface="HGP創英角ｺﾞｼｯｸUB" pitchFamily="50" charset="-128"/>
                <a:ea typeface="HGP創英角ｺﾞｼｯｸUB" pitchFamily="50" charset="-128"/>
              </a:rPr>
              <a:t>．</a:t>
            </a:r>
            <a:r>
              <a:rPr lang="ja-JP" altLang="en-US" sz="4400" b="0" i="1" u="sng" dirty="0">
                <a:solidFill>
                  <a:srgbClr val="330066"/>
                </a:solidFill>
                <a:latin typeface="HGP創英角ｺﾞｼｯｸUB" pitchFamily="50" charset="-128"/>
                <a:ea typeface="HGP創英角ｺﾞｼｯｸUB" pitchFamily="50" charset="-128"/>
              </a:rPr>
              <a:t>土木工事における業務効率化</a:t>
            </a:r>
          </a:p>
          <a:p>
            <a:pPr algn="l" eaLnBrk="1" hangingPunct="1">
              <a:spcBef>
                <a:spcPct val="50000"/>
              </a:spcBef>
            </a:pPr>
            <a:r>
              <a:rPr lang="ja-JP" altLang="en-US" sz="4400" b="0" i="1" dirty="0" smtClean="0">
                <a:solidFill>
                  <a:srgbClr val="330066"/>
                </a:solidFill>
                <a:latin typeface="HGP創英角ｺﾞｼｯｸUB" pitchFamily="50" charset="-128"/>
                <a:ea typeface="HGP創英角ｺﾞｼｯｸUB" pitchFamily="50" charset="-128"/>
              </a:rPr>
              <a:t>　　</a:t>
            </a:r>
            <a:r>
              <a:rPr lang="ja-JP" altLang="en-US" sz="4400" b="0" i="1" u="sng" dirty="0" smtClean="0">
                <a:solidFill>
                  <a:srgbClr val="330066"/>
                </a:solidFill>
                <a:latin typeface="HGP創英角ｺﾞｼｯｸUB" pitchFamily="50" charset="-128"/>
                <a:ea typeface="HGP創英角ｺﾞｼｯｸUB" pitchFamily="50" charset="-128"/>
              </a:rPr>
              <a:t>の</a:t>
            </a:r>
            <a:r>
              <a:rPr lang="ja-JP" altLang="en-US" sz="4400" b="0" i="1" u="sng" dirty="0">
                <a:solidFill>
                  <a:srgbClr val="330066"/>
                </a:solidFill>
                <a:latin typeface="HGP創英角ｺﾞｼｯｸUB" pitchFamily="50" charset="-128"/>
                <a:ea typeface="HGP創英角ｺﾞｼｯｸUB" pitchFamily="50" charset="-128"/>
              </a:rPr>
              <a:t>推進について</a:t>
            </a:r>
            <a:endParaRPr lang="ja-JP" altLang="en-US" sz="4400"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4294967295"/>
          </p:nvPr>
        </p:nvSpPr>
        <p:spPr>
          <a:xfrm>
            <a:off x="108000" y="0"/>
            <a:ext cx="6660244"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1203" name="Rectangle 4"/>
          <p:cNvSpPr>
            <a:spLocks noChangeArrowheads="1"/>
          </p:cNvSpPr>
          <p:nvPr/>
        </p:nvSpPr>
        <p:spPr bwMode="auto">
          <a:xfrm>
            <a:off x="647700" y="1233488"/>
            <a:ext cx="73453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第三者機関検定の実施方法</a:t>
            </a:r>
          </a:p>
        </p:txBody>
      </p:sp>
      <p:sp>
        <p:nvSpPr>
          <p:cNvPr id="51204" name="Rectangle 4"/>
          <p:cNvSpPr>
            <a:spLocks noChangeArrowheads="1"/>
          </p:cNvSpPr>
          <p:nvPr/>
        </p:nvSpPr>
        <p:spPr bwMode="auto">
          <a:xfrm>
            <a:off x="900113" y="4114800"/>
            <a:ext cx="777557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anose="05000000000000000000" pitchFamily="2" charset="2"/>
              <a:buChar char="l"/>
            </a:pPr>
            <a:r>
              <a:rPr lang="ja-JP" altLang="en-US" sz="2800" b="0" dirty="0">
                <a:solidFill>
                  <a:srgbClr val="000000"/>
                </a:solidFill>
                <a:latin typeface="HGP創英角ｺﾞｼｯｸUB" pitchFamily="50" charset="-128"/>
                <a:ea typeface="HGP創英角ｺﾞｼｯｸUB" pitchFamily="50" charset="-128"/>
              </a:rPr>
              <a:t>次の事項について発注者と受注者の間で協議</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保管場所</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保管期間</a:t>
            </a:r>
          </a:p>
        </p:txBody>
      </p:sp>
      <p:sp>
        <p:nvSpPr>
          <p:cNvPr id="51205" name="Rectangle 4"/>
          <p:cNvSpPr>
            <a:spLocks noChangeArrowheads="1"/>
          </p:cNvSpPr>
          <p:nvPr/>
        </p:nvSpPr>
        <p:spPr bwMode="auto">
          <a:xfrm>
            <a:off x="1116013" y="1917700"/>
            <a:ext cx="7488237"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電子納品を行う測量成果等を第三者機関が検定</a:t>
            </a:r>
          </a:p>
          <a:p>
            <a:pPr algn="l" eaLnBrk="1" hangingPunct="1">
              <a:spcBef>
                <a:spcPct val="20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する場合、第三者機関が検符を付した点検用の</a:t>
            </a:r>
          </a:p>
          <a:p>
            <a:pPr algn="l" eaLnBrk="1" hangingPunct="1">
              <a:spcBef>
                <a:spcPct val="20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出力紙は、原則として受注者が保管</a:t>
            </a:r>
          </a:p>
        </p:txBody>
      </p:sp>
      <p:sp>
        <p:nvSpPr>
          <p:cNvPr id="51206" name="AutoShape 4"/>
          <p:cNvSpPr>
            <a:spLocks noChangeArrowheads="1"/>
          </p:cNvSpPr>
          <p:nvPr/>
        </p:nvSpPr>
        <p:spPr bwMode="auto">
          <a:xfrm>
            <a:off x="3167063" y="3500438"/>
            <a:ext cx="1371600" cy="4572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8" name="正方形/長方形 7"/>
          <p:cNvSpPr/>
          <p:nvPr/>
        </p:nvSpPr>
        <p:spPr>
          <a:xfrm>
            <a:off x="215516" y="728855"/>
            <a:ext cx="734367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②測量</a:t>
            </a:r>
            <a:r>
              <a:rPr lang="ja-JP" altLang="en-US" sz="3200" b="0" dirty="0">
                <a:latin typeface="HGP創英角ｺﾞｼｯｸUB" pitchFamily="50" charset="-128"/>
                <a:ea typeface="HGP創英角ｺﾞｼｯｸUB" pitchFamily="50" charset="-128"/>
              </a:rPr>
              <a:t>業務における事前協議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3/3</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9"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smtClean="0"/>
              <a:t>【</a:t>
            </a:r>
            <a:r>
              <a:rPr lang="ja-JP" altLang="en-US" dirty="0" smtClean="0"/>
              <a:t>測量編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4294967295"/>
          </p:nvPr>
        </p:nvSpPr>
        <p:spPr>
          <a:xfrm>
            <a:off x="108000" y="0"/>
            <a:ext cx="6624240"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2227" name="Rectangle 4"/>
          <p:cNvSpPr>
            <a:spLocks noChangeArrowheads="1"/>
          </p:cNvSpPr>
          <p:nvPr/>
        </p:nvSpPr>
        <p:spPr bwMode="auto">
          <a:xfrm>
            <a:off x="647700" y="1258888"/>
            <a:ext cx="73453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電子化が困難な資料の取扱い</a:t>
            </a:r>
            <a:endParaRPr lang="ja-JP" altLang="en-US" sz="3200" b="0" dirty="0">
              <a:solidFill>
                <a:srgbClr val="000000"/>
              </a:solidFill>
              <a:latin typeface="HGP創英角ｺﾞｼｯｸUB" pitchFamily="50" charset="-128"/>
              <a:ea typeface="HGP創英角ｺﾞｼｯｸUB" pitchFamily="50" charset="-128"/>
            </a:endParaRPr>
          </a:p>
        </p:txBody>
      </p:sp>
      <p:graphicFrame>
        <p:nvGraphicFramePr>
          <p:cNvPr id="1051652" name="Group 4"/>
          <p:cNvGraphicFramePr>
            <a:graphicFrameLocks noGrp="1"/>
          </p:cNvGraphicFramePr>
          <p:nvPr>
            <p:extLst>
              <p:ext uri="{D42A27DB-BD31-4B8C-83A1-F6EECF244321}">
                <p14:modId xmlns:p14="http://schemas.microsoft.com/office/powerpoint/2010/main" xmlns="" val="410634881"/>
              </p:ext>
            </p:extLst>
          </p:nvPr>
        </p:nvGraphicFramePr>
        <p:xfrm>
          <a:off x="1079500" y="3224213"/>
          <a:ext cx="7597775" cy="2361109"/>
        </p:xfrm>
        <a:graphic>
          <a:graphicData uri="http://schemas.openxmlformats.org/drawingml/2006/table">
            <a:tbl>
              <a:tblPr/>
              <a:tblGrid>
                <a:gridCol w="3005138"/>
                <a:gridCol w="4592637"/>
              </a:tblGrid>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成果品の種類</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電子納品の対応方法</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200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紙で入手した図面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文献地質図など</a:t>
                      </a: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スキャナ入力等により作成した画像データまたは画像データを埋め込んだ</a:t>
                      </a:r>
                      <a:r>
                        <a:rPr kumimoji="1" lang="en-US" altLang="ja-JP"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CAD</a:t>
                      </a: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データを納品します。</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6">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CAD</a:t>
                      </a: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等で作成が困難な図面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ルートマップ、スケッチなど</a:t>
                      </a: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スキャナ入力等により作成した画像データまたは画像データを埋め込んだ</a:t>
                      </a:r>
                      <a:r>
                        <a:rPr kumimoji="1" lang="en-US" altLang="ja-JP"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CAD</a:t>
                      </a: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データを納品します。</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紙でしか入手できない資料</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スキャナ入力によりイメージデータを作成し、電子納品する。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2245" name="Rectangle 4"/>
          <p:cNvSpPr>
            <a:spLocks noChangeArrowheads="1"/>
          </p:cNvSpPr>
          <p:nvPr/>
        </p:nvSpPr>
        <p:spPr bwMode="auto">
          <a:xfrm>
            <a:off x="900113" y="1835150"/>
            <a:ext cx="76676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Arial" panose="020B0604020202020204" pitchFamily="34" charset="0"/>
              <a:buChar char="•"/>
            </a:pPr>
            <a:r>
              <a:rPr lang="ja-JP" altLang="en-US" sz="2400" b="0" dirty="0">
                <a:solidFill>
                  <a:srgbClr val="000000"/>
                </a:solidFill>
                <a:latin typeface="HGP創英角ｺﾞｼｯｸUB" pitchFamily="50" charset="-128"/>
                <a:ea typeface="HGP創英角ｺﾞｼｯｸUB" pitchFamily="50" charset="-128"/>
              </a:rPr>
              <a:t>利用頻度、電子データとして残しておく必要性を考慮して、納品方法（紙、画像データ、</a:t>
            </a:r>
            <a:r>
              <a:rPr lang="en-US" altLang="ja-JP" sz="2400" b="0" dirty="0">
                <a:solidFill>
                  <a:srgbClr val="000000"/>
                </a:solidFill>
                <a:latin typeface="HGP創英角ｺﾞｼｯｸUB" pitchFamily="50" charset="-128"/>
                <a:ea typeface="HGP創英角ｺﾞｼｯｸUB" pitchFamily="50" charset="-128"/>
              </a:rPr>
              <a:t>CAD</a:t>
            </a:r>
            <a:r>
              <a:rPr lang="ja-JP" altLang="en-US" sz="2400" b="0" dirty="0">
                <a:solidFill>
                  <a:srgbClr val="000000"/>
                </a:solidFill>
                <a:latin typeface="HGP創英角ｺﾞｼｯｸUB" pitchFamily="50" charset="-128"/>
                <a:ea typeface="HGP創英角ｺﾞｼｯｸUB" pitchFamily="50" charset="-128"/>
              </a:rPr>
              <a:t>データ）及び格納フォルダについて受発注者間で協議</a:t>
            </a:r>
          </a:p>
        </p:txBody>
      </p:sp>
      <p:sp>
        <p:nvSpPr>
          <p:cNvPr id="2" name="正方形/長方形 1"/>
          <p:cNvSpPr/>
          <p:nvPr/>
        </p:nvSpPr>
        <p:spPr>
          <a:xfrm>
            <a:off x="179512" y="647999"/>
            <a:ext cx="8712968" cy="584775"/>
          </a:xfrm>
          <a:prstGeom prst="rect">
            <a:avLst/>
          </a:prstGeom>
        </p:spPr>
        <p:txBody>
          <a:bodyPr wrap="square">
            <a:spAutoFit/>
          </a:bodyPr>
          <a:lstStyle/>
          <a:p>
            <a:pPr marL="514350" indent="-514350" algn="l"/>
            <a:r>
              <a:rPr lang="ja-JP" altLang="en-US" sz="3200" b="0" dirty="0" smtClean="0">
                <a:latin typeface="HGP創英角ｺﾞｼｯｸUB" pitchFamily="50" charset="-128"/>
                <a:ea typeface="HGP創英角ｺﾞｼｯｸUB" pitchFamily="50" charset="-128"/>
              </a:rPr>
              <a:t>③地質</a:t>
            </a:r>
            <a:r>
              <a:rPr lang="ja-JP" altLang="en-US" sz="3200" b="0" dirty="0">
                <a:latin typeface="HGP創英角ｺﾞｼｯｸUB" pitchFamily="50" charset="-128"/>
                <a:ea typeface="HGP創英角ｺﾞｼｯｸUB" pitchFamily="50" charset="-128"/>
              </a:rPr>
              <a:t>・土質調査における事前協議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1/2</a:t>
            </a:r>
            <a:r>
              <a:rPr lang="ja-JP" altLang="en-US" sz="3200" b="0" dirty="0" smtClean="0">
                <a:latin typeface="HGP創英角ｺﾞｼｯｸUB" pitchFamily="50" charset="-128"/>
                <a:ea typeface="HGP創英角ｺﾞｼｯｸUB" pitchFamily="50" charset="-128"/>
              </a:rPr>
              <a:t>）</a:t>
            </a:r>
            <a:endParaRPr lang="ja-JP" altLang="en-US" sz="3200" b="0" dirty="0"/>
          </a:p>
        </p:txBody>
      </p:sp>
      <p:sp>
        <p:nvSpPr>
          <p:cNvPr id="7" name="正方形/長方形 8"/>
          <p:cNvSpPr>
            <a:spLocks noChangeArrowheads="1"/>
          </p:cNvSpPr>
          <p:nvPr/>
        </p:nvSpPr>
        <p:spPr bwMode="auto">
          <a:xfrm>
            <a:off x="4644008" y="6092825"/>
            <a:ext cx="4320480"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smtClean="0"/>
              <a:t>【</a:t>
            </a:r>
            <a:r>
              <a:rPr lang="ja-JP" altLang="en-US" dirty="0" smtClean="0"/>
              <a:t>地質・土質調査編</a:t>
            </a:r>
            <a:r>
              <a:rPr lang="en-US" altLang="ja-JP" dirty="0"/>
              <a:t>】</a:t>
            </a:r>
            <a:r>
              <a:rPr lang="ja-JP" altLang="en-US" dirty="0"/>
              <a:t>（</a:t>
            </a:r>
            <a:r>
              <a:rPr lang="en-US" altLang="ja-JP" dirty="0" smtClean="0"/>
              <a:t>H22.8</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4294967295"/>
          </p:nvPr>
        </p:nvSpPr>
        <p:spPr>
          <a:xfrm>
            <a:off x="108000" y="0"/>
            <a:ext cx="6624240"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3251" name="Rectangle 4"/>
          <p:cNvSpPr>
            <a:spLocks noChangeArrowheads="1"/>
          </p:cNvSpPr>
          <p:nvPr/>
        </p:nvSpPr>
        <p:spPr bwMode="auto">
          <a:xfrm>
            <a:off x="647700" y="1412875"/>
            <a:ext cx="73453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a:solidFill>
                  <a:srgbClr val="FF0000"/>
                </a:solidFill>
                <a:latin typeface="HGP創英角ｺﾞｼｯｸUB" pitchFamily="50" charset="-128"/>
                <a:ea typeface="HGP創英角ｺﾞｼｯｸUB" pitchFamily="50" charset="-128"/>
              </a:rPr>
              <a:t>データシート交換用データの取扱い</a:t>
            </a:r>
          </a:p>
        </p:txBody>
      </p:sp>
      <p:sp>
        <p:nvSpPr>
          <p:cNvPr id="53252" name="Rectangle 4"/>
          <p:cNvSpPr>
            <a:spLocks noChangeArrowheads="1"/>
          </p:cNvSpPr>
          <p:nvPr/>
        </p:nvSpPr>
        <p:spPr bwMode="auto">
          <a:xfrm>
            <a:off x="900113" y="1989138"/>
            <a:ext cx="800735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Arial" panose="020B0604020202020204" pitchFamily="34" charset="0"/>
              <a:buChar char="•"/>
            </a:pPr>
            <a:r>
              <a:rPr lang="en-US" altLang="ja-JP" sz="2400" b="0" dirty="0">
                <a:solidFill>
                  <a:srgbClr val="000000"/>
                </a:solidFill>
                <a:latin typeface="HGP創英角ｺﾞｼｯｸUB" pitchFamily="50" charset="-128"/>
                <a:ea typeface="HGP創英角ｺﾞｼｯｸUB" pitchFamily="50" charset="-128"/>
              </a:rPr>
              <a:t>XML</a:t>
            </a:r>
            <a:r>
              <a:rPr lang="ja-JP" altLang="en-US" sz="2400" b="0" dirty="0">
                <a:solidFill>
                  <a:srgbClr val="000000"/>
                </a:solidFill>
                <a:latin typeface="HGP創英角ｺﾞｼｯｸUB" pitchFamily="50" charset="-128"/>
                <a:ea typeface="HGP創英角ｺﾞｼｯｸUB" pitchFamily="50" charset="-128"/>
              </a:rPr>
              <a:t>データでの納品を原則とする</a:t>
            </a:r>
          </a:p>
          <a:p>
            <a:pPr algn="l" eaLnBrk="1" hangingPunct="1">
              <a:spcBef>
                <a:spcPct val="20000"/>
              </a:spcBef>
              <a:buClr>
                <a:srgbClr val="000000"/>
              </a:buClr>
              <a:buFont typeface="Arial" panose="020B0604020202020204" pitchFamily="34" charset="0"/>
              <a:buChar char="•"/>
            </a:pPr>
            <a:r>
              <a:rPr lang="ja-JP" altLang="en-US" sz="2400" b="0" dirty="0">
                <a:solidFill>
                  <a:srgbClr val="000000"/>
                </a:solidFill>
                <a:latin typeface="HGP創英角ｺﾞｼｯｸUB" pitchFamily="50" charset="-128"/>
                <a:ea typeface="HGP創英角ｺﾞｼｯｸUB" pitchFamily="50" charset="-128"/>
              </a:rPr>
              <a:t>試験項目によって、専用ソフトウェアが市販されていないために</a:t>
            </a:r>
            <a:r>
              <a:rPr lang="en-US" altLang="ja-JP" sz="2400" b="0" dirty="0">
                <a:solidFill>
                  <a:srgbClr val="000000"/>
                </a:solidFill>
                <a:latin typeface="HGP創英角ｺﾞｼｯｸUB" pitchFamily="50" charset="-128"/>
                <a:ea typeface="HGP創英角ｺﾞｼｯｸUB" pitchFamily="50" charset="-128"/>
              </a:rPr>
              <a:t>XML</a:t>
            </a:r>
            <a:r>
              <a:rPr lang="ja-JP" altLang="en-US" sz="2400" b="0" dirty="0">
                <a:solidFill>
                  <a:srgbClr val="000000"/>
                </a:solidFill>
                <a:latin typeface="HGP創英角ｺﾞｼｯｸUB" pitchFamily="50" charset="-128"/>
                <a:ea typeface="HGP創英角ｺﾞｼｯｸUB" pitchFamily="50" charset="-128"/>
              </a:rPr>
              <a:t>データ作成が困難な場合や、作成頻度が低くソフトウェア等の環境が整っていない場合は、受発注者間協議により、次のいずれかの方法で電子納品を行う</a:t>
            </a:r>
          </a:p>
        </p:txBody>
      </p:sp>
      <p:sp>
        <p:nvSpPr>
          <p:cNvPr id="53253" name="Rectangle 4"/>
          <p:cNvSpPr>
            <a:spLocks noChangeArrowheads="1"/>
          </p:cNvSpPr>
          <p:nvPr/>
        </p:nvSpPr>
        <p:spPr bwMode="auto">
          <a:xfrm>
            <a:off x="1584325" y="4329100"/>
            <a:ext cx="7164388" cy="176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ア）電子データシート（</a:t>
            </a:r>
            <a:r>
              <a:rPr lang="en-US" altLang="ja-JP" sz="2000" b="0" dirty="0">
                <a:solidFill>
                  <a:srgbClr val="000000"/>
                </a:solidFill>
                <a:latin typeface="HGP創英角ｺﾞｼｯｸUB" pitchFamily="50" charset="-128"/>
                <a:ea typeface="HGP創英角ｺﾞｼｯｸUB" pitchFamily="50" charset="-128"/>
              </a:rPr>
              <a:t>PDF</a:t>
            </a:r>
            <a:r>
              <a:rPr lang="ja-JP" altLang="en-US" sz="2000" b="0" dirty="0">
                <a:solidFill>
                  <a:srgbClr val="000000"/>
                </a:solidFill>
                <a:latin typeface="HGP創英角ｺﾞｼｯｸUB" pitchFamily="50" charset="-128"/>
                <a:ea typeface="HGP創英角ｺﾞｼｯｸUB" pitchFamily="50" charset="-128"/>
              </a:rPr>
              <a:t>）のみ</a:t>
            </a:r>
            <a:r>
              <a:rPr lang="ja-JP" altLang="en-US" sz="2000" b="0" dirty="0" smtClean="0">
                <a:solidFill>
                  <a:srgbClr val="000000"/>
                </a:solidFill>
                <a:latin typeface="HGP創英角ｺﾞｼｯｸUB" pitchFamily="50" charset="-128"/>
                <a:ea typeface="HGP創英角ｺﾞｼｯｸUB" pitchFamily="50" charset="-128"/>
              </a:rPr>
              <a:t>納品（データシート</a:t>
            </a:r>
            <a:r>
              <a:rPr lang="ja-JP" altLang="en-US" sz="2000" b="0" dirty="0">
                <a:solidFill>
                  <a:srgbClr val="000000"/>
                </a:solidFill>
                <a:latin typeface="HGP創英角ｺﾞｼｯｸUB" pitchFamily="50" charset="-128"/>
                <a:ea typeface="HGP創英角ｺﾞｼｯｸUB" pitchFamily="50" charset="-128"/>
              </a:rPr>
              <a:t>交換用</a:t>
            </a: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データ（</a:t>
            </a:r>
            <a:r>
              <a:rPr lang="en-US" altLang="ja-JP" sz="2000" b="0" dirty="0">
                <a:solidFill>
                  <a:srgbClr val="000000"/>
                </a:solidFill>
                <a:latin typeface="HGP創英角ｺﾞｼｯｸUB" pitchFamily="50" charset="-128"/>
                <a:ea typeface="HGP創英角ｺﾞｼｯｸUB" pitchFamily="50" charset="-128"/>
              </a:rPr>
              <a:t>XML</a:t>
            </a:r>
            <a:r>
              <a:rPr lang="ja-JP" altLang="en-US" sz="2000" b="0" dirty="0">
                <a:solidFill>
                  <a:srgbClr val="000000"/>
                </a:solidFill>
                <a:latin typeface="HGP創英角ｺﾞｼｯｸUB" pitchFamily="50" charset="-128"/>
                <a:ea typeface="HGP創英角ｺﾞｼｯｸUB" pitchFamily="50" charset="-128"/>
              </a:rPr>
              <a:t>）は納品</a:t>
            </a:r>
            <a:r>
              <a:rPr lang="ja-JP" altLang="en-US" sz="2000" b="0" dirty="0" smtClean="0">
                <a:solidFill>
                  <a:srgbClr val="000000"/>
                </a:solidFill>
                <a:latin typeface="HGP創英角ｺﾞｼｯｸUB" pitchFamily="50" charset="-128"/>
                <a:ea typeface="HGP創英角ｺﾞｼｯｸUB" pitchFamily="50" charset="-128"/>
              </a:rPr>
              <a:t>しない）</a:t>
            </a:r>
            <a:endParaRPr lang="ja-JP" altLang="en-US" sz="2000" b="0" dirty="0">
              <a:solidFill>
                <a:srgbClr val="000000"/>
              </a:solidFill>
              <a:latin typeface="HGP創英角ｺﾞｼｯｸUB" pitchFamily="50" charset="-128"/>
              <a:ea typeface="HGP創英角ｺﾞｼｯｸUB" pitchFamily="50" charset="-128"/>
            </a:endParaRP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イ）電子データシート（</a:t>
            </a:r>
            <a:r>
              <a:rPr lang="en-US" altLang="ja-JP" sz="2000" b="0" dirty="0">
                <a:solidFill>
                  <a:srgbClr val="000000"/>
                </a:solidFill>
                <a:latin typeface="HGP創英角ｺﾞｼｯｸUB" pitchFamily="50" charset="-128"/>
                <a:ea typeface="HGP創英角ｺﾞｼｯｸUB" pitchFamily="50" charset="-128"/>
              </a:rPr>
              <a:t>PDF</a:t>
            </a:r>
            <a:r>
              <a:rPr lang="ja-JP" altLang="en-US" sz="2000" b="0" dirty="0">
                <a:solidFill>
                  <a:srgbClr val="000000"/>
                </a:solidFill>
                <a:latin typeface="HGP創英角ｺﾞｼｯｸUB" pitchFamily="50" charset="-128"/>
                <a:ea typeface="HGP創英角ｺﾞｼｯｸUB" pitchFamily="50" charset="-128"/>
              </a:rPr>
              <a:t>）の納品に加えて、電子データシート</a:t>
            </a: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a:t>
            </a:r>
            <a:r>
              <a:rPr lang="en-US" altLang="ja-JP" sz="2000" b="0" dirty="0">
                <a:solidFill>
                  <a:srgbClr val="000000"/>
                </a:solidFill>
                <a:latin typeface="HGP創英角ｺﾞｼｯｸUB" pitchFamily="50" charset="-128"/>
                <a:ea typeface="HGP創英角ｺﾞｼｯｸUB" pitchFamily="50" charset="-128"/>
              </a:rPr>
              <a:t>PDF</a:t>
            </a:r>
            <a:r>
              <a:rPr lang="ja-JP" altLang="en-US" sz="2000" b="0" dirty="0">
                <a:solidFill>
                  <a:srgbClr val="000000"/>
                </a:solidFill>
                <a:latin typeface="HGP創英角ｺﾞｼｯｸUB" pitchFamily="50" charset="-128"/>
                <a:ea typeface="HGP創英角ｺﾞｼｯｸUB" pitchFamily="50" charset="-128"/>
              </a:rPr>
              <a:t>）作成の際に使用したソフトウェアのオリジナル形式</a:t>
            </a: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ファイルをデータシート交換用データとして納品する</a:t>
            </a:r>
          </a:p>
        </p:txBody>
      </p:sp>
      <p:sp>
        <p:nvSpPr>
          <p:cNvPr id="7" name="正方形/長方形 6"/>
          <p:cNvSpPr/>
          <p:nvPr/>
        </p:nvSpPr>
        <p:spPr>
          <a:xfrm>
            <a:off x="179512" y="679612"/>
            <a:ext cx="8712968" cy="584775"/>
          </a:xfrm>
          <a:prstGeom prst="rect">
            <a:avLst/>
          </a:prstGeom>
        </p:spPr>
        <p:txBody>
          <a:bodyPr wrap="square" anchor="ctr">
            <a:spAutoFit/>
          </a:bodyPr>
          <a:lstStyle/>
          <a:p>
            <a:pPr marL="514350" indent="-514350" algn="l"/>
            <a:r>
              <a:rPr lang="ja-JP" altLang="en-US" sz="3200" b="0" dirty="0" smtClean="0">
                <a:latin typeface="HGP創英角ｺﾞｼｯｸUB" pitchFamily="50" charset="-128"/>
                <a:ea typeface="HGP創英角ｺﾞｼｯｸUB" pitchFamily="50" charset="-128"/>
              </a:rPr>
              <a:t>③地質</a:t>
            </a:r>
            <a:r>
              <a:rPr lang="ja-JP" altLang="en-US" sz="3200" b="0" dirty="0">
                <a:latin typeface="HGP創英角ｺﾞｼｯｸUB" pitchFamily="50" charset="-128"/>
                <a:ea typeface="HGP創英角ｺﾞｼｯｸUB" pitchFamily="50" charset="-128"/>
              </a:rPr>
              <a:t>・土質調査における事前協議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2/2</a:t>
            </a:r>
            <a:r>
              <a:rPr lang="ja-JP" altLang="en-US" sz="3200" b="0" dirty="0" smtClean="0">
                <a:latin typeface="HGP創英角ｺﾞｼｯｸUB" pitchFamily="50" charset="-128"/>
                <a:ea typeface="HGP創英角ｺﾞｼｯｸUB" pitchFamily="50" charset="-128"/>
              </a:rPr>
              <a:t>）</a:t>
            </a:r>
            <a:endParaRPr lang="ja-JP" altLang="en-US" sz="3200" b="0" dirty="0"/>
          </a:p>
        </p:txBody>
      </p:sp>
      <p:sp>
        <p:nvSpPr>
          <p:cNvPr id="8" name="正方形/長方形 8"/>
          <p:cNvSpPr>
            <a:spLocks noChangeArrowheads="1"/>
          </p:cNvSpPr>
          <p:nvPr/>
        </p:nvSpPr>
        <p:spPr bwMode="auto">
          <a:xfrm>
            <a:off x="4499992" y="6092825"/>
            <a:ext cx="4320480"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smtClean="0"/>
              <a:t>電子納品運用ガイドライン</a:t>
            </a:r>
            <a:r>
              <a:rPr lang="en-US" altLang="ja-JP" dirty="0" smtClean="0"/>
              <a:t>(</a:t>
            </a:r>
            <a:r>
              <a:rPr lang="ja-JP" altLang="en-US" dirty="0" smtClean="0"/>
              <a:t>案</a:t>
            </a:r>
            <a:r>
              <a:rPr lang="en-US" altLang="ja-JP" dirty="0" smtClean="0"/>
              <a:t>)</a:t>
            </a:r>
            <a:r>
              <a:rPr lang="ja-JP" altLang="en-US" dirty="0" smtClean="0"/>
              <a:t>　</a:t>
            </a:r>
            <a:r>
              <a:rPr lang="en-US" altLang="ja-JP" dirty="0" smtClean="0"/>
              <a:t>【</a:t>
            </a:r>
            <a:r>
              <a:rPr lang="ja-JP" altLang="en-US" dirty="0" smtClean="0"/>
              <a:t>地質・土質調査編</a:t>
            </a:r>
            <a:r>
              <a:rPr lang="en-US" altLang="ja-JP" dirty="0" smtClean="0"/>
              <a:t>】</a:t>
            </a:r>
            <a:r>
              <a:rPr lang="ja-JP" altLang="en-US" dirty="0" smtClean="0"/>
              <a:t>（</a:t>
            </a:r>
            <a:r>
              <a:rPr lang="en-US" altLang="ja-JP" dirty="0" smtClean="0"/>
              <a:t>H22.8</a:t>
            </a:r>
            <a:r>
              <a:rPr lang="ja-JP" altLang="en-US" dirty="0" smtClean="0"/>
              <a:t>）より</a:t>
            </a:r>
            <a:endParaRPr lang="en-US" altLang="ja-JP" dirty="0" smtClean="0"/>
          </a:p>
          <a:p>
            <a:pPr eaLnBrk="1" hangingPunct="1"/>
            <a:r>
              <a:rPr lang="en-US" altLang="ja-JP" u="sng" dirty="0" smtClean="0">
                <a:solidFill>
                  <a:srgbClr val="0000FF"/>
                </a:solidFill>
              </a:rPr>
              <a:t>http</a:t>
            </a:r>
            <a:r>
              <a:rPr lang="en-US" altLang="ja-JP" u="sng" dirty="0">
                <a:solidFill>
                  <a:srgbClr val="0000FF"/>
                </a:solidFill>
              </a:rPr>
              <a:t>://www.cals-ed.go.jp/cri_guideline/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4294967295"/>
          </p:nvPr>
        </p:nvSpPr>
        <p:spPr>
          <a:xfrm>
            <a:off x="108000" y="0"/>
            <a:ext cx="6660244"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4275" name="Rectangle 3"/>
          <p:cNvSpPr>
            <a:spLocks noChangeArrowheads="1"/>
          </p:cNvSpPr>
          <p:nvPr/>
        </p:nvSpPr>
        <p:spPr bwMode="auto">
          <a:xfrm>
            <a:off x="814388" y="1304566"/>
            <a:ext cx="73453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dirty="0">
                <a:solidFill>
                  <a:srgbClr val="FF0000"/>
                </a:solidFill>
                <a:latin typeface="HGP創英角ｺﾞｼｯｸUB" pitchFamily="50" charset="-128"/>
                <a:ea typeface="HGP創英角ｺﾞｼｯｸUB" pitchFamily="50" charset="-128"/>
              </a:rPr>
              <a:t>機器の準備</a:t>
            </a:r>
            <a:endParaRPr lang="ja-JP" altLang="en-US" sz="2800" b="0" dirty="0">
              <a:solidFill>
                <a:srgbClr val="000000"/>
              </a:solidFill>
              <a:latin typeface="HGP創英角ｺﾞｼｯｸUB" pitchFamily="50" charset="-128"/>
              <a:ea typeface="HGP創英角ｺﾞｼｯｸUB" pitchFamily="50" charset="-128"/>
            </a:endParaRPr>
          </a:p>
        </p:txBody>
      </p:sp>
      <p:sp>
        <p:nvSpPr>
          <p:cNvPr id="54276" name="Rectangle 4"/>
          <p:cNvSpPr>
            <a:spLocks noChangeArrowheads="1"/>
          </p:cNvSpPr>
          <p:nvPr/>
        </p:nvSpPr>
        <p:spPr bwMode="auto">
          <a:xfrm>
            <a:off x="1084263" y="2025650"/>
            <a:ext cx="7304161" cy="331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AutoNum type="alphaLcPeriod"/>
            </a:pPr>
            <a:r>
              <a:rPr lang="ja-JP" altLang="en-US" sz="2800" b="0" dirty="0">
                <a:solidFill>
                  <a:srgbClr val="000000"/>
                </a:solidFill>
                <a:latin typeface="HGP創英角ｺﾞｼｯｸUB" pitchFamily="50" charset="-128"/>
                <a:ea typeface="HGP創英角ｺﾞｼｯｸUB" pitchFamily="50" charset="-128"/>
              </a:rPr>
              <a:t>　検査時に使用するパソコン、プロジェクター、プリンター、ソフトウェア（電子成果品を閲覧するために必要となるソフトや、写真管理ソフト・検査支援ソフト等）を明確にする</a:t>
            </a:r>
          </a:p>
          <a:p>
            <a:pPr algn="l" eaLnBrk="1" hangingPunct="1">
              <a:spcBef>
                <a:spcPct val="20000"/>
              </a:spcBef>
              <a:buClr>
                <a:srgbClr val="000000"/>
              </a:buClr>
              <a:buFont typeface="Wingdings" pitchFamily="2" charset="2"/>
              <a:buAutoNum type="alphaLcPeriod"/>
            </a:pPr>
            <a:r>
              <a:rPr lang="ja-JP" altLang="en-US" sz="2800" b="0" dirty="0">
                <a:solidFill>
                  <a:srgbClr val="000000"/>
                </a:solidFill>
                <a:latin typeface="HGP創英角ｺﾞｼｯｸUB" pitchFamily="50" charset="-128"/>
                <a:ea typeface="HGP創英角ｺﾞｼｯｸUB" pitchFamily="50" charset="-128"/>
              </a:rPr>
              <a:t>　上記機器等を</a:t>
            </a:r>
            <a:r>
              <a:rPr lang="ja-JP" altLang="en-US" sz="2800" b="0" u="sng" dirty="0">
                <a:solidFill>
                  <a:srgbClr val="FF0000"/>
                </a:solidFill>
                <a:latin typeface="HGP創英角ｺﾞｼｯｸUB" pitchFamily="50" charset="-128"/>
                <a:ea typeface="HGP創英角ｺﾞｼｯｸUB" pitchFamily="50" charset="-128"/>
              </a:rPr>
              <a:t>受発注者どちらが準備するか協議</a:t>
            </a:r>
            <a:r>
              <a:rPr lang="ja-JP" altLang="en-US" sz="2800" b="0" dirty="0" smtClean="0">
                <a:solidFill>
                  <a:srgbClr val="000000"/>
                </a:solidFill>
                <a:latin typeface="HGP創英角ｺﾞｼｯｸUB" pitchFamily="50" charset="-128"/>
                <a:ea typeface="HGP創英角ｺﾞｼｯｸUB" pitchFamily="50" charset="-128"/>
              </a:rPr>
              <a:t>する</a:t>
            </a:r>
            <a:endParaRPr lang="en-US" altLang="ja-JP" sz="2800" b="0"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000000"/>
              </a:buClr>
              <a:buFont typeface="Wingdings" pitchFamily="2" charset="2"/>
              <a:buAutoNum type="alphaLcPeriod"/>
            </a:pPr>
            <a:r>
              <a:rPr lang="ja-JP" altLang="en-US" sz="2800" b="0" dirty="0" smtClean="0">
                <a:solidFill>
                  <a:srgbClr val="000000"/>
                </a:solidFill>
                <a:latin typeface="HGP創英角ｺﾞｼｯｸUB" pitchFamily="50" charset="-128"/>
                <a:ea typeface="HGP創英角ｺﾞｼｯｸUB" pitchFamily="50" charset="-128"/>
              </a:rPr>
              <a:t>（</a:t>
            </a:r>
            <a:endParaRPr lang="ja-JP" altLang="en-US" sz="2800" b="0" dirty="0">
              <a:solidFill>
                <a:srgbClr val="FF0000"/>
              </a:solidFill>
              <a:latin typeface="HGP創英角ｺﾞｼｯｸUB" pitchFamily="50" charset="-128"/>
              <a:ea typeface="HGP創英角ｺﾞｼｯｸUB" pitchFamily="50" charset="-128"/>
            </a:endParaRPr>
          </a:p>
        </p:txBody>
      </p:sp>
      <p:pic>
        <p:nvPicPr>
          <p:cNvPr id="54277" name="Picture 6"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810125"/>
            <a:ext cx="1404937"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p:cNvSpPr/>
          <p:nvPr/>
        </p:nvSpPr>
        <p:spPr>
          <a:xfrm>
            <a:off x="195162" y="664223"/>
            <a:ext cx="4027064" cy="615553"/>
          </a:xfrm>
          <a:prstGeom prst="rect">
            <a:avLst/>
          </a:prstGeom>
        </p:spPr>
        <p:txBody>
          <a:bodyPr wrap="none" anchor="ctr">
            <a:spAutoFit/>
          </a:bodyPr>
          <a:lstStyle/>
          <a:p>
            <a:pPr algn="l"/>
            <a:r>
              <a:rPr lang="ja-JP" altLang="en-US" sz="3400" b="0" dirty="0" smtClean="0">
                <a:latin typeface="HGP創英角ｺﾞｼｯｸUB" pitchFamily="50" charset="-128"/>
                <a:ea typeface="HGP創英角ｺﾞｼｯｸUB" pitchFamily="50" charset="-128"/>
              </a:rPr>
              <a:t>④検査</a:t>
            </a:r>
            <a:r>
              <a:rPr lang="ja-JP" altLang="en-US" sz="3400" b="0" dirty="0">
                <a:latin typeface="HGP創英角ｺﾞｼｯｸUB" pitchFamily="50" charset="-128"/>
                <a:ea typeface="HGP創英角ｺﾞｼｯｸUB" pitchFamily="50" charset="-128"/>
              </a:rPr>
              <a:t>の</a:t>
            </a:r>
            <a:r>
              <a:rPr lang="ja-JP" altLang="en-US" sz="3400" b="0" dirty="0" smtClean="0">
                <a:latin typeface="HGP創英角ｺﾞｼｯｸUB" pitchFamily="50" charset="-128"/>
                <a:ea typeface="HGP創英角ｺﾞｼｯｸUB" pitchFamily="50" charset="-128"/>
              </a:rPr>
              <a:t>方法（</a:t>
            </a:r>
            <a:r>
              <a:rPr lang="en-US" altLang="ja-JP" sz="3400" b="0" dirty="0" smtClean="0">
                <a:latin typeface="HGP創英角ｺﾞｼｯｸUB" pitchFamily="50" charset="-128"/>
                <a:ea typeface="HGP創英角ｺﾞｼｯｸUB" pitchFamily="50" charset="-128"/>
              </a:rPr>
              <a:t>1/2</a:t>
            </a:r>
            <a:r>
              <a:rPr lang="ja-JP" altLang="en-US" sz="3400" b="0" dirty="0" smtClean="0">
                <a:latin typeface="HGP創英角ｺﾞｼｯｸUB" pitchFamily="50" charset="-128"/>
                <a:ea typeface="HGP創英角ｺﾞｼｯｸUB" pitchFamily="50" charset="-128"/>
              </a:rPr>
              <a:t>）</a:t>
            </a:r>
            <a:endParaRPr lang="ja-JP" altLang="en-US" sz="34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92150" y="1320800"/>
            <a:ext cx="73453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a:solidFill>
                  <a:srgbClr val="FF0000"/>
                </a:solidFill>
                <a:latin typeface="HGP創英角ｺﾞｼｯｸUB" pitchFamily="50" charset="-128"/>
                <a:ea typeface="HGP創英角ｺﾞｼｯｸUB" pitchFamily="50" charset="-128"/>
              </a:rPr>
              <a:t>検査時に紙で用意する書類</a:t>
            </a:r>
            <a:endParaRPr lang="ja-JP" altLang="en-US" sz="2800" b="0">
              <a:solidFill>
                <a:srgbClr val="000000"/>
              </a:solidFill>
              <a:latin typeface="HGP創英角ｺﾞｼｯｸUB" pitchFamily="50" charset="-128"/>
              <a:ea typeface="HGP創英角ｺﾞｼｯｸUB" pitchFamily="50" charset="-128"/>
            </a:endParaRPr>
          </a:p>
        </p:txBody>
      </p:sp>
      <p:sp>
        <p:nvSpPr>
          <p:cNvPr id="55299" name="Rectangle 3"/>
          <p:cNvSpPr>
            <a:spLocks noChangeArrowheads="1"/>
          </p:cNvSpPr>
          <p:nvPr/>
        </p:nvSpPr>
        <p:spPr bwMode="auto">
          <a:xfrm>
            <a:off x="1044575" y="2062163"/>
            <a:ext cx="7272338"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AutoNum type="alphaLcPeriod"/>
            </a:pPr>
            <a:r>
              <a:rPr lang="ja-JP" altLang="en-US" sz="2800" b="0">
                <a:solidFill>
                  <a:srgbClr val="000000"/>
                </a:solidFill>
                <a:latin typeface="HGP創英角ｺﾞｼｯｸUB" pitchFamily="50" charset="-128"/>
                <a:ea typeface="HGP創英角ｺﾞｼｯｸUB" pitchFamily="50" charset="-128"/>
              </a:rPr>
              <a:t>電子納品対象とした書類のうち、紙媒体で受検する書類を明確にする（業務中に受発注者間で授受された書類で受検する）</a:t>
            </a:r>
          </a:p>
          <a:p>
            <a:pPr algn="l" eaLnBrk="1" hangingPunct="1">
              <a:spcBef>
                <a:spcPct val="20000"/>
              </a:spcBef>
              <a:buClr>
                <a:srgbClr val="000000"/>
              </a:buClr>
              <a:buFont typeface="Wingdings" pitchFamily="2" charset="2"/>
              <a:buAutoNum type="alphaLcPeriod"/>
            </a:pPr>
            <a:r>
              <a:rPr lang="ja-JP" altLang="en-US" sz="2800" b="0">
                <a:solidFill>
                  <a:srgbClr val="000000"/>
                </a:solidFill>
                <a:latin typeface="HGP創英角ｺﾞｼｯｸUB" pitchFamily="50" charset="-128"/>
                <a:ea typeface="HGP創英角ｺﾞｼｯｸUB" pitchFamily="50" charset="-128"/>
              </a:rPr>
              <a:t>上記書類（紙媒体）を</a:t>
            </a:r>
            <a:r>
              <a:rPr lang="ja-JP" altLang="en-US" sz="2800" b="0" u="sng">
                <a:latin typeface="HGP創英角ｺﾞｼｯｸUB" pitchFamily="50" charset="-128"/>
                <a:ea typeface="HGP創英角ｺﾞｼｯｸUB" pitchFamily="50" charset="-128"/>
              </a:rPr>
              <a:t>受発注者どちらが準備するか協議</a:t>
            </a:r>
            <a:r>
              <a:rPr lang="ja-JP" altLang="en-US" sz="2800" b="0">
                <a:solidFill>
                  <a:srgbClr val="000000"/>
                </a:solidFill>
                <a:latin typeface="HGP創英角ｺﾞｼｯｸUB" pitchFamily="50" charset="-128"/>
                <a:ea typeface="HGP創英角ｺﾞｼｯｸUB" pitchFamily="50" charset="-128"/>
              </a:rPr>
              <a:t>する</a:t>
            </a:r>
            <a:r>
              <a:rPr lang="ja-JP" altLang="en-US" sz="2800" b="0">
                <a:solidFill>
                  <a:srgbClr val="FF0000"/>
                </a:solidFill>
                <a:latin typeface="HGP創英角ｺﾞｼｯｸUB" pitchFamily="50" charset="-128"/>
                <a:ea typeface="HGP創英角ｺﾞｼｯｸUB" pitchFamily="50" charset="-128"/>
              </a:rPr>
              <a:t>（</a:t>
            </a:r>
            <a:r>
              <a:rPr lang="ja-JP" altLang="en-US" sz="2800" b="0" u="sng">
                <a:solidFill>
                  <a:srgbClr val="FF0000"/>
                </a:solidFill>
                <a:latin typeface="HGP創英角ｺﾞｼｯｸUB" pitchFamily="50" charset="-128"/>
                <a:ea typeface="HGP創英角ｺﾞｼｯｸUB" pitchFamily="50" charset="-128"/>
              </a:rPr>
              <a:t>業務</a:t>
            </a:r>
            <a:r>
              <a:rPr lang="ja-JP" altLang="en-US" sz="2800" b="0">
                <a:solidFill>
                  <a:srgbClr val="FF0000"/>
                </a:solidFill>
                <a:latin typeface="HGP創英角ｺﾞｼｯｸUB" pitchFamily="50" charset="-128"/>
                <a:ea typeface="HGP創英角ｺﾞｼｯｸUB" pitchFamily="50" charset="-128"/>
              </a:rPr>
              <a:t>は「協議で決定」）</a:t>
            </a:r>
          </a:p>
        </p:txBody>
      </p:sp>
      <p:sp>
        <p:nvSpPr>
          <p:cNvPr id="55300" name="Rectangle 2"/>
          <p:cNvSpPr>
            <a:spLocks noChangeArrowheads="1"/>
          </p:cNvSpPr>
          <p:nvPr/>
        </p:nvSpPr>
        <p:spPr bwMode="auto">
          <a:xfrm>
            <a:off x="108000" y="0"/>
            <a:ext cx="691227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pic>
        <p:nvPicPr>
          <p:cNvPr id="55301" name="Picture 6"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810125"/>
            <a:ext cx="1404937"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正方形/長方形 5"/>
          <p:cNvSpPr/>
          <p:nvPr/>
        </p:nvSpPr>
        <p:spPr>
          <a:xfrm>
            <a:off x="180000" y="628223"/>
            <a:ext cx="4027064" cy="615553"/>
          </a:xfrm>
          <a:prstGeom prst="rect">
            <a:avLst/>
          </a:prstGeom>
        </p:spPr>
        <p:txBody>
          <a:bodyPr wrap="none" anchor="ctr">
            <a:spAutoFit/>
          </a:bodyPr>
          <a:lstStyle/>
          <a:p>
            <a:pPr algn="l"/>
            <a:r>
              <a:rPr lang="ja-JP" altLang="en-US" sz="3400" b="0" dirty="0" smtClean="0">
                <a:latin typeface="HGP創英角ｺﾞｼｯｸUB" pitchFamily="50" charset="-128"/>
                <a:ea typeface="HGP創英角ｺﾞｼｯｸUB" pitchFamily="50" charset="-128"/>
              </a:rPr>
              <a:t>④検査</a:t>
            </a:r>
            <a:r>
              <a:rPr lang="ja-JP" altLang="en-US" sz="3400" b="0" dirty="0">
                <a:latin typeface="HGP創英角ｺﾞｼｯｸUB" pitchFamily="50" charset="-128"/>
                <a:ea typeface="HGP創英角ｺﾞｼｯｸUB" pitchFamily="50" charset="-128"/>
              </a:rPr>
              <a:t>の</a:t>
            </a:r>
            <a:r>
              <a:rPr lang="ja-JP" altLang="en-US" sz="3400" b="0" dirty="0" smtClean="0">
                <a:latin typeface="HGP創英角ｺﾞｼｯｸUB" pitchFamily="50" charset="-128"/>
                <a:ea typeface="HGP創英角ｺﾞｼｯｸUB" pitchFamily="50" charset="-128"/>
              </a:rPr>
              <a:t>方法（</a:t>
            </a:r>
            <a:r>
              <a:rPr lang="en-US" altLang="ja-JP" sz="3400" b="0" dirty="0" smtClean="0">
                <a:latin typeface="HGP創英角ｺﾞｼｯｸUB" pitchFamily="50" charset="-128"/>
                <a:ea typeface="HGP創英角ｺﾞｼｯｸUB" pitchFamily="50" charset="-128"/>
              </a:rPr>
              <a:t>2/2</a:t>
            </a:r>
            <a:r>
              <a:rPr lang="ja-JP" altLang="en-US" sz="3400" b="0" dirty="0" smtClean="0">
                <a:latin typeface="HGP創英角ｺﾞｼｯｸUB" pitchFamily="50" charset="-128"/>
                <a:ea typeface="HGP創英角ｺﾞｼｯｸUB" pitchFamily="50" charset="-128"/>
              </a:rPr>
              <a:t>）</a:t>
            </a:r>
            <a:endParaRPr lang="ja-JP" altLang="en-US" sz="34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業務中の情報管理</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6037262" cy="57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図面は、受発注者間で頻繁にやり取りされ、細かな修正が発生する。受注者は、図面の修正を確実に実施するために、履歴管理を行う。</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工事で本格運用されている情報共有システムであるが、業務にも利用することが可能で</a:t>
            </a:r>
            <a:r>
              <a:rPr lang="ja-JP" altLang="en-US" sz="2600" b="0" dirty="0">
                <a:solidFill>
                  <a:srgbClr val="000000"/>
                </a:solidFill>
                <a:latin typeface="HGP創英角ｺﾞｼｯｸUB" pitchFamily="50" charset="-128"/>
                <a:ea typeface="HGP創英角ｺﾞｼｯｸUB" pitchFamily="50" charset="-128"/>
              </a:rPr>
              <a:t>ある</a:t>
            </a:r>
            <a:r>
              <a:rPr lang="ja-JP" altLang="en-US" sz="2600" b="0" dirty="0" smtClean="0">
                <a:solidFill>
                  <a:srgbClr val="000000"/>
                </a:solidFill>
                <a:latin typeface="HGP創英角ｺﾞｼｯｸUB" pitchFamily="50" charset="-128"/>
                <a:ea typeface="HGP創英角ｺﾞｼｯｸUB" pitchFamily="50" charset="-128"/>
              </a:rPr>
              <a:t>。特に、データや資料の一元管理によって図面</a:t>
            </a:r>
            <a:r>
              <a:rPr lang="ja-JP" altLang="en-US" sz="2600" b="0" dirty="0">
                <a:solidFill>
                  <a:srgbClr val="000000"/>
                </a:solidFill>
                <a:latin typeface="HGP創英角ｺﾞｼｯｸUB" pitchFamily="50" charset="-128"/>
                <a:ea typeface="HGP創英角ｺﾞｼｯｸUB" pitchFamily="50" charset="-128"/>
              </a:rPr>
              <a:t>の履歴管理</a:t>
            </a:r>
            <a:r>
              <a:rPr lang="ja-JP" altLang="en-US" sz="2600" b="0" dirty="0" smtClean="0">
                <a:solidFill>
                  <a:srgbClr val="000000"/>
                </a:solidFill>
                <a:latin typeface="HGP創英角ｺﾞｼｯｸUB" pitchFamily="50" charset="-128"/>
                <a:ea typeface="HGP創英角ｺﾞｼｯｸUB" pitchFamily="50" charset="-128"/>
              </a:rPr>
              <a:t>を利用</a:t>
            </a:r>
            <a:r>
              <a:rPr lang="ja-JP" altLang="en-US" sz="2600" b="0" dirty="0">
                <a:solidFill>
                  <a:srgbClr val="000000"/>
                </a:solidFill>
                <a:latin typeface="HGP創英角ｺﾞｼｯｸUB" pitchFamily="50" charset="-128"/>
                <a:ea typeface="HGP創英角ｺﾞｼｯｸUB" pitchFamily="50" charset="-128"/>
              </a:rPr>
              <a:t>する</a:t>
            </a:r>
            <a:r>
              <a:rPr lang="ja-JP" altLang="en-US" sz="2600" b="0" dirty="0" smtClean="0">
                <a:solidFill>
                  <a:srgbClr val="000000"/>
                </a:solidFill>
                <a:latin typeface="HGP創英角ｺﾞｼｯｸUB" pitchFamily="50" charset="-128"/>
                <a:ea typeface="HGP創英角ｺﾞｼｯｸUB" pitchFamily="50" charset="-128"/>
              </a:rPr>
              <a:t>ことで業務効率が高まることが期待できる。</a:t>
            </a:r>
            <a:endParaRPr lang="ja-JP" altLang="en-US" sz="26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endParaRPr lang="ja-JP" altLang="en-US" sz="2600" b="0" dirty="0">
              <a:solidFill>
                <a:srgbClr val="000000"/>
              </a:solidFill>
              <a:latin typeface="HGP創英角ｺﾞｼｯｸUB" pitchFamily="50" charset="-128"/>
              <a:ea typeface="HGP創英角ｺﾞｼｯｸUB" pitchFamily="50" charset="-128"/>
            </a:endParaRPr>
          </a:p>
        </p:txBody>
      </p:sp>
      <p:graphicFrame>
        <p:nvGraphicFramePr>
          <p:cNvPr id="6" name="Object 35"/>
          <p:cNvGraphicFramePr>
            <a:graphicFrameLocks noChangeAspect="1"/>
          </p:cNvGraphicFramePr>
          <p:nvPr/>
        </p:nvGraphicFramePr>
        <p:xfrm>
          <a:off x="6154511" y="728700"/>
          <a:ext cx="2913767" cy="3564396"/>
        </p:xfrm>
        <a:graphic>
          <a:graphicData uri="http://schemas.openxmlformats.org/presentationml/2006/ole">
            <p:oleObj spid="_x0000_s385027" name="Visio" r:id="rId3" imgW="7312769" imgH="8932680" progId="Visio.Drawing.11">
              <p:embed/>
            </p:oleObj>
          </a:graphicData>
        </a:graphic>
      </p:graphicFrame>
      <p:sp>
        <p:nvSpPr>
          <p:cNvPr id="7" name="Rectangle 1031"/>
          <p:cNvSpPr>
            <a:spLocks noChangeArrowheads="1"/>
          </p:cNvSpPr>
          <p:nvPr/>
        </p:nvSpPr>
        <p:spPr bwMode="auto">
          <a:xfrm>
            <a:off x="6228184" y="1556792"/>
            <a:ext cx="2556322" cy="468052"/>
          </a:xfrm>
          <a:prstGeom prst="rect">
            <a:avLst/>
          </a:prstGeom>
          <a:noFill/>
          <a:ln w="28575">
            <a:solidFill>
              <a:schemeClr val="tx2">
                <a:lumMod val="60000"/>
                <a:lumOff val="4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3858355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業務中の情報管理</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6037262" cy="57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u="sng" dirty="0" smtClean="0">
                <a:solidFill>
                  <a:srgbClr val="FF0000"/>
                </a:solidFill>
                <a:latin typeface="HGP創英角ｺﾞｼｯｸUB" pitchFamily="50" charset="-128"/>
                <a:ea typeface="HGP創英角ｺﾞｼｯｸUB" pitchFamily="50" charset="-128"/>
              </a:rPr>
              <a:t>受注者</a:t>
            </a:r>
            <a:r>
              <a:rPr lang="ja-JP" altLang="en-US" sz="2600" b="0" dirty="0" smtClean="0">
                <a:solidFill>
                  <a:srgbClr val="000000"/>
                </a:solidFill>
                <a:latin typeface="HGP創英角ｺﾞｼｯｸUB" pitchFamily="50" charset="-128"/>
                <a:ea typeface="HGP創英角ｺﾞｼｯｸUB" pitchFamily="50" charset="-128"/>
              </a:rPr>
              <a:t>は、</a:t>
            </a:r>
            <a:r>
              <a:rPr lang="ja-JP" altLang="en-US" sz="2600" b="0" dirty="0" smtClean="0">
                <a:latin typeface="HGP創英角ｺﾞｼｯｸUB" pitchFamily="50" charset="-128"/>
                <a:ea typeface="HGP創英角ｺﾞｼｯｸUB" pitchFamily="50" charset="-128"/>
              </a:rPr>
              <a:t>電子</a:t>
            </a:r>
            <a:r>
              <a:rPr lang="ja-JP" altLang="en-US" sz="2600" b="0" dirty="0">
                <a:latin typeface="HGP創英角ｺﾞｼｯｸUB" pitchFamily="50" charset="-128"/>
                <a:ea typeface="HGP創英角ｺﾞｼｯｸUB" pitchFamily="50" charset="-128"/>
              </a:rPr>
              <a:t>成果品となる文書データの作成、写真の整理等を日常的に実施</a:t>
            </a:r>
            <a:r>
              <a:rPr lang="ja-JP" altLang="en-US" sz="2600" b="0" dirty="0" smtClean="0">
                <a:latin typeface="HGP創英角ｺﾞｼｯｸUB" pitchFamily="50" charset="-128"/>
                <a:ea typeface="HGP創英角ｺﾞｼｯｸUB" pitchFamily="50" charset="-128"/>
              </a:rPr>
              <a:t>し、作成</a:t>
            </a:r>
            <a:r>
              <a:rPr lang="ja-JP" altLang="en-US" sz="2600" b="0" dirty="0">
                <a:latin typeface="HGP創英角ｺﾞｼｯｸUB" pitchFamily="50" charset="-128"/>
                <a:ea typeface="HGP創英角ｺﾞｼｯｸUB" pitchFamily="50" charset="-128"/>
              </a:rPr>
              <a:t>又は受け取った情報をハードディスク等へ適宜フォルダを作成して</a:t>
            </a:r>
            <a:r>
              <a:rPr lang="ja-JP" altLang="en-US" sz="2600" b="0" dirty="0" smtClean="0">
                <a:latin typeface="HGP創英角ｺﾞｼｯｸUB" pitchFamily="50" charset="-128"/>
                <a:ea typeface="HGP創英角ｺﾞｼｯｸUB" pitchFamily="50" charset="-128"/>
              </a:rPr>
              <a:t>整理</a:t>
            </a:r>
            <a:r>
              <a:rPr lang="ja-JP" altLang="en-US" sz="2600" b="0" dirty="0">
                <a:latin typeface="HGP創英角ｺﾞｼｯｸUB" pitchFamily="50" charset="-128"/>
                <a:ea typeface="HGP創英角ｺﾞｼｯｸUB" pitchFamily="50" charset="-128"/>
              </a:rPr>
              <a:t>・</a:t>
            </a:r>
            <a:r>
              <a:rPr lang="ja-JP" altLang="en-US" sz="2600" b="0" dirty="0" smtClean="0">
                <a:latin typeface="HGP創英角ｺﾞｼｯｸUB" pitchFamily="50" charset="-128"/>
                <a:ea typeface="HGP創英角ｺﾞｼｯｸUB" pitchFamily="50" charset="-128"/>
              </a:rPr>
              <a:t>管理することが</a:t>
            </a:r>
            <a:r>
              <a:rPr lang="ja-JP" altLang="en-US" sz="2600" b="0" dirty="0" smtClean="0">
                <a:solidFill>
                  <a:srgbClr val="000000"/>
                </a:solidFill>
                <a:latin typeface="HGP創英角ｺﾞｼｯｸUB" pitchFamily="50" charset="-128"/>
                <a:ea typeface="HGP創英角ｺﾞｼｯｸUB" pitchFamily="50" charset="-128"/>
              </a:rPr>
              <a:t>、求められている。</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事前協議で定めた事項について、日々電子データを整理し電子成果品を作成する中で</a:t>
            </a:r>
            <a:r>
              <a:rPr lang="ja-JP" altLang="en-US" sz="2600" b="0" dirty="0" smtClean="0">
                <a:solidFill>
                  <a:srgbClr val="000000"/>
                </a:solidFill>
                <a:latin typeface="HGP創英角ｺﾞｼｯｸUB" pitchFamily="50" charset="-128"/>
                <a:ea typeface="HGP創英角ｺﾞｼｯｸUB" pitchFamily="50" charset="-128"/>
              </a:rPr>
              <a:t>問題</a:t>
            </a:r>
            <a:r>
              <a:rPr lang="ja-JP" altLang="en-US" sz="2600" b="0" dirty="0">
                <a:solidFill>
                  <a:srgbClr val="000000"/>
                </a:solidFill>
                <a:latin typeface="HGP創英角ｺﾞｼｯｸUB" pitchFamily="50" charset="-128"/>
                <a:ea typeface="HGP創英角ｺﾞｼｯｸUB" pitchFamily="50" charset="-128"/>
              </a:rPr>
              <a:t>等が見つかった場合は、速やかに協議を</a:t>
            </a:r>
            <a:r>
              <a:rPr lang="ja-JP" altLang="en-US" sz="2600" b="0" dirty="0" smtClean="0">
                <a:solidFill>
                  <a:srgbClr val="000000"/>
                </a:solidFill>
                <a:latin typeface="HGP創英角ｺﾞｼｯｸUB" pitchFamily="50" charset="-128"/>
                <a:ea typeface="HGP創英角ｺﾞｼｯｸUB" pitchFamily="50" charset="-128"/>
              </a:rPr>
              <a:t>行</a:t>
            </a:r>
            <a:r>
              <a:rPr lang="ja-JP" altLang="en-US" sz="2600" b="0" dirty="0">
                <a:solidFill>
                  <a:srgbClr val="000000"/>
                </a:solidFill>
                <a:latin typeface="HGP創英角ｺﾞｼｯｸUB" pitchFamily="50" charset="-128"/>
                <a:ea typeface="HGP創英角ｺﾞｼｯｸUB" pitchFamily="50" charset="-128"/>
              </a:rPr>
              <a:t>う</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a:solidFill>
                  <a:srgbClr val="000000"/>
                </a:solidFill>
                <a:latin typeface="HGP創英角ｺﾞｼｯｸUB" pitchFamily="50" charset="-128"/>
                <a:ea typeface="HGP創英角ｺﾞｼｯｸUB" pitchFamily="50" charset="-128"/>
              </a:rPr>
              <a:t>また、</a:t>
            </a:r>
            <a:r>
              <a:rPr lang="ja-JP" altLang="en-US" sz="2600" b="0" u="sng" dirty="0">
                <a:solidFill>
                  <a:srgbClr val="FF0000"/>
                </a:solidFill>
                <a:latin typeface="HGP創英角ｺﾞｼｯｸUB" pitchFamily="50" charset="-128"/>
                <a:ea typeface="HGP創英角ｺﾞｼｯｸUB" pitchFamily="50" charset="-128"/>
              </a:rPr>
              <a:t>発注者も日々情報を確認</a:t>
            </a:r>
            <a:r>
              <a:rPr lang="ja-JP" altLang="en-US" sz="2600" b="0" dirty="0">
                <a:solidFill>
                  <a:srgbClr val="000000"/>
                </a:solidFill>
                <a:latin typeface="HGP創英角ｺﾞｼｯｸUB" pitchFamily="50" charset="-128"/>
                <a:ea typeface="HGP創英角ｺﾞｼｯｸUB" pitchFamily="50" charset="-128"/>
              </a:rPr>
              <a:t>し</a:t>
            </a:r>
            <a:r>
              <a:rPr lang="ja-JP" altLang="en-US" sz="2600" b="0" dirty="0" smtClean="0">
                <a:solidFill>
                  <a:srgbClr val="000000"/>
                </a:solidFill>
                <a:latin typeface="HGP創英角ｺﾞｼｯｸUB" pitchFamily="50" charset="-128"/>
                <a:ea typeface="HGP創英角ｺﾞｼｯｸUB" pitchFamily="50" charset="-128"/>
              </a:rPr>
              <a:t>協議</a:t>
            </a:r>
            <a:r>
              <a:rPr lang="ja-JP" altLang="en-US" sz="2600" b="0" dirty="0">
                <a:solidFill>
                  <a:srgbClr val="000000"/>
                </a:solidFill>
                <a:latin typeface="HGP創英角ｺﾞｼｯｸUB" pitchFamily="50" charset="-128"/>
                <a:ea typeface="HGP創英角ｺﾞｼｯｸUB" pitchFamily="50" charset="-128"/>
              </a:rPr>
              <a:t>が必要と判断した事項については、速やかに受注者に指示又は</a:t>
            </a:r>
            <a:r>
              <a:rPr lang="ja-JP" altLang="en-US" sz="2600" b="0" dirty="0" smtClean="0">
                <a:solidFill>
                  <a:srgbClr val="000000"/>
                </a:solidFill>
                <a:latin typeface="HGP創英角ｺﾞｼｯｸUB" pitchFamily="50" charset="-128"/>
                <a:ea typeface="HGP創英角ｺﾞｼｯｸUB" pitchFamily="50" charset="-128"/>
              </a:rPr>
              <a:t>協議する。</a:t>
            </a:r>
            <a:endParaRPr lang="ja-JP" altLang="en-US" sz="2600" b="0" dirty="0">
              <a:solidFill>
                <a:srgbClr val="000000"/>
              </a:solidFill>
              <a:latin typeface="HGP創英角ｺﾞｼｯｸUB" pitchFamily="50" charset="-128"/>
              <a:ea typeface="HGP創英角ｺﾞｼｯｸUB" pitchFamily="50" charset="-128"/>
            </a:endParaRPr>
          </a:p>
        </p:txBody>
      </p:sp>
      <p:sp>
        <p:nvSpPr>
          <p:cNvPr id="6"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graphicFrame>
        <p:nvGraphicFramePr>
          <p:cNvPr id="7" name="Object 35"/>
          <p:cNvGraphicFramePr>
            <a:graphicFrameLocks noChangeAspect="1"/>
          </p:cNvGraphicFramePr>
          <p:nvPr/>
        </p:nvGraphicFramePr>
        <p:xfrm>
          <a:off x="6154511" y="728700"/>
          <a:ext cx="2913767" cy="3564396"/>
        </p:xfrm>
        <a:graphic>
          <a:graphicData uri="http://schemas.openxmlformats.org/presentationml/2006/ole">
            <p:oleObj spid="_x0000_s386051" name="Visio" r:id="rId3" imgW="7312769" imgH="8932680" progId="Visio.Drawing.11">
              <p:embed/>
            </p:oleObj>
          </a:graphicData>
        </a:graphic>
      </p:graphicFrame>
      <p:sp>
        <p:nvSpPr>
          <p:cNvPr id="8" name="Rectangle 1031"/>
          <p:cNvSpPr>
            <a:spLocks noChangeArrowheads="1"/>
          </p:cNvSpPr>
          <p:nvPr/>
        </p:nvSpPr>
        <p:spPr bwMode="auto">
          <a:xfrm>
            <a:off x="6228184" y="1556792"/>
            <a:ext cx="2556322" cy="468052"/>
          </a:xfrm>
          <a:prstGeom prst="rect">
            <a:avLst/>
          </a:prstGeom>
          <a:noFill/>
          <a:ln w="28575">
            <a:solidFill>
              <a:schemeClr val="tx2">
                <a:lumMod val="60000"/>
                <a:lumOff val="4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6456020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7075" name="Object 3"/>
          <p:cNvGraphicFramePr>
            <a:graphicFrameLocks noChangeAspect="1"/>
          </p:cNvGraphicFramePr>
          <p:nvPr/>
        </p:nvGraphicFramePr>
        <p:xfrm>
          <a:off x="6154738" y="728663"/>
          <a:ext cx="2913062" cy="3563937"/>
        </p:xfrm>
        <a:graphic>
          <a:graphicData uri="http://schemas.openxmlformats.org/presentationml/2006/ole">
            <p:oleObj spid="_x0000_s387075" name="Visio" r:id="rId3" imgW="7312769" imgH="8932680" progId="Visio.Drawing.11">
              <p:embed/>
            </p:oleObj>
          </a:graphicData>
        </a:graphic>
      </p:graphicFrame>
      <p:sp>
        <p:nvSpPr>
          <p:cNvPr id="2"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検査</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6037262" cy="57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調査職員に提出する前に電子成果品を電子納品チェックシステムを利用し、チェックを実施</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その後、ウイルスチェックを実施</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調査職員に上記チェックシステムの結果と併せて電子成果品を検査前に提出する。</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検査については、事前協議にて定めた内容で受験する。</a:t>
            </a:r>
            <a:endParaRPr lang="ja-JP" altLang="en-US" sz="26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endParaRPr lang="ja-JP" altLang="en-US" sz="2600" b="0" dirty="0">
              <a:solidFill>
                <a:srgbClr val="000000"/>
              </a:solidFill>
              <a:latin typeface="HGP創英角ｺﾞｼｯｸUB" pitchFamily="50" charset="-128"/>
              <a:ea typeface="HGP創英角ｺﾞｼｯｸUB" pitchFamily="50" charset="-128"/>
            </a:endParaRPr>
          </a:p>
        </p:txBody>
      </p:sp>
      <p:sp>
        <p:nvSpPr>
          <p:cNvPr id="5" name="Rectangle 1031"/>
          <p:cNvSpPr>
            <a:spLocks noChangeArrowheads="1"/>
          </p:cNvSpPr>
          <p:nvPr/>
        </p:nvSpPr>
        <p:spPr bwMode="auto">
          <a:xfrm>
            <a:off x="6156176" y="3356992"/>
            <a:ext cx="2951820" cy="648073"/>
          </a:xfrm>
          <a:prstGeom prst="rect">
            <a:avLst/>
          </a:prstGeom>
          <a:noFill/>
          <a:ln w="28575">
            <a:solidFill>
              <a:schemeClr val="tx2">
                <a:lumMod val="60000"/>
                <a:lumOff val="4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電子成果品の構成</a:t>
            </a:r>
            <a:r>
              <a:rPr lang="en-US" altLang="ja-JP" sz="4400" b="0" dirty="0" smtClean="0">
                <a:solidFill>
                  <a:srgbClr val="330066"/>
                </a:solidFill>
                <a:latin typeface="HGP創英角ｺﾞｼｯｸUB" pitchFamily="50" charset="-128"/>
                <a:ea typeface="HGP創英角ｺﾞｼｯｸUB" pitchFamily="50" charset="-128"/>
              </a:rPr>
              <a:t>【</a:t>
            </a:r>
            <a:r>
              <a:rPr lang="ja-JP" altLang="en-US" sz="4400" b="0" dirty="0" smtClean="0">
                <a:solidFill>
                  <a:srgbClr val="330066"/>
                </a:solidFill>
                <a:latin typeface="HGP創英角ｺﾞｼｯｸUB" pitchFamily="50" charset="-128"/>
                <a:ea typeface="HGP創英角ｺﾞｼｯｸUB" pitchFamily="50" charset="-128"/>
              </a:rPr>
              <a:t>業務</a:t>
            </a:r>
            <a:r>
              <a:rPr lang="en-US" altLang="ja-JP" sz="4400" b="0" dirty="0" smtClean="0">
                <a:solidFill>
                  <a:srgbClr val="330066"/>
                </a:solidFill>
                <a:latin typeface="HGP創英角ｺﾞｼｯｸUB" pitchFamily="50" charset="-128"/>
                <a:ea typeface="HGP創英角ｺﾞｼｯｸUB" pitchFamily="50" charset="-128"/>
              </a:rPr>
              <a:t>】</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4725336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07950" y="0"/>
            <a:ext cx="8351838" cy="647700"/>
          </a:xfrm>
        </p:spPr>
        <p:txBody>
          <a:bodyPr anchor="ctr"/>
          <a:lstStyle/>
          <a:p>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業務</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平成</a:t>
            </a:r>
            <a:r>
              <a:rPr lang="en-US" altLang="ja-JP" sz="3200" b="0" dirty="0" smtClean="0">
                <a:latin typeface="HGP創英角ｺﾞｼｯｸUB" pitchFamily="50" charset="-128"/>
                <a:ea typeface="HGP創英角ｺﾞｼｯｸUB" pitchFamily="50" charset="-128"/>
              </a:rPr>
              <a:t>28</a:t>
            </a:r>
            <a:r>
              <a:rPr lang="ja-JP" altLang="en-US" sz="3200" b="0" dirty="0" smtClean="0">
                <a:latin typeface="HGP創英角ｺﾞｼｯｸUB" pitchFamily="50" charset="-128"/>
                <a:ea typeface="HGP創英角ｺﾞｼｯｸUB" pitchFamily="50" charset="-128"/>
              </a:rPr>
              <a:t>年</a:t>
            </a:r>
            <a:r>
              <a:rPr lang="en-US" altLang="ja-JP" sz="3200" b="0" dirty="0" smtClean="0">
                <a:latin typeface="HGP創英角ｺﾞｼｯｸUB" pitchFamily="50" charset="-128"/>
                <a:ea typeface="HGP創英角ｺﾞｼｯｸUB" pitchFamily="50" charset="-128"/>
              </a:rPr>
              <a:t>3</a:t>
            </a:r>
            <a:r>
              <a:rPr lang="ja-JP" altLang="en-US" sz="3200" b="0" dirty="0" smtClean="0">
                <a:latin typeface="HGP創英角ｺﾞｼｯｸUB" pitchFamily="50" charset="-128"/>
                <a:ea typeface="HGP創英角ｺﾞｼｯｸUB" pitchFamily="50" charset="-128"/>
              </a:rPr>
              <a:t>月要領による電子成果品</a:t>
            </a:r>
          </a:p>
        </p:txBody>
      </p:sp>
      <p:sp>
        <p:nvSpPr>
          <p:cNvPr id="54275" name="角丸四角形 10"/>
          <p:cNvSpPr>
            <a:spLocks noChangeArrowheads="1"/>
          </p:cNvSpPr>
          <p:nvPr/>
        </p:nvSpPr>
        <p:spPr bwMode="auto">
          <a:xfrm>
            <a:off x="179388" y="2349500"/>
            <a:ext cx="8640762" cy="360363"/>
          </a:xfrm>
          <a:prstGeom prst="roundRect">
            <a:avLst>
              <a:gd name="adj" fmla="val 16667"/>
            </a:avLst>
          </a:prstGeom>
          <a:solidFill>
            <a:srgbClr val="00B050"/>
          </a:solidFill>
          <a:ln w="9525" algn="ctr">
            <a:solidFill>
              <a:schemeClr val="tx1"/>
            </a:solidFill>
            <a:round/>
            <a:headEnd/>
            <a:tailEnd/>
          </a:ln>
        </p:spPr>
        <p:txBody>
          <a:bodyPr/>
          <a:lstStyle/>
          <a:p>
            <a:pPr algn="ctr"/>
            <a:r>
              <a:rPr lang="ja-JP" altLang="en-US" sz="1400">
                <a:solidFill>
                  <a:srgbClr val="FFFFFF"/>
                </a:solidFill>
                <a:latin typeface="HGP創英角ｺﾞｼｯｸUB" pitchFamily="50" charset="-128"/>
                <a:ea typeface="HGP創英角ｺﾞｼｯｸUB" pitchFamily="50" charset="-128"/>
              </a:rPr>
              <a:t>平成</a:t>
            </a:r>
            <a:r>
              <a:rPr lang="en-US" altLang="ja-JP" sz="1400">
                <a:solidFill>
                  <a:srgbClr val="FFFFFF"/>
                </a:solidFill>
                <a:latin typeface="HGP創英角ｺﾞｼｯｸUB" pitchFamily="50" charset="-128"/>
                <a:ea typeface="HGP創英角ｺﾞｼｯｸUB" pitchFamily="50" charset="-128"/>
              </a:rPr>
              <a:t>28</a:t>
            </a:r>
            <a:r>
              <a:rPr lang="ja-JP" altLang="en-US" sz="1400">
                <a:solidFill>
                  <a:srgbClr val="FFFFFF"/>
                </a:solidFill>
                <a:latin typeface="HGP創英角ｺﾞｼｯｸUB" pitchFamily="50" charset="-128"/>
                <a:ea typeface="HGP創英角ｺﾞｼｯｸUB" pitchFamily="50" charset="-128"/>
              </a:rPr>
              <a:t>年</a:t>
            </a:r>
            <a:r>
              <a:rPr lang="en-US" altLang="ja-JP" sz="1400">
                <a:solidFill>
                  <a:srgbClr val="FFFFFF"/>
                </a:solidFill>
                <a:latin typeface="HGP創英角ｺﾞｼｯｸUB" pitchFamily="50" charset="-128"/>
                <a:ea typeface="HGP創英角ｺﾞｼｯｸUB" pitchFamily="50" charset="-128"/>
              </a:rPr>
              <a:t>3</a:t>
            </a:r>
            <a:r>
              <a:rPr lang="ja-JP" altLang="en-US" sz="1400">
                <a:solidFill>
                  <a:srgbClr val="FFFFFF"/>
                </a:solidFill>
                <a:latin typeface="HGP創英角ｺﾞｼｯｸUB" pitchFamily="50" charset="-128"/>
                <a:ea typeface="HGP創英角ｺﾞｼｯｸUB" pitchFamily="50" charset="-128"/>
              </a:rPr>
              <a:t>月版適用業務</a:t>
            </a:r>
          </a:p>
        </p:txBody>
      </p:sp>
      <p:pic>
        <p:nvPicPr>
          <p:cNvPr id="54276" name="図 14" descr="IP12_A14.JPG"/>
          <p:cNvPicPr>
            <a:picLocks noChangeAspect="1"/>
          </p:cNvPicPr>
          <p:nvPr/>
        </p:nvPicPr>
        <p:blipFill>
          <a:blip r:embed="rId3" cstate="print"/>
          <a:srcRect/>
          <a:stretch>
            <a:fillRect/>
          </a:stretch>
        </p:blipFill>
        <p:spPr bwMode="auto">
          <a:xfrm>
            <a:off x="179388" y="647700"/>
            <a:ext cx="1223962" cy="1201738"/>
          </a:xfrm>
          <a:prstGeom prst="rect">
            <a:avLst/>
          </a:prstGeom>
          <a:noFill/>
          <a:ln w="9525">
            <a:noFill/>
            <a:miter lim="800000"/>
            <a:headEnd/>
            <a:tailEnd/>
          </a:ln>
        </p:spPr>
      </p:pic>
      <p:sp>
        <p:nvSpPr>
          <p:cNvPr id="54277" name="テキスト ボックス 18"/>
          <p:cNvSpPr txBox="1">
            <a:spLocks noChangeArrowheads="1"/>
          </p:cNvSpPr>
          <p:nvPr/>
        </p:nvSpPr>
        <p:spPr bwMode="auto">
          <a:xfrm>
            <a:off x="1368425" y="647700"/>
            <a:ext cx="7596188" cy="769441"/>
          </a:xfrm>
          <a:prstGeom prst="rect">
            <a:avLst/>
          </a:prstGeom>
          <a:noFill/>
          <a:ln w="9525">
            <a:noFill/>
            <a:miter lim="800000"/>
            <a:headEnd/>
            <a:tailEnd/>
          </a:ln>
        </p:spPr>
        <p:txBody>
          <a:bodyPr>
            <a:spAutoFit/>
          </a:bodyPr>
          <a:lstStyle/>
          <a:p>
            <a:r>
              <a:rPr lang="ja-JP" altLang="en-US" sz="2400" b="0" dirty="0">
                <a:latin typeface="HGP創英角ｺﾞｼｯｸUB" pitchFamily="50" charset="-128"/>
                <a:ea typeface="HGP創英角ｺﾞｼｯｸUB" pitchFamily="50" charset="-128"/>
              </a:rPr>
              <a:t>平成</a:t>
            </a:r>
            <a:r>
              <a:rPr lang="en-US" altLang="ja-JP" sz="2400" b="0" dirty="0">
                <a:latin typeface="HGP創英角ｺﾞｼｯｸUB" pitchFamily="50" charset="-128"/>
                <a:ea typeface="HGP創英角ｺﾞｼｯｸUB" pitchFamily="50" charset="-128"/>
              </a:rPr>
              <a:t>28</a:t>
            </a:r>
            <a:r>
              <a:rPr lang="ja-JP" altLang="en-US" sz="2400" b="0" dirty="0">
                <a:latin typeface="HGP創英角ｺﾞｼｯｸUB" pitchFamily="50" charset="-128"/>
                <a:ea typeface="HGP創英角ｺﾞｼｯｸUB" pitchFamily="50" charset="-128"/>
              </a:rPr>
              <a:t>年</a:t>
            </a:r>
            <a:r>
              <a:rPr lang="en-US" altLang="ja-JP" sz="2400" b="0" dirty="0">
                <a:latin typeface="HGP創英角ｺﾞｼｯｸUB" pitchFamily="50" charset="-128"/>
                <a:ea typeface="HGP創英角ｺﾞｼｯｸUB" pitchFamily="50" charset="-128"/>
              </a:rPr>
              <a:t>3</a:t>
            </a:r>
            <a:r>
              <a:rPr lang="ja-JP" altLang="en-US" sz="2400" b="0" dirty="0">
                <a:latin typeface="HGP創英角ｺﾞｼｯｸUB" pitchFamily="50" charset="-128"/>
                <a:ea typeface="HGP創英角ｺﾞｼｯｸUB" pitchFamily="50" charset="-128"/>
              </a:rPr>
              <a:t>月の改定後</a:t>
            </a:r>
            <a:r>
              <a:rPr lang="ja-JP" altLang="en-US" sz="2400" b="0" dirty="0" smtClean="0">
                <a:latin typeface="HGP創英角ｺﾞｼｯｸUB" pitchFamily="50" charset="-128"/>
                <a:ea typeface="HGP創英角ｺﾞｼｯｸUB" pitchFamily="50" charset="-128"/>
              </a:rPr>
              <a:t>、業務の</a:t>
            </a:r>
            <a:r>
              <a:rPr lang="ja-JP" altLang="en-US" sz="2400" b="0" dirty="0">
                <a:latin typeface="HGP創英角ｺﾞｼｯｸUB" pitchFamily="50" charset="-128"/>
                <a:ea typeface="HGP創英角ｺﾞｼｯｸUB" pitchFamily="50" charset="-128"/>
              </a:rPr>
              <a:t>電子納品は以下のとおり。</a:t>
            </a:r>
            <a:endParaRPr lang="en-US" altLang="ja-JP" sz="2400" b="0" dirty="0">
              <a:latin typeface="HGP創英角ｺﾞｼｯｸUB" pitchFamily="50" charset="-128"/>
              <a:ea typeface="HGP創英角ｺﾞｼｯｸUB" pitchFamily="50" charset="-128"/>
            </a:endParaRPr>
          </a:p>
          <a:p>
            <a:r>
              <a:rPr lang="ja-JP" altLang="en-US" sz="2000" b="0" dirty="0">
                <a:solidFill>
                  <a:srgbClr val="FF3300"/>
                </a:solidFill>
                <a:latin typeface="HGP創英角ｺﾞｼｯｸUB" pitchFamily="50" charset="-128"/>
                <a:ea typeface="HGP創英角ｺﾞｼｯｸUB" pitchFamily="50" charset="-128"/>
              </a:rPr>
              <a:t>・</a:t>
            </a:r>
            <a:r>
              <a:rPr lang="en-US" altLang="ja-JP" sz="2000" b="0" dirty="0" err="1">
                <a:solidFill>
                  <a:srgbClr val="FF3300"/>
                </a:solidFill>
                <a:latin typeface="HGP創英角ｺﾞｼｯｸUB" pitchFamily="50" charset="-128"/>
                <a:ea typeface="HGP創英角ｺﾞｼｯｸUB" pitchFamily="50" charset="-128"/>
              </a:rPr>
              <a:t>i</a:t>
            </a:r>
            <a:r>
              <a:rPr lang="en-US" altLang="ja-JP" sz="2000" b="0" dirty="0">
                <a:solidFill>
                  <a:srgbClr val="FF3300"/>
                </a:solidFill>
                <a:latin typeface="HGP創英角ｺﾞｼｯｸUB" pitchFamily="50" charset="-128"/>
                <a:ea typeface="HGP創英角ｺﾞｼｯｸUB" pitchFamily="50" charset="-128"/>
              </a:rPr>
              <a:t>-Construction</a:t>
            </a:r>
            <a:r>
              <a:rPr lang="ja-JP" altLang="en-US" sz="2000" b="0" dirty="0">
                <a:solidFill>
                  <a:srgbClr val="FF3300"/>
                </a:solidFill>
                <a:latin typeface="HGP創英角ｺﾞｼｯｸUB" pitchFamily="50" charset="-128"/>
                <a:ea typeface="HGP創英角ｺﾞｼｯｸUB" pitchFamily="50" charset="-128"/>
              </a:rPr>
              <a:t>関連要領等　（電子成果品）　</a:t>
            </a:r>
            <a:r>
              <a:rPr lang="en-US" altLang="ja-JP" sz="2000" b="0" dirty="0">
                <a:solidFill>
                  <a:srgbClr val="FF3300"/>
                </a:solidFill>
                <a:latin typeface="HGP創英角ｺﾞｼｯｸUB" pitchFamily="50" charset="-128"/>
                <a:ea typeface="HGP創英角ｺﾞｼｯｸUB" pitchFamily="50" charset="-128"/>
              </a:rPr>
              <a:t>【ICON</a:t>
            </a:r>
            <a:r>
              <a:rPr lang="ja-JP" altLang="en-US" sz="2000" b="0" dirty="0">
                <a:solidFill>
                  <a:srgbClr val="FF3300"/>
                </a:solidFill>
                <a:latin typeface="HGP創英角ｺﾞｼｯｸUB" pitchFamily="50" charset="-128"/>
                <a:ea typeface="HGP創英角ｺﾞｼｯｸUB" pitchFamily="50" charset="-128"/>
              </a:rPr>
              <a:t>が新規追加</a:t>
            </a:r>
            <a:r>
              <a:rPr lang="en-US" altLang="ja-JP" sz="2000" b="0" dirty="0">
                <a:solidFill>
                  <a:srgbClr val="FF3300"/>
                </a:solidFill>
                <a:latin typeface="HGP創英角ｺﾞｼｯｸUB" pitchFamily="50" charset="-128"/>
                <a:ea typeface="HGP創英角ｺﾞｼｯｸUB" pitchFamily="50" charset="-128"/>
              </a:rPr>
              <a:t>】</a:t>
            </a:r>
          </a:p>
        </p:txBody>
      </p:sp>
      <p:sp>
        <p:nvSpPr>
          <p:cNvPr id="54278" name="正方形/長方形 8"/>
          <p:cNvSpPr>
            <a:spLocks noChangeArrowheads="1"/>
          </p:cNvSpPr>
          <p:nvPr/>
        </p:nvSpPr>
        <p:spPr bwMode="auto">
          <a:xfrm>
            <a:off x="4679950" y="6021388"/>
            <a:ext cx="3852863" cy="431800"/>
          </a:xfrm>
          <a:prstGeom prst="rect">
            <a:avLst/>
          </a:prstGeom>
          <a:solidFill>
            <a:schemeClr val="bg1"/>
          </a:solidFill>
          <a:ln w="9525" algn="ctr">
            <a:solidFill>
              <a:schemeClr val="tx1"/>
            </a:solidFill>
            <a:round/>
            <a:headEnd/>
            <a:tailEnd/>
          </a:ln>
        </p:spPr>
        <p:txBody>
          <a:bodyPr/>
          <a:lstStyle/>
          <a:p>
            <a:pPr algn="ctr"/>
            <a:r>
              <a:rPr lang="ja-JP" altLang="en-US"/>
              <a:t>電子納品運用ガイドライン　</a:t>
            </a:r>
            <a:r>
              <a:rPr lang="en-US" altLang="ja-JP"/>
              <a:t>【</a:t>
            </a:r>
            <a:r>
              <a:rPr lang="ja-JP" altLang="en-US"/>
              <a:t>業務編</a:t>
            </a:r>
            <a:r>
              <a:rPr lang="en-US" altLang="ja-JP"/>
              <a:t>】</a:t>
            </a:r>
            <a:r>
              <a:rPr lang="ja-JP" altLang="en-US"/>
              <a:t>（</a:t>
            </a:r>
            <a:r>
              <a:rPr lang="en-US" altLang="ja-JP"/>
              <a:t>H28.3</a:t>
            </a:r>
            <a:r>
              <a:rPr lang="ja-JP" altLang="en-US"/>
              <a:t>）より</a:t>
            </a:r>
            <a:endParaRPr lang="en-US" altLang="ja-JP"/>
          </a:p>
          <a:p>
            <a:pPr algn="ctr"/>
            <a:r>
              <a:rPr lang="en-US" altLang="ja-JP" u="sng">
                <a:solidFill>
                  <a:srgbClr val="0000FF"/>
                </a:solidFill>
              </a:rPr>
              <a:t>http://www.cals-ed.go.jp/cri_guideline/</a:t>
            </a:r>
            <a:endParaRPr lang="ja-JP" altLang="en-US" u="sng">
              <a:solidFill>
                <a:srgbClr val="0000FF"/>
              </a:solidFill>
            </a:endParaRPr>
          </a:p>
        </p:txBody>
      </p:sp>
      <p:pic>
        <p:nvPicPr>
          <p:cNvPr id="54279" name="Picture 2"/>
          <p:cNvPicPr>
            <a:picLocks noChangeAspect="1" noChangeArrowheads="1"/>
          </p:cNvPicPr>
          <p:nvPr/>
        </p:nvPicPr>
        <p:blipFill>
          <a:blip r:embed="rId4" cstate="print"/>
          <a:srcRect/>
          <a:stretch>
            <a:fillRect/>
          </a:stretch>
        </p:blipFill>
        <p:spPr bwMode="auto">
          <a:xfrm>
            <a:off x="1511300" y="2744788"/>
            <a:ext cx="6337300" cy="326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
          <p:cNvSpPr>
            <a:spLocks noChangeArrowheads="1"/>
          </p:cNvSpPr>
          <p:nvPr/>
        </p:nvSpPr>
        <p:spPr bwMode="auto">
          <a:xfrm>
            <a:off x="5113338" y="4058653"/>
            <a:ext cx="3887787" cy="2123658"/>
          </a:xfrm>
          <a:prstGeom prst="rect">
            <a:avLst/>
          </a:prstGeom>
          <a:noFill/>
          <a:ln w="381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1" name="Rectangle 10"/>
          <p:cNvSpPr>
            <a:spLocks noChangeArrowheads="1"/>
          </p:cNvSpPr>
          <p:nvPr/>
        </p:nvSpPr>
        <p:spPr bwMode="auto">
          <a:xfrm>
            <a:off x="287338" y="4058653"/>
            <a:ext cx="4032250" cy="2123658"/>
          </a:xfrm>
          <a:prstGeom prst="rect">
            <a:avLst/>
          </a:prstGeom>
          <a:noFill/>
          <a:ln w="38100"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smtClean="0">
                <a:solidFill>
                  <a:srgbClr val="000000"/>
                </a:solidFill>
                <a:latin typeface="HGP創英角ｺﾞｼｯｸUB" panose="020B0900000000000000" pitchFamily="50" charset="-128"/>
                <a:ea typeface="HGP創英角ｺﾞｼｯｸUB" panose="020B0900000000000000" pitchFamily="50" charset="-128"/>
              </a:rPr>
              <a:t>　　　</a:t>
            </a:r>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2" name="AutoShape 4"/>
          <p:cNvSpPr>
            <a:spLocks noChangeArrowheads="1"/>
          </p:cNvSpPr>
          <p:nvPr/>
        </p:nvSpPr>
        <p:spPr bwMode="auto">
          <a:xfrm>
            <a:off x="863600" y="2097088"/>
            <a:ext cx="7632700" cy="1738312"/>
          </a:xfrm>
          <a:prstGeom prst="can">
            <a:avLst>
              <a:gd name="adj" fmla="val 50000"/>
            </a:avLst>
          </a:prstGeom>
          <a:gradFill rotWithShape="1">
            <a:gsLst>
              <a:gs pos="0">
                <a:srgbClr val="FFFF00"/>
              </a:gs>
              <a:gs pos="50000">
                <a:srgbClr val="FFFFCC"/>
              </a:gs>
              <a:gs pos="100000">
                <a:srgbClr val="FFFF00"/>
              </a:gs>
            </a:gsLst>
            <a:lin ang="0" scaled="1"/>
          </a:gra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endPar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情報の電子化</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通信ネットワークの活用</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情報の共有化</a:t>
            </a:r>
          </a:p>
          <a:p>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EC</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の三要素</a:t>
            </a:r>
          </a:p>
        </p:txBody>
      </p:sp>
      <p:sp>
        <p:nvSpPr>
          <p:cNvPr id="12293" name="AutoShape 5"/>
          <p:cNvSpPr>
            <a:spLocks noChangeArrowheads="1"/>
          </p:cNvSpPr>
          <p:nvPr/>
        </p:nvSpPr>
        <p:spPr bwMode="auto">
          <a:xfrm>
            <a:off x="1728788" y="620713"/>
            <a:ext cx="5975350" cy="2087562"/>
          </a:xfrm>
          <a:prstGeom prst="horizontalScroll">
            <a:avLst>
              <a:gd name="adj" fmla="val 8435"/>
            </a:avLst>
          </a:prstGeom>
          <a:solidFill>
            <a:srgbClr val="CCFFFF"/>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pP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EC</a:t>
            </a:r>
          </a:p>
          <a:p>
            <a:pPr algn="l" eaLnBrk="1" hangingPunct="1">
              <a:spcBef>
                <a:spcPct val="20000"/>
              </a:spcBef>
            </a:pP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「公共事業支援統合情報システム」</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の略称であり、各事業プロセスや関係者間をまたぐ、</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情報の共有・有効活用</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を図ることで、公共事業の</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生産性の向上やコスト縮減等を実現</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するためのしくみ。</a:t>
            </a:r>
          </a:p>
        </p:txBody>
      </p:sp>
      <p:sp>
        <p:nvSpPr>
          <p:cNvPr id="29702" name="Rectangle 6"/>
          <p:cNvSpPr>
            <a:spLocks noChangeArrowheads="1"/>
          </p:cNvSpPr>
          <p:nvPr/>
        </p:nvSpPr>
        <p:spPr bwMode="auto">
          <a:xfrm>
            <a:off x="647700" y="4616450"/>
            <a:ext cx="3455988" cy="63023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公共事業に係る調達の電子化</a:t>
            </a:r>
          </a:p>
        </p:txBody>
      </p:sp>
      <p:sp>
        <p:nvSpPr>
          <p:cNvPr id="29703" name="Rectangle 7"/>
          <p:cNvSpPr>
            <a:spLocks noChangeArrowheads="1"/>
          </p:cNvSpPr>
          <p:nvPr/>
        </p:nvSpPr>
        <p:spPr bwMode="auto">
          <a:xfrm>
            <a:off x="647700" y="5408613"/>
            <a:ext cx="3455988" cy="630237"/>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電子データの蓄積・共有・活用</a:t>
            </a:r>
          </a:p>
        </p:txBody>
      </p:sp>
      <p:sp>
        <p:nvSpPr>
          <p:cNvPr id="29704" name="Rectangle 8"/>
          <p:cNvSpPr>
            <a:spLocks noChangeArrowheads="1"/>
          </p:cNvSpPr>
          <p:nvPr/>
        </p:nvSpPr>
        <p:spPr bwMode="auto">
          <a:xfrm>
            <a:off x="5616575" y="4616450"/>
            <a:ext cx="3168650" cy="64928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事業執行の効率化、高度化</a:t>
            </a:r>
          </a:p>
        </p:txBody>
      </p:sp>
      <p:sp>
        <p:nvSpPr>
          <p:cNvPr id="29705" name="Rectangle 9"/>
          <p:cNvSpPr>
            <a:spLocks noChangeArrowheads="1"/>
          </p:cNvSpPr>
          <p:nvPr/>
        </p:nvSpPr>
        <p:spPr bwMode="auto">
          <a:xfrm>
            <a:off x="5616575" y="5408613"/>
            <a:ext cx="3168650" cy="647700"/>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生産性の向上、コスト縮減</a:t>
            </a:r>
          </a:p>
        </p:txBody>
      </p:sp>
      <p:sp>
        <p:nvSpPr>
          <p:cNvPr id="12298" name="Text Box 11"/>
          <p:cNvSpPr txBox="1">
            <a:spLocks noChangeArrowheads="1"/>
          </p:cNvSpPr>
          <p:nvPr/>
        </p:nvSpPr>
        <p:spPr bwMode="auto">
          <a:xfrm>
            <a:off x="287338" y="4113213"/>
            <a:ext cx="26654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情報通信技術（</a:t>
            </a:r>
            <a:r>
              <a:rPr lang="en-US" altLang="ja-JP" sz="1600" b="0" dirty="0">
                <a:solidFill>
                  <a:srgbClr val="000000"/>
                </a:solidFill>
                <a:latin typeface="HGP創英角ｺﾞｼｯｸUB" panose="020B0900000000000000" pitchFamily="50" charset="-128"/>
                <a:ea typeface="HGP創英角ｺﾞｼｯｸUB" panose="020B0900000000000000" pitchFamily="50" charset="-128"/>
              </a:rPr>
              <a:t>ICT</a:t>
            </a:r>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）の活用</a:t>
            </a:r>
          </a:p>
        </p:txBody>
      </p:sp>
      <p:sp>
        <p:nvSpPr>
          <p:cNvPr id="12299" name="Text Box 13"/>
          <p:cNvSpPr txBox="1">
            <a:spLocks noChangeArrowheads="1"/>
          </p:cNvSpPr>
          <p:nvPr/>
        </p:nvSpPr>
        <p:spPr bwMode="auto">
          <a:xfrm>
            <a:off x="5113338" y="4113213"/>
            <a:ext cx="2951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公共事業での</a:t>
            </a:r>
            <a:r>
              <a:rPr lang="en-US" altLang="ja-JP" sz="1600" b="0">
                <a:solidFill>
                  <a:srgbClr val="000000"/>
                </a:solidFill>
                <a:latin typeface="HGP創英角ｺﾞｼｯｸUB" panose="020B0900000000000000" pitchFamily="50" charset="-128"/>
                <a:ea typeface="HGP創英角ｺﾞｼｯｸUB" panose="020B0900000000000000" pitchFamily="50" charset="-128"/>
              </a:rPr>
              <a:t>CALS/EC</a:t>
            </a: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の実現</a:t>
            </a:r>
          </a:p>
        </p:txBody>
      </p:sp>
      <p:sp>
        <p:nvSpPr>
          <p:cNvPr id="12300" name="AutoShape 14"/>
          <p:cNvSpPr>
            <a:spLocks noChangeArrowheads="1"/>
          </p:cNvSpPr>
          <p:nvPr/>
        </p:nvSpPr>
        <p:spPr bwMode="auto">
          <a:xfrm>
            <a:off x="4464050" y="4903748"/>
            <a:ext cx="504825" cy="649367"/>
          </a:xfrm>
          <a:prstGeom prst="rightArrow">
            <a:avLst>
              <a:gd name="adj1" fmla="val 42287"/>
              <a:gd name="adj2" fmla="val 42648"/>
            </a:avLst>
          </a:prstGeom>
          <a:noFill/>
          <a:ln w="28575"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301" name="Rectangle 7"/>
          <p:cNvSpPr>
            <a:spLocks noChangeArrowheads="1"/>
          </p:cNvSpPr>
          <p:nvPr/>
        </p:nvSpPr>
        <p:spPr bwMode="auto">
          <a:xfrm>
            <a:off x="108000" y="0"/>
            <a:ext cx="5616128"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公共</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事業分野の</a:t>
            </a:r>
            <a:r>
              <a:rPr lang="en-US" altLang="ja-JP" sz="3200" b="0" kern="0" dirty="0">
                <a:solidFill>
                  <a:srgbClr val="330066"/>
                </a:solidFill>
                <a:latin typeface="HGP創英角ｺﾞｼｯｸUB" panose="020B0900000000000000" pitchFamily="50" charset="-128"/>
                <a:ea typeface="HGP創英角ｺﾞｼｯｸUB" panose="020B0900000000000000" pitchFamily="50" charset="-128"/>
              </a:rPr>
              <a:t>CALS/EC</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とは</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idx="4294967295"/>
          </p:nvPr>
        </p:nvSpPr>
        <p:spPr>
          <a:xfrm>
            <a:off x="108000" y="0"/>
            <a:ext cx="48960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buClr>
                <a:schemeClr val="tx2"/>
              </a:buClr>
              <a:buSzPct val="70000"/>
              <a:buFont typeface="Wingdings" pitchFamily="2" charset="2"/>
              <a:buNone/>
            </a:pPr>
            <a:r>
              <a:rPr lang="en-US" altLang="ja-JP"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業務</a:t>
            </a:r>
            <a:r>
              <a:rPr lang="en-US"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電子成果品の構成</a:t>
            </a:r>
          </a:p>
        </p:txBody>
      </p:sp>
      <p:graphicFrame>
        <p:nvGraphicFramePr>
          <p:cNvPr id="8" name="Object 1"/>
          <p:cNvGraphicFramePr>
            <a:graphicFrameLocks noChangeAspect="1"/>
          </p:cNvGraphicFramePr>
          <p:nvPr/>
        </p:nvGraphicFramePr>
        <p:xfrm>
          <a:off x="352748" y="4401108"/>
          <a:ext cx="3931220" cy="2075892"/>
        </p:xfrm>
        <a:graphic>
          <a:graphicData uri="http://schemas.openxmlformats.org/presentationml/2006/ole">
            <p:oleObj spid="_x0000_s388098" name="Visio" r:id="rId4" imgW="6922967" imgH="3659040" progId="Visio.Drawing.11">
              <p:embed/>
            </p:oleObj>
          </a:graphicData>
        </a:graphic>
      </p:graphicFrame>
      <p:sp>
        <p:nvSpPr>
          <p:cNvPr id="9" name="Rectangle 4"/>
          <p:cNvSpPr txBox="1">
            <a:spLocks noChangeArrowheads="1"/>
          </p:cNvSpPr>
          <p:nvPr/>
        </p:nvSpPr>
        <p:spPr bwMode="auto">
          <a:xfrm>
            <a:off x="180000" y="648000"/>
            <a:ext cx="450001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100000"/>
              <a:buFont typeface="HGP創英角ｺﾞｼｯｸUB" panose="020B0900000000000000" pitchFamily="50" charset="-128"/>
              <a:buChar char="○"/>
              <a:tabLst/>
              <a:defRPr/>
            </a:pPr>
            <a:r>
              <a:rPr kumimoji="1" lang="ja-JP" altLang="en-US" sz="3000" b="0" i="0" u="none" strike="noStrike" kern="0" cap="none" spc="0" normalizeH="0" baseline="0" noProof="0" smtClean="0">
                <a:ln>
                  <a:noFill/>
                </a:ln>
                <a:solidFill>
                  <a:schemeClr val="tx1"/>
                </a:solidFill>
                <a:effectLst/>
                <a:uLnTx/>
                <a:uFillTx/>
                <a:latin typeface="HGP創英角ｺﾞｼｯｸUB" pitchFamily="50" charset="-128"/>
                <a:ea typeface="HGP創英角ｺﾞｼｯｸUB" pitchFamily="50" charset="-128"/>
                <a:cs typeface="+mn-cs"/>
              </a:rPr>
              <a:t>電子媒体に格納される電子成果品のイメージ</a:t>
            </a:r>
            <a:endParaRPr kumimoji="1" lang="ja-JP" altLang="en-US" sz="30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p:txBody>
      </p:sp>
      <p:sp>
        <p:nvSpPr>
          <p:cNvPr id="10" name="Rectangle 8"/>
          <p:cNvSpPr>
            <a:spLocks noChangeArrowheads="1"/>
          </p:cNvSpPr>
          <p:nvPr/>
        </p:nvSpPr>
        <p:spPr bwMode="auto">
          <a:xfrm>
            <a:off x="253677" y="1811064"/>
            <a:ext cx="4066295"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buFont typeface="Arial" panose="020B0604020202020204" pitchFamily="34" charset="0"/>
              <a:buChar char="•"/>
            </a:pPr>
            <a:r>
              <a:rPr lang="ja-JP" altLang="en-US" sz="2000" b="0" dirty="0" smtClean="0">
                <a:solidFill>
                  <a:srgbClr val="000000"/>
                </a:solidFill>
                <a:latin typeface="HGP創英角ｺﾞｼｯｸUB" pitchFamily="50" charset="-128"/>
                <a:ea typeface="HGP創英角ｺﾞｼｯｸUB" pitchFamily="50" charset="-128"/>
              </a:rPr>
              <a:t>要領に</a:t>
            </a:r>
            <a:r>
              <a:rPr lang="ja-JP" altLang="en-US" sz="2000" b="0" dirty="0">
                <a:solidFill>
                  <a:srgbClr val="000000"/>
                </a:solidFill>
                <a:latin typeface="HGP創英角ｺﾞｼｯｸUB" pitchFamily="50" charset="-128"/>
                <a:ea typeface="HGP創英角ｺﾞｼｯｸUB" pitchFamily="50" charset="-128"/>
              </a:rPr>
              <a:t>従い、提出される電子成果品の</a:t>
            </a:r>
            <a:r>
              <a:rPr lang="ja-JP" altLang="en-US" sz="2000" b="0" dirty="0" smtClean="0">
                <a:solidFill>
                  <a:srgbClr val="000000"/>
                </a:solidFill>
                <a:latin typeface="HGP創英角ｺﾞｼｯｸUB" pitchFamily="50" charset="-128"/>
                <a:ea typeface="HGP創英角ｺﾞｼｯｸUB" pitchFamily="50" charset="-128"/>
              </a:rPr>
              <a:t>構成は右図のとおり。</a:t>
            </a:r>
            <a:endParaRPr lang="ja-JP" altLang="en-US" sz="2000" b="0" dirty="0">
              <a:solidFill>
                <a:srgbClr val="000000"/>
              </a:solidFill>
              <a:latin typeface="HGP創英角ｺﾞｼｯｸUB" pitchFamily="50" charset="-128"/>
              <a:ea typeface="HGP創英角ｺﾞｼｯｸUB" pitchFamily="50" charset="-128"/>
            </a:endParaRPr>
          </a:p>
          <a:p>
            <a:pPr marL="285750" indent="-285750" algn="l" eaLnBrk="1" hangingPunct="1">
              <a:buFont typeface="Arial" panose="020B0604020202020204" pitchFamily="34" charset="0"/>
              <a:buChar char="•"/>
            </a:pPr>
            <a:r>
              <a:rPr lang="ja-JP" altLang="en-US" sz="2000" b="0" dirty="0">
                <a:solidFill>
                  <a:srgbClr val="000000"/>
                </a:solidFill>
                <a:latin typeface="HGP創英角ｺﾞｼｯｸUB" pitchFamily="50" charset="-128"/>
                <a:ea typeface="HGP創英角ｺﾞｼｯｸUB" pitchFamily="50" charset="-128"/>
              </a:rPr>
              <a:t>各フォルダには、電子成果品として発注者に引き渡す</a:t>
            </a:r>
            <a:r>
              <a:rPr lang="ja-JP" altLang="en-US" sz="2000" b="0" dirty="0" smtClean="0">
                <a:solidFill>
                  <a:srgbClr val="000000"/>
                </a:solidFill>
                <a:latin typeface="HGP創英角ｺﾞｼｯｸUB" pitchFamily="50" charset="-128"/>
                <a:ea typeface="HGP創英角ｺﾞｼｯｸUB" pitchFamily="50" charset="-128"/>
              </a:rPr>
              <a:t>ものが格納される。</a:t>
            </a:r>
            <a:endParaRPr lang="en-US" altLang="ja-JP" sz="2000" b="0" dirty="0" smtClean="0">
              <a:solidFill>
                <a:srgbClr val="000000"/>
              </a:solidFill>
              <a:latin typeface="HGP創英角ｺﾞｼｯｸUB" pitchFamily="50" charset="-128"/>
              <a:ea typeface="HGP創英角ｺﾞｼｯｸUB" pitchFamily="50" charset="-128"/>
            </a:endParaRPr>
          </a:p>
          <a:p>
            <a:pPr marL="285750" indent="-285750" algn="l" eaLnBrk="1" hangingPunct="1">
              <a:buFont typeface="Arial" panose="020B0604020202020204" pitchFamily="34" charset="0"/>
              <a:buChar char="•"/>
            </a:pPr>
            <a:r>
              <a:rPr lang="ja-JP" altLang="en-US" sz="2000" b="0" dirty="0" smtClean="0">
                <a:solidFill>
                  <a:srgbClr val="000000"/>
                </a:solidFill>
                <a:latin typeface="HGP創英角ｺﾞｼｯｸUB" pitchFamily="50" charset="-128"/>
                <a:ea typeface="HGP創英角ｺﾞｼｯｸUB" pitchFamily="50" charset="-128"/>
              </a:rPr>
              <a:t>各フォルダ内には、成果とともに</a:t>
            </a:r>
            <a:endParaRPr lang="en-US" altLang="ja-JP" sz="2000" b="0" dirty="0" smtClean="0">
              <a:solidFill>
                <a:srgbClr val="000000"/>
              </a:solidFill>
              <a:latin typeface="HGP創英角ｺﾞｼｯｸUB" pitchFamily="50" charset="-128"/>
              <a:ea typeface="HGP創英角ｺﾞｼｯｸUB" pitchFamily="50" charset="-128"/>
            </a:endParaRPr>
          </a:p>
          <a:p>
            <a:pPr marL="285750" indent="-285750" algn="l" eaLnBrk="1" hangingPunct="1"/>
            <a:r>
              <a:rPr lang="ja-JP" altLang="en-US" sz="2000" b="0" dirty="0" smtClean="0">
                <a:solidFill>
                  <a:srgbClr val="000000"/>
                </a:solidFill>
                <a:latin typeface="HGP創英角ｺﾞｼｯｸUB" pitchFamily="50" charset="-128"/>
                <a:ea typeface="HGP創英角ｺﾞｼｯｸUB" pitchFamily="50" charset="-128"/>
              </a:rPr>
              <a:t>　　</a:t>
            </a:r>
            <a:r>
              <a:rPr lang="ja-JP" altLang="en-US" sz="2000" b="0" dirty="0" smtClean="0">
                <a:solidFill>
                  <a:srgbClr val="FF0000"/>
                </a:solidFill>
                <a:latin typeface="HGP創英角ｺﾞｼｯｸUB" pitchFamily="50" charset="-128"/>
                <a:ea typeface="HGP創英角ｺﾞｼｯｸUB" pitchFamily="50" charset="-128"/>
              </a:rPr>
              <a:t>①</a:t>
            </a:r>
            <a:r>
              <a:rPr lang="en-US" altLang="ja-JP" sz="2000" b="0" dirty="0" smtClean="0">
                <a:solidFill>
                  <a:srgbClr val="FF0000"/>
                </a:solidFill>
                <a:latin typeface="HGP創英角ｺﾞｼｯｸUB" pitchFamily="50" charset="-128"/>
                <a:ea typeface="HGP創英角ｺﾞｼｯｸUB" pitchFamily="50" charset="-128"/>
              </a:rPr>
              <a:t>DTD</a:t>
            </a:r>
            <a:r>
              <a:rPr lang="ja-JP" altLang="en-US" sz="2000" b="0" dirty="0" smtClean="0">
                <a:solidFill>
                  <a:srgbClr val="FF0000"/>
                </a:solidFill>
                <a:latin typeface="HGP創英角ｺﾞｼｯｸUB" pitchFamily="50" charset="-128"/>
                <a:ea typeface="HGP創英角ｺﾞｼｯｸUB" pitchFamily="50" charset="-128"/>
              </a:rPr>
              <a:t>ファイル②管理ファイルが格納</a:t>
            </a:r>
            <a:r>
              <a:rPr lang="ja-JP" altLang="en-US" sz="2000" b="0" dirty="0" smtClean="0">
                <a:solidFill>
                  <a:srgbClr val="000000"/>
                </a:solidFill>
                <a:latin typeface="HGP創英角ｺﾞｼｯｸUB" pitchFamily="50" charset="-128"/>
                <a:ea typeface="HGP創英角ｺﾞｼｯｸUB" pitchFamily="50" charset="-128"/>
              </a:rPr>
              <a:t>されます。（</a:t>
            </a:r>
            <a:r>
              <a:rPr lang="en-US" altLang="ja-JP" sz="2000" b="0" dirty="0" smtClean="0">
                <a:solidFill>
                  <a:srgbClr val="000000"/>
                </a:solidFill>
                <a:latin typeface="HGP創英角ｺﾞｼｯｸUB" pitchFamily="50" charset="-128"/>
                <a:ea typeface="HGP創英角ｺﾞｼｯｸUB" pitchFamily="50" charset="-128"/>
              </a:rPr>
              <a:t>ICON</a:t>
            </a:r>
            <a:r>
              <a:rPr lang="ja-JP" altLang="en-US" sz="2000" b="0" dirty="0" smtClean="0">
                <a:solidFill>
                  <a:srgbClr val="000000"/>
                </a:solidFill>
                <a:latin typeface="HGP創英角ｺﾞｼｯｸUB" pitchFamily="50" charset="-128"/>
                <a:ea typeface="HGP創英角ｺﾞｼｯｸUB" pitchFamily="50" charset="-128"/>
              </a:rPr>
              <a:t>を除く）</a:t>
            </a:r>
            <a:endParaRPr lang="en-US" altLang="ja-JP" sz="2000" b="0" dirty="0" smtClean="0">
              <a:solidFill>
                <a:srgbClr val="000000"/>
              </a:solidFill>
              <a:latin typeface="HGP創英角ｺﾞｼｯｸUB" pitchFamily="50" charset="-128"/>
              <a:ea typeface="HGP創英角ｺﾞｼｯｸUB" pitchFamily="50" charset="-128"/>
            </a:endParaRPr>
          </a:p>
          <a:p>
            <a:pPr marL="285750" indent="-285750" algn="l" eaLnBrk="1" hangingPunct="1">
              <a:buFont typeface="Arial" panose="020B0604020202020204" pitchFamily="34" charset="0"/>
              <a:buChar char="•"/>
            </a:pPr>
            <a:endParaRPr lang="en-US" altLang="ja-JP" sz="1600" b="0" dirty="0">
              <a:solidFill>
                <a:srgbClr val="000000"/>
              </a:solidFill>
              <a:latin typeface="HGP創英角ｺﾞｼｯｸUB" pitchFamily="50" charset="-128"/>
              <a:ea typeface="HGP創英角ｺﾞｼｯｸUB" pitchFamily="50" charset="-128"/>
            </a:endParaRPr>
          </a:p>
        </p:txBody>
      </p:sp>
      <p:sp>
        <p:nvSpPr>
          <p:cNvPr id="11"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pic>
        <p:nvPicPr>
          <p:cNvPr id="12" name="Picture 7"/>
          <p:cNvPicPr>
            <a:picLocks noChangeAspect="1" noChangeArrowheads="1"/>
          </p:cNvPicPr>
          <p:nvPr/>
        </p:nvPicPr>
        <p:blipFill>
          <a:blip r:embed="rId5" cstate="print"/>
          <a:srcRect/>
          <a:stretch>
            <a:fillRect/>
          </a:stretch>
        </p:blipFill>
        <p:spPr bwMode="auto">
          <a:xfrm>
            <a:off x="4452630" y="692696"/>
            <a:ext cx="4367842" cy="5253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08000" y="0"/>
            <a:ext cx="651622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buClr>
                <a:schemeClr val="tx2"/>
              </a:buClr>
              <a:buSzPct val="70000"/>
              <a:buFont typeface="Wingdings" pitchFamily="2" charset="2"/>
              <a:buNone/>
            </a:pPr>
            <a:r>
              <a:rPr lang="en-US" altLang="ja-JP"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業務</a:t>
            </a:r>
            <a:r>
              <a:rPr lang="en-US"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報告書　【REPORT</a:t>
            </a:r>
            <a:r>
              <a:rPr lang="ja-JP" altLang="ja-JP"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a:t>
            </a:r>
            <a:endParaRPr lang="en-US"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sp>
        <p:nvSpPr>
          <p:cNvPr id="61443" name="Rectangle 3"/>
          <p:cNvSpPr>
            <a:spLocks noGrp="1" noChangeArrowheads="1"/>
          </p:cNvSpPr>
          <p:nvPr>
            <p:ph type="body" idx="4294967295"/>
          </p:nvPr>
        </p:nvSpPr>
        <p:spPr>
          <a:xfrm>
            <a:off x="180000" y="648000"/>
            <a:ext cx="7559675" cy="4608513"/>
          </a:xfrm>
        </p:spPr>
        <p:txBody>
          <a:bodyPr/>
          <a:lstStyle/>
          <a:p>
            <a:pPr marL="347663" lvl="1" eaLnBrk="1" hangingPunct="1">
              <a:lnSpc>
                <a:spcPct val="90000"/>
              </a:lnSpc>
              <a:buClr>
                <a:schemeClr val="tx1"/>
              </a:buClr>
              <a:buSzPct val="100000"/>
              <a:buFont typeface="HGP創英角ｺﾞｼｯｸUB" panose="020B0900000000000000" pitchFamily="50" charset="-128"/>
              <a:buChar char="○"/>
              <a:tabLst>
                <a:tab pos="719138" algn="l"/>
              </a:tabLst>
            </a:pPr>
            <a:r>
              <a:rPr lang="ja-JP" altLang="en-US" sz="2800" dirty="0" smtClean="0">
                <a:latin typeface="HGP創英角ｺﾞｼｯｸUB" pitchFamily="50" charset="-128"/>
                <a:ea typeface="HGP創英角ｺﾞｼｯｸUB" pitchFamily="50" charset="-128"/>
              </a:rPr>
              <a:t>報告書ファイルの内容</a:t>
            </a:r>
          </a:p>
          <a:p>
            <a:pPr lvl="1" eaLnBrk="1" hangingPunct="1">
              <a:lnSpc>
                <a:spcPct val="90000"/>
              </a:lnSpc>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1</a:t>
            </a:r>
            <a:r>
              <a:rPr lang="ja-JP" altLang="en-US" sz="1900" dirty="0" smtClean="0">
                <a:latin typeface="HGP創英角ｺﾞｼｯｸUB" pitchFamily="50" charset="-128"/>
                <a:ea typeface="HGP創英角ｺﾞｼｯｸUB" pitchFamily="50" charset="-128"/>
              </a:rPr>
              <a:t>） 用紙サイズ：　</a:t>
            </a:r>
            <a:r>
              <a:rPr lang="en-US" altLang="ja-JP" sz="1900" dirty="0" smtClean="0">
                <a:latin typeface="HGP創英角ｺﾞｼｯｸUB" pitchFamily="50" charset="-128"/>
                <a:ea typeface="HGP創英角ｺﾞｼｯｸUB" pitchFamily="50" charset="-128"/>
              </a:rPr>
              <a:t>A4</a:t>
            </a:r>
            <a:r>
              <a:rPr lang="ja-JP" altLang="en-US" sz="1900" dirty="0" smtClean="0">
                <a:latin typeface="HGP創英角ｺﾞｼｯｸUB" pitchFamily="50" charset="-128"/>
                <a:ea typeface="HGP創英角ｺﾞｼｯｸUB" pitchFamily="50" charset="-128"/>
              </a:rPr>
              <a:t>縦</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2</a:t>
            </a:r>
            <a:r>
              <a:rPr lang="ja-JP" altLang="en-US" sz="1900" dirty="0" smtClean="0">
                <a:latin typeface="HGP創英角ｺﾞｼｯｸUB" pitchFamily="50" charset="-128"/>
                <a:ea typeface="HGP創英角ｺﾞｼｯｸUB" pitchFamily="50" charset="-128"/>
              </a:rPr>
              <a:t>）ファイル形式、サイズ：　</a:t>
            </a:r>
            <a:r>
              <a:rPr lang="en-US" altLang="ja-JP" sz="1900" dirty="0" smtClean="0">
                <a:latin typeface="HGP創英角ｺﾞｼｯｸUB" pitchFamily="50" charset="-128"/>
                <a:ea typeface="HGP創英角ｺﾞｼｯｸUB" pitchFamily="50" charset="-128"/>
              </a:rPr>
              <a:t>PDF</a:t>
            </a:r>
            <a:r>
              <a:rPr lang="ja-JP" altLang="en-US" sz="1900" dirty="0" smtClean="0">
                <a:latin typeface="HGP創英角ｺﾞｼｯｸUB" pitchFamily="50" charset="-128"/>
                <a:ea typeface="HGP創英角ｺﾞｼｯｸUB" pitchFamily="50" charset="-128"/>
              </a:rPr>
              <a:t>形式、</a:t>
            </a:r>
            <a:r>
              <a:rPr lang="en-US" altLang="ja-JP" sz="1900" dirty="0" smtClean="0">
                <a:latin typeface="HGP創英角ｺﾞｼｯｸUB" pitchFamily="50" charset="-128"/>
                <a:ea typeface="HGP創英角ｺﾞｼｯｸUB" pitchFamily="50" charset="-128"/>
              </a:rPr>
              <a:t>1</a:t>
            </a:r>
            <a:r>
              <a:rPr lang="ja-JP" altLang="en-US" sz="1900" dirty="0" smtClean="0">
                <a:latin typeface="HGP創英角ｺﾞｼｯｸUB" pitchFamily="50" charset="-128"/>
                <a:ea typeface="HGP創英角ｺﾞｼｯｸUB" pitchFamily="50" charset="-128"/>
              </a:rPr>
              <a:t>ファイル</a:t>
            </a:r>
            <a:r>
              <a:rPr lang="en-US" altLang="ja-JP" sz="1900" dirty="0" smtClean="0">
                <a:latin typeface="HGP創英角ｺﾞｼｯｸUB" pitchFamily="50" charset="-128"/>
                <a:ea typeface="HGP創英角ｺﾞｼｯｸUB" pitchFamily="50" charset="-128"/>
              </a:rPr>
              <a:t>10MB</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　</a:t>
            </a:r>
            <a:r>
              <a:rPr lang="en-US" altLang="ja-JP" sz="1900" u="sng" dirty="0" smtClean="0">
                <a:solidFill>
                  <a:srgbClr val="FF0000"/>
                </a:solidFill>
                <a:latin typeface="HGP創英角ｺﾞｼｯｸUB" pitchFamily="50" charset="-128"/>
                <a:ea typeface="HGP創英角ｺﾞｼｯｸUB" pitchFamily="50" charset="-128"/>
              </a:rPr>
              <a:t>※</a:t>
            </a:r>
            <a:r>
              <a:rPr lang="ja-JP" altLang="en-US" sz="1900" u="sng" dirty="0" smtClean="0">
                <a:solidFill>
                  <a:srgbClr val="FF0000"/>
                </a:solidFill>
                <a:latin typeface="HGP創英角ｺﾞｼｯｸUB" pitchFamily="50" charset="-128"/>
                <a:ea typeface="HGP創英角ｺﾞｼｯｸUB" pitchFamily="50" charset="-128"/>
              </a:rPr>
              <a:t>　分割が困難な場合は、受注者から協議要請</a:t>
            </a:r>
            <a:endParaRPr lang="en-US" altLang="ja-JP" sz="1900" u="sng" dirty="0" smtClean="0">
              <a:solidFill>
                <a:srgbClr val="FF0000"/>
              </a:solidFill>
              <a:latin typeface="HGP創英角ｺﾞｼｯｸUB" pitchFamily="50" charset="-128"/>
              <a:ea typeface="HGP創英角ｺﾞｼｯｸUB" pitchFamily="50" charset="-128"/>
            </a:endParaRP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3</a:t>
            </a:r>
            <a:r>
              <a:rPr lang="ja-JP" altLang="en-US" sz="1900" dirty="0" smtClean="0">
                <a:latin typeface="HGP創英角ｺﾞｼｯｸUB" pitchFamily="50" charset="-128"/>
                <a:ea typeface="HGP創英角ｺﾞｼｯｸUB" pitchFamily="50" charset="-128"/>
              </a:rPr>
              <a:t>） フォント：　一般的なフォント</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4</a:t>
            </a:r>
            <a:r>
              <a:rPr lang="ja-JP" altLang="en-US" sz="1900" dirty="0" smtClean="0">
                <a:latin typeface="HGP創英角ｺﾞｼｯｸUB" pitchFamily="50" charset="-128"/>
                <a:ea typeface="HGP創英角ｺﾞｼｯｸUB" pitchFamily="50" charset="-128"/>
              </a:rPr>
              <a:t>）解像度・圧縮率：　印刷で図表の内容が判読できる状態</a:t>
            </a:r>
            <a:endParaRPr lang="en-US" altLang="ja-JP" sz="1900" dirty="0" smtClean="0">
              <a:latin typeface="HGP創英角ｺﾞｼｯｸUB" pitchFamily="50" charset="-128"/>
              <a:ea typeface="HGP創英角ｺﾞｼｯｸUB" pitchFamily="50" charset="-128"/>
            </a:endParaRP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5</a:t>
            </a:r>
            <a:r>
              <a:rPr lang="ja-JP" altLang="en-US" sz="1900" dirty="0" smtClean="0">
                <a:latin typeface="HGP創英角ｺﾞｼｯｸUB" pitchFamily="50" charset="-128"/>
                <a:ea typeface="HGP創英角ｺﾞｼｯｸUB" pitchFamily="50" charset="-128"/>
              </a:rPr>
              <a:t>） 原稿：　</a:t>
            </a:r>
            <a:r>
              <a:rPr lang="en-US" altLang="ja-JP" sz="1900" dirty="0" smtClean="0">
                <a:latin typeface="HGP創英角ｺﾞｼｯｸUB" pitchFamily="50" charset="-128"/>
                <a:ea typeface="HGP創英角ｺﾞｼｯｸUB" pitchFamily="50" charset="-128"/>
              </a:rPr>
              <a:t>PDF</a:t>
            </a:r>
            <a:r>
              <a:rPr lang="ja-JP" altLang="en-US" sz="1900" dirty="0" smtClean="0">
                <a:latin typeface="HGP創英角ｺﾞｼｯｸUB" pitchFamily="50" charset="-128"/>
                <a:ea typeface="HGP創英角ｺﾞｼｯｸUB" pitchFamily="50" charset="-128"/>
              </a:rPr>
              <a:t>形式ファイルは、ソフトウエアから直接変換</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6</a:t>
            </a:r>
            <a:r>
              <a:rPr lang="ja-JP" altLang="en-US" sz="1900" dirty="0" smtClean="0">
                <a:latin typeface="HGP創英角ｺﾞｼｯｸUB" pitchFamily="50" charset="-128"/>
                <a:ea typeface="HGP創英角ｺﾞｼｯｸUB" pitchFamily="50" charset="-128"/>
              </a:rPr>
              <a:t>） 打合せ簿：　報告書の一部として本文末尾に追加</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7</a:t>
            </a:r>
            <a:r>
              <a:rPr lang="ja-JP" altLang="en-US" sz="1900" dirty="0" smtClean="0">
                <a:latin typeface="HGP創英角ｺﾞｼｯｸUB" pitchFamily="50" charset="-128"/>
                <a:ea typeface="HGP創英角ｺﾞｼｯｸUB" pitchFamily="50" charset="-128"/>
              </a:rPr>
              <a:t>） 使用文字：　丸数字などの機種依存文字やソフトウェア</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　　　　　で設定できる文字飾り（ルビ、囲い文字、上付）も使</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　　　　　用可能</a:t>
            </a:r>
            <a:endParaRPr lang="en-US" altLang="ja-JP" sz="1900" dirty="0" smtClean="0">
              <a:latin typeface="HGP創英角ｺﾞｼｯｸUB" pitchFamily="50" charset="-128"/>
              <a:ea typeface="HGP創英角ｺﾞｼｯｸUB" pitchFamily="50" charset="-128"/>
            </a:endParaRPr>
          </a:p>
        </p:txBody>
      </p:sp>
      <p:sp>
        <p:nvSpPr>
          <p:cNvPr id="61444" name="Rectangle 3"/>
          <p:cNvSpPr>
            <a:spLocks noChangeArrowheads="1"/>
          </p:cNvSpPr>
          <p:nvPr/>
        </p:nvSpPr>
        <p:spPr bwMode="auto">
          <a:xfrm>
            <a:off x="539750" y="5445125"/>
            <a:ext cx="766921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330066"/>
              </a:buClr>
              <a:buSzPct val="70000"/>
              <a:buFont typeface="Wingdings" pitchFamily="2" charset="2"/>
              <a:buNone/>
            </a:pPr>
            <a:r>
              <a:rPr lang="en-US" altLang="ja-JP" sz="2100" b="0">
                <a:solidFill>
                  <a:srgbClr val="FF0000"/>
                </a:solidFill>
                <a:latin typeface="HGP創英角ｺﾞｼｯｸUB" pitchFamily="50" charset="-128"/>
                <a:ea typeface="HGP創英角ｺﾞｼｯｸUB" pitchFamily="50" charset="-128"/>
              </a:rPr>
              <a:t>※</a:t>
            </a:r>
            <a:r>
              <a:rPr lang="ja-JP" altLang="en-US" sz="2100" b="0">
                <a:solidFill>
                  <a:srgbClr val="FF0000"/>
                </a:solidFill>
                <a:latin typeface="HGP創英角ｺﾞｼｯｸUB" pitchFamily="50" charset="-128"/>
                <a:ea typeface="HGP創英角ｺﾞｼｯｸUB" pitchFamily="50" charset="-128"/>
              </a:rPr>
              <a:t>長期的な見読性確保のため、可能な限り管理ファイルで規定している「使用文字」で作成</a:t>
            </a:r>
          </a:p>
        </p:txBody>
      </p:sp>
      <p:graphicFrame>
        <p:nvGraphicFramePr>
          <p:cNvPr id="7" name="Object 1"/>
          <p:cNvGraphicFramePr>
            <a:graphicFrameLocks noChangeAspect="1"/>
          </p:cNvGraphicFramePr>
          <p:nvPr/>
        </p:nvGraphicFramePr>
        <p:xfrm>
          <a:off x="6408204" y="2240868"/>
          <a:ext cx="2634938" cy="2772308"/>
        </p:xfrm>
        <a:graphic>
          <a:graphicData uri="http://schemas.openxmlformats.org/presentationml/2006/ole">
            <p:oleObj spid="_x0000_s389122" name="Visio" r:id="rId4" imgW="5211405" imgH="5476950" progId="Visio.Drawing.11">
              <p:embed/>
            </p:oleObj>
          </a:graphicData>
        </a:graphic>
      </p:graphicFrame>
      <p:sp>
        <p:nvSpPr>
          <p:cNvPr id="8" name="Rectangle 14"/>
          <p:cNvSpPr>
            <a:spLocks noChangeArrowheads="1"/>
          </p:cNvSpPr>
          <p:nvPr/>
        </p:nvSpPr>
        <p:spPr bwMode="auto">
          <a:xfrm>
            <a:off x="7056438" y="2960688"/>
            <a:ext cx="1044575" cy="395287"/>
          </a:xfrm>
          <a:prstGeom prst="rect">
            <a:avLst/>
          </a:prstGeom>
          <a:noFill/>
          <a:ln w="28575">
            <a:solidFill>
              <a:srgbClr val="FF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4294967295"/>
          </p:nvPr>
        </p:nvSpPr>
        <p:spPr>
          <a:xfrm>
            <a:off x="180000" y="648000"/>
            <a:ext cx="7524348" cy="4068806"/>
          </a:xfrm>
          <a:noFill/>
        </p:spPr>
        <p:txBody>
          <a:bodyPr wrap="square">
            <a:spAutoFit/>
          </a:bodyPr>
          <a:lstStyle/>
          <a:p>
            <a:pPr marL="0" lvl="2" indent="0" eaLnBrk="1" hangingPunct="1">
              <a:spcBef>
                <a:spcPct val="50000"/>
              </a:spcBef>
              <a:buClr>
                <a:schemeClr val="tx1"/>
              </a:buClr>
              <a:buSzPct val="100000"/>
              <a:buFont typeface="HGP創英角ｺﾞｼｯｸUB" panose="020B0900000000000000" pitchFamily="50" charset="-128"/>
              <a:buChar char="○"/>
            </a:pPr>
            <a:r>
              <a:rPr lang="ja-JP" altLang="en-US" sz="2800" dirty="0" smtClean="0">
                <a:latin typeface="HGP創英角ｺﾞｼｯｸUB" pitchFamily="50" charset="-128"/>
                <a:ea typeface="HGP創英角ｺﾞｼｯｸUB" pitchFamily="50" charset="-128"/>
              </a:rPr>
              <a:t>受発注者協議</a:t>
            </a:r>
            <a:endParaRPr lang="en-US" altLang="ja-JP" sz="2800" dirty="0" smtClean="0">
              <a:latin typeface="HGP創英角ｺﾞｼｯｸUB" pitchFamily="50" charset="-128"/>
              <a:ea typeface="HGP創英角ｺﾞｼｯｸUB" pitchFamily="50" charset="-128"/>
            </a:endParaRPr>
          </a:p>
          <a:p>
            <a:pPr marL="355600" lvl="2" indent="0" eaLnBrk="1" hangingPunct="1">
              <a:buClr>
                <a:schemeClr val="tx1"/>
              </a:buClr>
            </a:pPr>
            <a:r>
              <a:rPr lang="en-US" altLang="ja-JP" dirty="0" smtClean="0">
                <a:latin typeface="HGP創英角ｺﾞｼｯｸUB" pitchFamily="50" charset="-128"/>
                <a:ea typeface="HGP創英角ｺﾞｼｯｸUB" pitchFamily="50" charset="-128"/>
              </a:rPr>
              <a:t>CAD</a:t>
            </a:r>
            <a:r>
              <a:rPr lang="ja-JP" altLang="en-US" dirty="0" smtClean="0">
                <a:latin typeface="HGP創英角ｺﾞｼｯｸUB" pitchFamily="50" charset="-128"/>
                <a:ea typeface="HGP創英角ｺﾞｼｯｸUB" pitchFamily="50" charset="-128"/>
              </a:rPr>
              <a:t>製図基準に示していない工種の追加</a:t>
            </a:r>
          </a:p>
          <a:p>
            <a:pPr marL="719138" lvl="3" indent="0" eaLnBrk="1" hangingPunct="1">
              <a:buClr>
                <a:schemeClr val="tx1"/>
              </a:buClr>
            </a:pPr>
            <a:r>
              <a:rPr lang="ja-JP" altLang="en-US" dirty="0" smtClean="0">
                <a:latin typeface="HGP創英角ｺﾞｼｯｸUB" pitchFamily="50" charset="-128"/>
                <a:ea typeface="HGP創英角ｺﾞｼｯｸUB" pitchFamily="50" charset="-128"/>
              </a:rPr>
              <a:t>管理項目の追加工種に、数値と概要を入力</a:t>
            </a:r>
            <a:endParaRPr lang="en-US" altLang="ja-JP" dirty="0" smtClean="0">
              <a:latin typeface="HGP創英角ｺﾞｼｯｸUB" pitchFamily="50" charset="-128"/>
              <a:ea typeface="HGP創英角ｺﾞｼｯｸUB" pitchFamily="50" charset="-128"/>
            </a:endParaRPr>
          </a:p>
          <a:p>
            <a:pPr marL="355600" lvl="2" indent="0" eaLnBrk="1" hangingPunct="1">
              <a:buClr>
                <a:schemeClr val="tx1"/>
              </a:buClr>
            </a:pPr>
            <a:r>
              <a:rPr lang="en-US" altLang="ja-JP" dirty="0" smtClean="0">
                <a:latin typeface="HGP創英角ｺﾞｼｯｸUB" pitchFamily="50" charset="-128"/>
                <a:ea typeface="HGP創英角ｺﾞｼｯｸUB" pitchFamily="50" charset="-128"/>
              </a:rPr>
              <a:t>CAD</a:t>
            </a:r>
            <a:r>
              <a:rPr lang="ja-JP" altLang="en-US" dirty="0" smtClean="0">
                <a:latin typeface="HGP創英角ｺﾞｼｯｸUB" pitchFamily="50" charset="-128"/>
                <a:ea typeface="HGP創英角ｺﾞｼｯｸUB" pitchFamily="50" charset="-128"/>
              </a:rPr>
              <a:t>製図基準に示していない図面種類の追加</a:t>
            </a:r>
          </a:p>
          <a:p>
            <a:pPr marL="719138" lvl="3" indent="0" eaLnBrk="1" hangingPunct="1">
              <a:buClr>
                <a:schemeClr val="tx1"/>
              </a:buClr>
              <a:buFont typeface="Arial" panose="020B0604020202020204" pitchFamily="34" charset="0"/>
              <a:buChar char="•"/>
            </a:pPr>
            <a:r>
              <a:rPr lang="ja-JP" altLang="en-US" dirty="0">
                <a:latin typeface="HGP創英角ｺﾞｼｯｸUB" pitchFamily="50" charset="-128"/>
                <a:ea typeface="HGP創英角ｺﾞｼｯｸUB" pitchFamily="50" charset="-128"/>
              </a:rPr>
              <a:t>管理</a:t>
            </a:r>
            <a:r>
              <a:rPr lang="ja-JP" altLang="en-US" dirty="0" smtClean="0">
                <a:latin typeface="HGP創英角ｺﾞｼｯｸUB" pitchFamily="50" charset="-128"/>
                <a:ea typeface="HGP創英角ｺﾞｼｯｸUB" pitchFamily="50" charset="-128"/>
              </a:rPr>
              <a:t>項目の追加図面種類に、略語と概要を入力　</a:t>
            </a:r>
          </a:p>
          <a:p>
            <a:pPr marL="355600" lvl="2" indent="0" eaLnBrk="1" hangingPunct="1">
              <a:buClr>
                <a:schemeClr val="tx1"/>
              </a:buClr>
            </a:pPr>
            <a:r>
              <a:rPr lang="en-US" altLang="ja-JP" dirty="0" smtClean="0">
                <a:latin typeface="HGP創英角ｺﾞｼｯｸUB" pitchFamily="50" charset="-128"/>
                <a:ea typeface="HGP創英角ｺﾞｼｯｸUB" pitchFamily="50" charset="-128"/>
              </a:rPr>
              <a:t>CAD</a:t>
            </a:r>
            <a:r>
              <a:rPr lang="ja-JP" altLang="en-US" dirty="0" smtClean="0">
                <a:latin typeface="HGP創英角ｺﾞｼｯｸUB" pitchFamily="50" charset="-128"/>
                <a:ea typeface="HGP創英角ｺﾞｼｯｸUB" pitchFamily="50" charset="-128"/>
              </a:rPr>
              <a:t>製図基準にない新規レイヤの追加</a:t>
            </a:r>
          </a:p>
          <a:p>
            <a:pPr marL="719138" lvl="3" indent="0" eaLnBrk="1" hangingPunct="1">
              <a:buClr>
                <a:schemeClr val="tx1"/>
              </a:buClr>
            </a:pPr>
            <a:r>
              <a:rPr lang="ja-JP" altLang="en-US" dirty="0" smtClean="0">
                <a:latin typeface="HGP創英角ｺﾞｼｯｸUB" pitchFamily="50" charset="-128"/>
                <a:ea typeface="HGP創英角ｺﾞｼｯｸUB" pitchFamily="50" charset="-128"/>
              </a:rPr>
              <a:t>管理項目の新規レイヤに、略語と概要をセットで入力</a:t>
            </a:r>
          </a:p>
          <a:p>
            <a:pPr marL="355600" lvl="2" indent="0" eaLnBrk="1" hangingPunct="1">
              <a:buClr>
                <a:schemeClr val="tx1"/>
              </a:buClr>
            </a:pPr>
            <a:r>
              <a:rPr lang="ja-JP" altLang="en-US" dirty="0" smtClean="0">
                <a:latin typeface="HGP創英角ｺﾞｼｯｸUB" pitchFamily="50" charset="-128"/>
                <a:ea typeface="HGP創英角ｺﾞｼｯｸUB" pitchFamily="50" charset="-128"/>
              </a:rPr>
              <a:t>フォルダを分けて納品する場合</a:t>
            </a:r>
          </a:p>
          <a:p>
            <a:pPr marL="719138" lvl="3" indent="0" eaLnBrk="1" hangingPunct="1">
              <a:buClr>
                <a:schemeClr val="tx1"/>
              </a:buClr>
            </a:pPr>
            <a:r>
              <a:rPr lang="en-US" altLang="ja-JP" dirty="0" smtClean="0">
                <a:latin typeface="HGP創英角ｺﾞｼｯｸUB" pitchFamily="50" charset="-128"/>
                <a:ea typeface="HGP創英角ｺﾞｼｯｸUB" pitchFamily="50" charset="-128"/>
              </a:rPr>
              <a:t>DRAWING</a:t>
            </a:r>
            <a:r>
              <a:rPr lang="ja-JP" altLang="en-US" dirty="0" smtClean="0">
                <a:latin typeface="HGP創英角ｺﾞｼｯｸUB" pitchFamily="50" charset="-128"/>
                <a:ea typeface="HGP創英角ｺﾞｼｯｸUB" pitchFamily="50" charset="-128"/>
              </a:rPr>
              <a:t>フォルダの直下にサブフォルダを設ける</a:t>
            </a:r>
          </a:p>
          <a:p>
            <a:pPr marL="719138" lvl="3" indent="0" eaLnBrk="1" hangingPunct="1">
              <a:buClr>
                <a:schemeClr val="tx1"/>
              </a:buClr>
            </a:pPr>
            <a:r>
              <a:rPr lang="ja-JP" altLang="en-US" dirty="0" smtClean="0">
                <a:latin typeface="HGP創英角ｺﾞｼｯｸUB" pitchFamily="50" charset="-128"/>
                <a:ea typeface="HGP創英角ｺﾞｼｯｸUB" pitchFamily="50" charset="-128"/>
              </a:rPr>
              <a:t>図面管理項目の追加サブフォルダに、名称と概要を入力</a:t>
            </a:r>
          </a:p>
        </p:txBody>
      </p:sp>
      <p:sp>
        <p:nvSpPr>
          <p:cNvPr id="35843" name="Rectangle 4"/>
          <p:cNvSpPr>
            <a:spLocks noChangeArrowheads="1"/>
          </p:cNvSpPr>
          <p:nvPr/>
        </p:nvSpPr>
        <p:spPr bwMode="auto">
          <a:xfrm>
            <a:off x="3024188" y="4760913"/>
            <a:ext cx="5473700" cy="1628775"/>
          </a:xfrm>
          <a:prstGeom prst="rect">
            <a:avLst/>
          </a:prstGeom>
          <a:solidFill>
            <a:srgbClr val="FFFF99"/>
          </a:solidFill>
          <a:ln w="9525">
            <a:solidFill>
              <a:srgbClr val="FFFF99"/>
            </a:solidFill>
            <a:miter lim="800000"/>
            <a:headEnd/>
            <a:tailEnd/>
          </a:ln>
          <a:effectLst>
            <a:outerShdw dist="107763" dir="2700000" algn="ctr" rotWithShape="0">
              <a:schemeClr val="tx1">
                <a:alpha val="50000"/>
              </a:schemeClr>
            </a:outerShdw>
          </a:effectLst>
        </p:spPr>
        <p:txBody>
          <a:bodyPr>
            <a:spAutoFit/>
          </a:bodyPr>
          <a:lstStyle/>
          <a:p>
            <a:pPr algn="l">
              <a:defRPr/>
            </a:pPr>
            <a:r>
              <a:rPr lang="en-US" altLang="ja-JP" sz="1600" b="0" dirty="0">
                <a:solidFill>
                  <a:srgbClr val="000000"/>
                </a:solidFill>
                <a:latin typeface="HGP創英角ｺﾞｼｯｸUB" pitchFamily="50" charset="-128"/>
                <a:ea typeface="HGP創英角ｺﾞｼｯｸUB" pitchFamily="50" charset="-128"/>
              </a:rPr>
              <a:t>【CAD</a:t>
            </a:r>
            <a:r>
              <a:rPr lang="ja-JP" altLang="en-US" sz="1600" b="0" dirty="0">
                <a:solidFill>
                  <a:srgbClr val="000000"/>
                </a:solidFill>
                <a:latin typeface="HGP創英角ｺﾞｼｯｸUB" pitchFamily="50" charset="-128"/>
                <a:ea typeface="HGP創英角ｺﾞｼｯｸUB" pitchFamily="50" charset="-128"/>
              </a:rPr>
              <a:t>製図基準に関する運用</a:t>
            </a:r>
            <a:r>
              <a:rPr lang="ja-JP" altLang="en-US" sz="1600" b="0" dirty="0" smtClean="0">
                <a:solidFill>
                  <a:srgbClr val="000000"/>
                </a:solidFill>
                <a:latin typeface="HGP創英角ｺﾞｼｯｸUB" pitchFamily="50" charset="-128"/>
                <a:ea typeface="HGP創英角ｺﾞｼｯｸUB" pitchFamily="50" charset="-128"/>
              </a:rPr>
              <a:t>ガイドライン</a:t>
            </a:r>
            <a:r>
              <a:rPr lang="en-US" altLang="ja-JP" sz="1600" b="0" dirty="0" smtClean="0">
                <a:solidFill>
                  <a:srgbClr val="000000"/>
                </a:solidFill>
                <a:latin typeface="HGP創英角ｺﾞｼｯｸUB" pitchFamily="50" charset="-128"/>
                <a:ea typeface="HGP創英角ｺﾞｼｯｸUB" pitchFamily="50" charset="-128"/>
              </a:rPr>
              <a:t>H28.3</a:t>
            </a:r>
            <a:r>
              <a:rPr lang="ja-JP" altLang="en-US" sz="1600" b="0" dirty="0" smtClean="0">
                <a:solidFill>
                  <a:srgbClr val="000000"/>
                </a:solidFill>
                <a:latin typeface="HGP創英角ｺﾞｼｯｸUB" pitchFamily="50" charset="-128"/>
                <a:ea typeface="HGP創英角ｺﾞｼｯｸUB" pitchFamily="50" charset="-128"/>
              </a:rPr>
              <a:t>参照 </a:t>
            </a:r>
            <a:r>
              <a:rPr lang="en-US" altLang="ja-JP" sz="1600" b="0" dirty="0">
                <a:solidFill>
                  <a:srgbClr val="000000"/>
                </a:solidFill>
                <a:latin typeface="HGP創英角ｺﾞｼｯｸUB" pitchFamily="50" charset="-128"/>
                <a:ea typeface="HGP創英角ｺﾞｼｯｸUB" pitchFamily="50" charset="-128"/>
              </a:rPr>
              <a:t>】</a:t>
            </a:r>
          </a:p>
          <a:p>
            <a:pPr algn="l">
              <a:buFontTx/>
              <a:buChar char="•"/>
              <a:defRPr/>
            </a:pPr>
            <a:r>
              <a:rPr lang="en-US" altLang="ja-JP" sz="1600" b="0" dirty="0">
                <a:solidFill>
                  <a:srgbClr val="000000"/>
                </a:solidFill>
                <a:latin typeface="HGP創英角ｺﾞｼｯｸUB" pitchFamily="50" charset="-128"/>
                <a:ea typeface="HGP創英角ｺﾞｼｯｸUB" pitchFamily="50" charset="-128"/>
              </a:rPr>
              <a:t>CAD</a:t>
            </a:r>
            <a:r>
              <a:rPr lang="ja-JP" altLang="en-US" sz="1600" b="0" dirty="0">
                <a:solidFill>
                  <a:srgbClr val="000000"/>
                </a:solidFill>
                <a:latin typeface="HGP創英角ｺﾞｼｯｸUB" pitchFamily="50" charset="-128"/>
                <a:ea typeface="HGP創英角ｺﾞｼｯｸUB" pitchFamily="50" charset="-128"/>
              </a:rPr>
              <a:t>データの作成の留意事項</a:t>
            </a:r>
          </a:p>
          <a:p>
            <a:pPr algn="l">
              <a:defRPr/>
            </a:pPr>
            <a:r>
              <a:rPr lang="ja-JP" altLang="en-US" sz="1800" b="0" dirty="0">
                <a:solidFill>
                  <a:srgbClr val="000000"/>
                </a:solidFill>
                <a:latin typeface="HGP創英角ｺﾞｼｯｸUB" pitchFamily="50" charset="-128"/>
                <a:ea typeface="HGP創英角ｺﾞｼｯｸUB" pitchFamily="50" charset="-128"/>
              </a:rPr>
              <a:t>　⇒</a:t>
            </a:r>
            <a:r>
              <a:rPr lang="ja-JP" altLang="en-US" sz="1600" b="0" dirty="0">
                <a:solidFill>
                  <a:srgbClr val="000000"/>
                </a:solidFill>
                <a:latin typeface="HGP創英角ｺﾞｼｯｸUB" pitchFamily="50" charset="-128"/>
                <a:ea typeface="HGP創英角ｺﾞｼｯｸUB" pitchFamily="50" charset="-128"/>
              </a:rPr>
              <a:t>第</a:t>
            </a:r>
            <a:r>
              <a:rPr lang="en-US" altLang="ja-JP" sz="1600" b="0" dirty="0">
                <a:solidFill>
                  <a:srgbClr val="000000"/>
                </a:solidFill>
                <a:latin typeface="HGP創英角ｺﾞｼｯｸUB" pitchFamily="50" charset="-128"/>
                <a:ea typeface="HGP創英角ｺﾞｼｯｸUB" pitchFamily="50" charset="-128"/>
              </a:rPr>
              <a:t>2</a:t>
            </a:r>
            <a:r>
              <a:rPr lang="ja-JP" altLang="en-US" sz="1600" b="0" dirty="0">
                <a:solidFill>
                  <a:srgbClr val="000000"/>
                </a:solidFill>
                <a:latin typeface="HGP創英角ｺﾞｼｯｸUB" pitchFamily="50" charset="-128"/>
                <a:ea typeface="HGP創英角ｺﾞｼｯｸUB" pitchFamily="50" charset="-128"/>
              </a:rPr>
              <a:t>編 業務編 </a:t>
            </a:r>
            <a:r>
              <a:rPr lang="en-US" altLang="ja-JP" sz="1600" b="0" dirty="0">
                <a:solidFill>
                  <a:srgbClr val="000000"/>
                </a:solidFill>
                <a:latin typeface="HGP創英角ｺﾞｼｯｸUB" pitchFamily="50" charset="-128"/>
                <a:ea typeface="HGP創英角ｺﾞｼｯｸUB" pitchFamily="50" charset="-128"/>
              </a:rPr>
              <a:t>5. CAD</a:t>
            </a:r>
            <a:r>
              <a:rPr lang="ja-JP" altLang="en-US" sz="1600" b="0" dirty="0">
                <a:solidFill>
                  <a:srgbClr val="000000"/>
                </a:solidFill>
                <a:latin typeface="HGP創英角ｺﾞｼｯｸUB" pitchFamily="50" charset="-128"/>
                <a:ea typeface="HGP創英角ｺﾞｼｯｸUB" pitchFamily="50" charset="-128"/>
              </a:rPr>
              <a:t>データ作成上の留意点</a:t>
            </a:r>
          </a:p>
          <a:p>
            <a:pPr algn="l">
              <a:defRPr/>
            </a:pPr>
            <a:r>
              <a:rPr lang="ja-JP" altLang="en-US" sz="1800" b="0" dirty="0">
                <a:solidFill>
                  <a:srgbClr val="000000"/>
                </a:solidFill>
                <a:latin typeface="HGP創英角ｺﾞｼｯｸUB" pitchFamily="50" charset="-128"/>
                <a:ea typeface="HGP創英角ｺﾞｼｯｸUB" pitchFamily="50" charset="-128"/>
              </a:rPr>
              <a:t>　⇒</a:t>
            </a:r>
            <a:r>
              <a:rPr lang="ja-JP" altLang="en-US" sz="1600" b="0" dirty="0">
                <a:solidFill>
                  <a:srgbClr val="000000"/>
                </a:solidFill>
                <a:latin typeface="HGP創英角ｺﾞｼｯｸUB" pitchFamily="50" charset="-128"/>
                <a:ea typeface="HGP創英角ｺﾞｼｯｸUB" pitchFamily="50" charset="-128"/>
              </a:rPr>
              <a:t>第</a:t>
            </a:r>
            <a:r>
              <a:rPr lang="en-US" altLang="ja-JP" sz="1600" b="0" dirty="0">
                <a:solidFill>
                  <a:srgbClr val="000000"/>
                </a:solidFill>
                <a:latin typeface="HGP創英角ｺﾞｼｯｸUB" pitchFamily="50" charset="-128"/>
                <a:ea typeface="HGP創英角ｺﾞｼｯｸUB" pitchFamily="50" charset="-128"/>
              </a:rPr>
              <a:t>2</a:t>
            </a:r>
            <a:r>
              <a:rPr lang="ja-JP" altLang="en-US" sz="1600" b="0" dirty="0">
                <a:solidFill>
                  <a:srgbClr val="000000"/>
                </a:solidFill>
                <a:latin typeface="HGP創英角ｺﾞｼｯｸUB" pitchFamily="50" charset="-128"/>
                <a:ea typeface="HGP創英角ｺﾞｼｯｸUB" pitchFamily="50" charset="-128"/>
              </a:rPr>
              <a:t>編 業務編 </a:t>
            </a:r>
            <a:r>
              <a:rPr lang="en-US" altLang="ja-JP" sz="1600" b="0" dirty="0">
                <a:solidFill>
                  <a:srgbClr val="000000"/>
                </a:solidFill>
                <a:latin typeface="HGP創英角ｺﾞｼｯｸUB" pitchFamily="50" charset="-128"/>
                <a:ea typeface="HGP創英角ｺﾞｼｯｸUB" pitchFamily="50" charset="-128"/>
              </a:rPr>
              <a:t>6. </a:t>
            </a:r>
            <a:r>
              <a:rPr lang="ja-JP" altLang="en-US" sz="1600" b="0" dirty="0">
                <a:solidFill>
                  <a:srgbClr val="000000"/>
                </a:solidFill>
                <a:latin typeface="HGP創英角ｺﾞｼｯｸUB" pitchFamily="50" charset="-128"/>
                <a:ea typeface="HGP創英角ｺﾞｼｯｸUB" pitchFamily="50" charset="-128"/>
              </a:rPr>
              <a:t>設計業務における電子成果品の作成</a:t>
            </a:r>
          </a:p>
          <a:p>
            <a:pPr algn="l">
              <a:buFontTx/>
              <a:buChar char="•"/>
              <a:defRPr/>
            </a:pPr>
            <a:r>
              <a:rPr lang="en-US" altLang="ja-JP" sz="1600" b="0" dirty="0">
                <a:solidFill>
                  <a:srgbClr val="000000"/>
                </a:solidFill>
                <a:latin typeface="HGP創英角ｺﾞｼｯｸUB" pitchFamily="50" charset="-128"/>
                <a:ea typeface="HGP創英角ｺﾞｼｯｸUB" pitchFamily="50" charset="-128"/>
              </a:rPr>
              <a:t>SXF</a:t>
            </a:r>
            <a:r>
              <a:rPr lang="ja-JP" altLang="en-US" sz="1600" b="0" dirty="0">
                <a:solidFill>
                  <a:srgbClr val="000000"/>
                </a:solidFill>
                <a:latin typeface="HGP創英角ｺﾞｼｯｸUB" pitchFamily="50" charset="-128"/>
                <a:ea typeface="HGP創英角ｺﾞｼｯｸUB" pitchFamily="50" charset="-128"/>
              </a:rPr>
              <a:t>形式に関する留意事項</a:t>
            </a:r>
          </a:p>
          <a:p>
            <a:pPr algn="l">
              <a:defRPr/>
            </a:pPr>
            <a:r>
              <a:rPr lang="ja-JP" altLang="en-US" sz="1600" b="0" dirty="0">
                <a:solidFill>
                  <a:srgbClr val="000000"/>
                </a:solidFill>
                <a:latin typeface="HGP創英角ｺﾞｼｯｸUB" pitchFamily="50" charset="-128"/>
                <a:ea typeface="HGP創英角ｺﾞｼｯｸUB" pitchFamily="50" charset="-128"/>
              </a:rPr>
              <a:t>　⇒第</a:t>
            </a:r>
            <a:r>
              <a:rPr lang="en-US" altLang="ja-JP" sz="1600" b="0" dirty="0">
                <a:solidFill>
                  <a:srgbClr val="000000"/>
                </a:solidFill>
                <a:latin typeface="HGP創英角ｺﾞｼｯｸUB" pitchFamily="50" charset="-128"/>
                <a:ea typeface="HGP創英角ｺﾞｼｯｸUB" pitchFamily="50" charset="-128"/>
              </a:rPr>
              <a:t>1</a:t>
            </a:r>
            <a:r>
              <a:rPr lang="ja-JP" altLang="en-US" sz="1600" b="0" dirty="0">
                <a:solidFill>
                  <a:srgbClr val="000000"/>
                </a:solidFill>
                <a:latin typeface="HGP創英角ｺﾞｼｯｸUB" pitchFamily="50" charset="-128"/>
                <a:ea typeface="HGP創英角ｺﾞｼｯｸUB" pitchFamily="50" charset="-128"/>
              </a:rPr>
              <a:t>編 共通編 </a:t>
            </a:r>
            <a:r>
              <a:rPr lang="en-US" altLang="ja-JP" sz="1600" b="0" dirty="0">
                <a:solidFill>
                  <a:srgbClr val="000000"/>
                </a:solidFill>
                <a:latin typeface="HGP創英角ｺﾞｼｯｸUB" pitchFamily="50" charset="-128"/>
                <a:ea typeface="HGP創英角ｺﾞｼｯｸUB" pitchFamily="50" charset="-128"/>
              </a:rPr>
              <a:t>2.3. SXF</a:t>
            </a:r>
            <a:r>
              <a:rPr lang="ja-JP" altLang="en-US" sz="1600" b="0" dirty="0">
                <a:solidFill>
                  <a:srgbClr val="000000"/>
                </a:solidFill>
                <a:latin typeface="HGP創英角ｺﾞｼｯｸUB" pitchFamily="50" charset="-128"/>
                <a:ea typeface="HGP創英角ｺﾞｼｯｸUB" pitchFamily="50" charset="-128"/>
              </a:rPr>
              <a:t>形式に関する留意事項</a:t>
            </a:r>
          </a:p>
        </p:txBody>
      </p:sp>
      <p:sp>
        <p:nvSpPr>
          <p:cNvPr id="64516" name="Rectangle 2"/>
          <p:cNvSpPr>
            <a:spLocks noChangeArrowheads="1"/>
          </p:cNvSpPr>
          <p:nvPr/>
        </p:nvSpPr>
        <p:spPr bwMode="auto">
          <a:xfrm>
            <a:off x="108000" y="0"/>
            <a:ext cx="6048176"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図面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【DRAWING】</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1/2</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08000" y="0"/>
            <a:ext cx="6048176"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図面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【DRAWING】</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2/2</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65539" name="Rectangle 3"/>
          <p:cNvSpPr>
            <a:spLocks noChangeArrowheads="1"/>
          </p:cNvSpPr>
          <p:nvPr/>
        </p:nvSpPr>
        <p:spPr bwMode="auto">
          <a:xfrm>
            <a:off x="180000" y="648000"/>
            <a:ext cx="8543925" cy="4062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kumimoji="1" sz="1200" b="1">
                <a:solidFill>
                  <a:schemeClr val="tx1"/>
                </a:solidFill>
                <a:latin typeface="Arial" charset="0"/>
                <a:ea typeface="ＭＳ Ｐゴシック" pitchFamily="50" charset="-128"/>
              </a:defRPr>
            </a:lvl1pPr>
            <a:lvl2pPr marL="692150" indent="-347663" eaLnBrk="0" hangingPunct="0">
              <a:defRPr kumimoji="1" sz="1200" b="1">
                <a:solidFill>
                  <a:schemeClr val="tx1"/>
                </a:solidFill>
                <a:latin typeface="Arial" charset="0"/>
                <a:ea typeface="ＭＳ Ｐゴシック" pitchFamily="50" charset="-128"/>
              </a:defRPr>
            </a:lvl2pPr>
            <a:lvl3pPr marL="987425" indent="-293688"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lvl="1" indent="-457200" algn="l" eaLnBrk="1" hangingPunct="1">
              <a:spcBef>
                <a:spcPct val="20000"/>
              </a:spcBef>
              <a:buClr>
                <a:srgbClr val="000000"/>
              </a:buClr>
              <a:buSzPct val="100000"/>
              <a:buFont typeface="HGP創英角ｺﾞｼｯｸUB" panose="020B0900000000000000" pitchFamily="50" charset="-128"/>
              <a:buChar char="○"/>
            </a:pPr>
            <a:r>
              <a:rPr lang="en-US" altLang="ja-JP" sz="2800" b="0" dirty="0" err="1">
                <a:latin typeface="HGP創英角ｺﾞｼｯｸUB" pitchFamily="50" charset="-128"/>
                <a:ea typeface="HGP創英角ｺﾞｼｯｸUB" pitchFamily="50" charset="-128"/>
              </a:rPr>
              <a:t>ファイルサイズの大きいデータへの対応</a:t>
            </a:r>
            <a:endParaRPr lang="ja-JP" altLang="en-US" sz="2800" b="0" dirty="0">
              <a:latin typeface="HGP創英角ｺﾞｼｯｸUB" pitchFamily="50" charset="-128"/>
              <a:ea typeface="HGP創英角ｺﾞｼｯｸUB" pitchFamily="50" charset="-128"/>
            </a:endParaRPr>
          </a:p>
          <a:p>
            <a:pPr marL="631825" lvl="2" algn="l" eaLnBrk="1" hangingPunct="1">
              <a:spcBef>
                <a:spcPct val="50000"/>
              </a:spcBef>
              <a:buClr>
                <a:srgbClr val="000000"/>
              </a:buClr>
              <a:buSzPct val="70000"/>
              <a:buFontTx/>
              <a:buChar char="•"/>
            </a:pPr>
            <a:r>
              <a:rPr lang="en-US" altLang="ja-JP" sz="2300" b="0" dirty="0">
                <a:solidFill>
                  <a:srgbClr val="000000"/>
                </a:solidFill>
                <a:latin typeface="HGP創英角ｺﾞｼｯｸUB" pitchFamily="50" charset="-128"/>
                <a:ea typeface="HGP創英角ｺﾞｼｯｸUB" pitchFamily="50" charset="-128"/>
              </a:rPr>
              <a:t>データ修正の必要性がない住宅図などの地形データは、ラスタファイルのまま１レイヤに分類して使用</a:t>
            </a:r>
            <a:endParaRPr lang="ja-JP" altLang="en-US" sz="2300" b="0" dirty="0">
              <a:solidFill>
                <a:srgbClr val="000000"/>
              </a:solidFill>
              <a:latin typeface="HGP創英角ｺﾞｼｯｸUB" pitchFamily="50" charset="-128"/>
              <a:ea typeface="HGP創英角ｺﾞｼｯｸUB" pitchFamily="50" charset="-128"/>
            </a:endParaRPr>
          </a:p>
          <a:p>
            <a:pPr marL="631825" lvl="2" algn="l" eaLnBrk="1" hangingPunct="1">
              <a:spcBef>
                <a:spcPct val="50000"/>
              </a:spcBef>
              <a:buClr>
                <a:srgbClr val="000000"/>
              </a:buClr>
              <a:buSzPct val="70000"/>
              <a:buFontTx/>
              <a:buChar char="•"/>
            </a:pPr>
            <a:r>
              <a:rPr lang="en-US" altLang="ja-JP" sz="2300" b="0" dirty="0">
                <a:solidFill>
                  <a:srgbClr val="000000"/>
                </a:solidFill>
                <a:latin typeface="HGP創英角ｺﾞｼｯｸUB" pitchFamily="50" charset="-128"/>
                <a:ea typeface="HGP創英角ｺﾞｼｯｸUB" pitchFamily="50" charset="-128"/>
              </a:rPr>
              <a:t>複数枚の図面データを貼り合わせての１枚の図面データの作成は、おこなわない</a:t>
            </a:r>
            <a:endParaRPr lang="ja-JP" altLang="en-US" sz="2300" b="0" dirty="0">
              <a:solidFill>
                <a:srgbClr val="000000"/>
              </a:solidFill>
              <a:latin typeface="HGP創英角ｺﾞｼｯｸUB" pitchFamily="50" charset="-128"/>
              <a:ea typeface="HGP創英角ｺﾞｼｯｸUB" pitchFamily="50" charset="-128"/>
            </a:endParaRPr>
          </a:p>
          <a:p>
            <a:pPr marL="631825" lvl="2" algn="l" eaLnBrk="1" hangingPunct="1">
              <a:spcBef>
                <a:spcPct val="50000"/>
              </a:spcBef>
              <a:buClr>
                <a:srgbClr val="000000"/>
              </a:buClr>
              <a:buSzPct val="70000"/>
              <a:buFontTx/>
              <a:buChar char="•"/>
            </a:pPr>
            <a:r>
              <a:rPr lang="en-US" altLang="ja-JP" sz="2300" b="0" dirty="0" err="1">
                <a:solidFill>
                  <a:srgbClr val="000000"/>
                </a:solidFill>
                <a:latin typeface="HGP創英角ｺﾞｼｯｸUB" pitchFamily="50" charset="-128"/>
                <a:ea typeface="HGP創英角ｺﾞｼｯｸUB" pitchFamily="50" charset="-128"/>
              </a:rPr>
              <a:t>柱状図の模様</a:t>
            </a:r>
            <a:r>
              <a:rPr lang="ja-JP" altLang="en-US" sz="2300" b="0" dirty="0">
                <a:solidFill>
                  <a:srgbClr val="000000"/>
                </a:solidFill>
                <a:latin typeface="HGP創英角ｺﾞｼｯｸUB" pitchFamily="50" charset="-128"/>
                <a:ea typeface="HGP創英角ｺﾞｼｯｸUB" pitchFamily="50" charset="-128"/>
              </a:rPr>
              <a:t>はラスタ画像に変換する</a:t>
            </a:r>
          </a:p>
          <a:p>
            <a:pPr marL="630238" lvl="2" indent="-292100" algn="l" eaLnBrk="1" hangingPunct="1">
              <a:spcBef>
                <a:spcPct val="50000"/>
              </a:spcBef>
              <a:buClr>
                <a:srgbClr val="000000"/>
              </a:buClr>
              <a:buSzPct val="70000"/>
              <a:buFontTx/>
              <a:buChar char="•"/>
            </a:pPr>
            <a:r>
              <a:rPr lang="ja-JP" altLang="en-US" sz="2300" b="0" dirty="0">
                <a:solidFill>
                  <a:srgbClr val="000000"/>
                </a:solidFill>
                <a:latin typeface="HGP創英角ｺﾞｼｯｸUB" pitchFamily="50" charset="-128"/>
                <a:ea typeface="HGP創英角ｺﾞｼｯｸUB" pitchFamily="50" charset="-128"/>
              </a:rPr>
              <a:t>上記対応を行っても、１枚の</a:t>
            </a:r>
            <a:r>
              <a:rPr lang="en-US" altLang="ja-JP" sz="2300" b="0" dirty="0">
                <a:solidFill>
                  <a:srgbClr val="000000"/>
                </a:solidFill>
                <a:latin typeface="HGP創英角ｺﾞｼｯｸUB" pitchFamily="50" charset="-128"/>
                <a:ea typeface="HGP創英角ｺﾞｼｯｸUB" pitchFamily="50" charset="-128"/>
              </a:rPr>
              <a:t>SXF</a:t>
            </a:r>
            <a:r>
              <a:rPr lang="ja-JP" altLang="en-US" sz="2300" b="0" dirty="0">
                <a:solidFill>
                  <a:srgbClr val="000000"/>
                </a:solidFill>
                <a:latin typeface="HGP創英角ｺﾞｼｯｸUB" pitchFamily="50" charset="-128"/>
                <a:ea typeface="HGP創英角ｺﾞｼｯｸUB" pitchFamily="50" charset="-128"/>
              </a:rPr>
              <a:t>（</a:t>
            </a:r>
            <a:r>
              <a:rPr lang="en-US" altLang="ja-JP" sz="2300" b="0" dirty="0">
                <a:solidFill>
                  <a:srgbClr val="000000"/>
                </a:solidFill>
                <a:latin typeface="HGP創英角ｺﾞｼｯｸUB" pitchFamily="50" charset="-128"/>
                <a:ea typeface="HGP創英角ｺﾞｼｯｸUB" pitchFamily="50" charset="-128"/>
              </a:rPr>
              <a:t>P21</a:t>
            </a:r>
            <a:r>
              <a:rPr lang="ja-JP" altLang="en-US" sz="2300" b="0" dirty="0">
                <a:solidFill>
                  <a:srgbClr val="000000"/>
                </a:solidFill>
                <a:latin typeface="HGP創英角ｺﾞｼｯｸUB" pitchFamily="50" charset="-128"/>
                <a:ea typeface="HGP創英角ｺﾞｼｯｸUB" pitchFamily="50" charset="-128"/>
              </a:rPr>
              <a:t>）ファイルサイズが</a:t>
            </a:r>
            <a:r>
              <a:rPr lang="en-US" altLang="ja-JP" sz="2300" b="0" dirty="0">
                <a:solidFill>
                  <a:srgbClr val="000000"/>
                </a:solidFill>
                <a:latin typeface="HGP創英角ｺﾞｼｯｸUB" pitchFamily="50" charset="-128"/>
                <a:ea typeface="HGP創英角ｺﾞｼｯｸUB" pitchFamily="50" charset="-128"/>
              </a:rPr>
              <a:t>30MB</a:t>
            </a:r>
            <a:r>
              <a:rPr lang="ja-JP" altLang="en-US" sz="2300" b="0" dirty="0">
                <a:solidFill>
                  <a:srgbClr val="000000"/>
                </a:solidFill>
                <a:latin typeface="HGP創英角ｺﾞｼｯｸUB" pitchFamily="50" charset="-128"/>
                <a:ea typeface="HGP創英角ｺﾞｼｯｸUB" pitchFamily="50" charset="-128"/>
              </a:rPr>
              <a:t>を超える場合は</a:t>
            </a:r>
            <a:r>
              <a:rPr lang="ja-JP" altLang="en-US" sz="2300" b="0" dirty="0" smtClean="0">
                <a:solidFill>
                  <a:srgbClr val="000000"/>
                </a:solidFill>
                <a:latin typeface="HGP創英角ｺﾞｼｯｸUB" pitchFamily="50" charset="-128"/>
                <a:ea typeface="HGP創英角ｺﾞｼｯｸUB" pitchFamily="50" charset="-128"/>
              </a:rPr>
              <a:t>、圧縮形式である</a:t>
            </a:r>
            <a:r>
              <a:rPr lang="en-US" altLang="ja-JP" sz="2300" b="0" dirty="0" smtClean="0">
                <a:solidFill>
                  <a:srgbClr val="000000"/>
                </a:solidFill>
                <a:latin typeface="HGP創英角ｺﾞｼｯｸUB" pitchFamily="50" charset="-128"/>
                <a:ea typeface="HGP創英角ｺﾞｼｯｸUB" pitchFamily="50" charset="-128"/>
              </a:rPr>
              <a:t>SXF</a:t>
            </a:r>
            <a:r>
              <a:rPr lang="ja-JP" altLang="en-US" sz="2300" b="0" dirty="0" smtClean="0">
                <a:solidFill>
                  <a:srgbClr val="000000"/>
                </a:solidFill>
                <a:latin typeface="HGP創英角ｺﾞｼｯｸUB" pitchFamily="50" charset="-128"/>
                <a:ea typeface="HGP創英角ｺﾞｼｯｸUB" pitchFamily="50" charset="-128"/>
              </a:rPr>
              <a:t>（</a:t>
            </a:r>
            <a:r>
              <a:rPr lang="en-US" altLang="ja-JP" sz="2300" b="0" dirty="0" smtClean="0">
                <a:solidFill>
                  <a:srgbClr val="000000"/>
                </a:solidFill>
                <a:latin typeface="HGP創英角ｺﾞｼｯｸUB" pitchFamily="50" charset="-128"/>
                <a:ea typeface="HGP創英角ｺﾞｼｯｸUB" pitchFamily="50" charset="-128"/>
              </a:rPr>
              <a:t>P2Z</a:t>
            </a:r>
            <a:r>
              <a:rPr lang="ja-JP" altLang="en-US" sz="2300" b="0" dirty="0" smtClean="0">
                <a:solidFill>
                  <a:srgbClr val="000000"/>
                </a:solidFill>
                <a:latin typeface="HGP創英角ｺﾞｼｯｸUB" pitchFamily="50" charset="-128"/>
                <a:ea typeface="HGP創英角ｺﾞｼｯｸUB" pitchFamily="50" charset="-128"/>
              </a:rPr>
              <a:t>）形式を用いることで軽減を図ることが可能。</a:t>
            </a:r>
            <a:endParaRPr lang="ja-JP" altLang="en-US" sz="2300" b="0" dirty="0">
              <a:solidFill>
                <a:srgbClr val="000000"/>
              </a:solidFill>
              <a:latin typeface="HGP創英角ｺﾞｼｯｸUB" pitchFamily="50" charset="-128"/>
              <a:ea typeface="HGP創英角ｺﾞｼｯｸUB" pitchFamily="50" charset="-128"/>
            </a:endParaRPr>
          </a:p>
        </p:txBody>
      </p:sp>
      <p:sp>
        <p:nvSpPr>
          <p:cNvPr id="65540" name="Rectangle 7"/>
          <p:cNvSpPr>
            <a:spLocks noChangeArrowheads="1"/>
          </p:cNvSpPr>
          <p:nvPr/>
        </p:nvSpPr>
        <p:spPr bwMode="auto">
          <a:xfrm>
            <a:off x="611560" y="3537012"/>
            <a:ext cx="8245103" cy="1496804"/>
          </a:xfrm>
          <a:prstGeom prst="rect">
            <a:avLst/>
          </a:prstGeom>
          <a:noFill/>
          <a:ln w="28575">
            <a:solidFill>
              <a:srgbClr val="FF000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9"/>
          <p:cNvSpPr>
            <a:spLocks noGrp="1" noChangeArrowheads="1"/>
          </p:cNvSpPr>
          <p:nvPr>
            <p:ph type="body" idx="4294967295"/>
          </p:nvPr>
        </p:nvSpPr>
        <p:spPr>
          <a:xfrm>
            <a:off x="180000" y="648000"/>
            <a:ext cx="7847896" cy="681037"/>
          </a:xfrm>
          <a:noFill/>
        </p:spPr>
        <p:txBody>
          <a:bodyPr/>
          <a:lstStyle/>
          <a:p>
            <a:pPr eaLnBrk="1" hangingPunct="1">
              <a:buClr>
                <a:schemeClr val="tx1"/>
              </a:buClr>
              <a:buSzPct val="100000"/>
              <a:buFont typeface="HGP創英角ｺﾞｼｯｸUB" panose="020B0900000000000000" pitchFamily="50" charset="-128"/>
              <a:buChar char="○"/>
            </a:pPr>
            <a:r>
              <a:rPr lang="ja-JP" altLang="en-US" sz="2800" dirty="0" smtClean="0">
                <a:latin typeface="HGP創英角ｺﾞｼｯｸUB" pitchFamily="50" charset="-128"/>
                <a:ea typeface="HGP創英角ｺﾞｼｯｸUB" pitchFamily="50" charset="-128"/>
              </a:rPr>
              <a:t>写真撮影時の有効画素数</a:t>
            </a:r>
          </a:p>
        </p:txBody>
      </p:sp>
      <p:sp>
        <p:nvSpPr>
          <p:cNvPr id="67588" name="Rectangle 2"/>
          <p:cNvSpPr>
            <a:spLocks noChangeArrowheads="1"/>
          </p:cNvSpPr>
          <p:nvPr/>
        </p:nvSpPr>
        <p:spPr bwMode="auto">
          <a:xfrm>
            <a:off x="107999" y="0"/>
            <a:ext cx="6589663"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現場写真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【PHOTO</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6" name="Text Box 40"/>
          <p:cNvSpPr txBox="1">
            <a:spLocks noChangeArrowheads="1"/>
          </p:cNvSpPr>
          <p:nvPr/>
        </p:nvSpPr>
        <p:spPr bwMode="auto">
          <a:xfrm>
            <a:off x="792162" y="5139479"/>
            <a:ext cx="7668270"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800" b="0" dirty="0">
                <a:solidFill>
                  <a:srgbClr val="000000"/>
                </a:solidFill>
                <a:latin typeface="HGP創英角ｺﾞｼｯｸUB" pitchFamily="50" charset="-128"/>
                <a:ea typeface="HGP創英角ｺﾞｼｯｸUB" pitchFamily="50" charset="-128"/>
              </a:rPr>
              <a:t>※100</a:t>
            </a:r>
            <a:r>
              <a:rPr lang="ja-JP" altLang="en-US" sz="1800" b="0" dirty="0">
                <a:solidFill>
                  <a:srgbClr val="000000"/>
                </a:solidFill>
                <a:latin typeface="HGP創英角ｺﾞｼｯｸUB" pitchFamily="50" charset="-128"/>
                <a:ea typeface="HGP創英角ｺﾞｼｯｸUB" pitchFamily="50" charset="-128"/>
              </a:rPr>
              <a:t>万画素程度：</a:t>
            </a:r>
            <a:r>
              <a:rPr lang="en-US" altLang="ja-JP" sz="1800" b="0" dirty="0">
                <a:solidFill>
                  <a:srgbClr val="000000"/>
                </a:solidFill>
                <a:latin typeface="HGP創英角ｺﾞｼｯｸUB" pitchFamily="50" charset="-128"/>
                <a:ea typeface="HGP創英角ｺﾞｼｯｸUB" pitchFamily="50" charset="-128"/>
              </a:rPr>
              <a:t>1024×768</a:t>
            </a:r>
            <a:r>
              <a:rPr lang="ja-JP" altLang="en-US" sz="1800" b="0" dirty="0" smtClean="0">
                <a:solidFill>
                  <a:srgbClr val="000000"/>
                </a:solidFill>
                <a:latin typeface="HGP創英角ｺﾞｼｯｸUB" pitchFamily="50" charset="-128"/>
                <a:ea typeface="HGP創英角ｺﾞｼｯｸUB" pitchFamily="50" charset="-128"/>
              </a:rPr>
              <a:t>ピクセル</a:t>
            </a:r>
            <a:endParaRPr lang="en-US" altLang="ja-JP" sz="1800"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en-US" altLang="ja-JP" sz="1800" b="0" dirty="0" smtClean="0">
                <a:solidFill>
                  <a:srgbClr val="000000"/>
                </a:solidFill>
                <a:latin typeface="HGP創英角ｺﾞｼｯｸUB" pitchFamily="50" charset="-128"/>
                <a:ea typeface="HGP創英角ｺﾞｼｯｸUB" pitchFamily="50" charset="-128"/>
              </a:rPr>
              <a:t>※</a:t>
            </a:r>
            <a:r>
              <a:rPr lang="ja-JP" altLang="en-US" sz="1800" b="0" dirty="0" smtClean="0">
                <a:latin typeface="HGP創英角ｺﾞｼｯｸUB" pitchFamily="50" charset="-128"/>
                <a:ea typeface="HGP創英角ｺﾞｼｯｸUB" pitchFamily="50" charset="-128"/>
              </a:rPr>
              <a:t>地質・土質調査成果電子納品要領</a:t>
            </a:r>
            <a:r>
              <a:rPr lang="en-US" altLang="ja-JP" sz="1800" b="0" dirty="0" smtClean="0">
                <a:latin typeface="HGP創英角ｺﾞｼｯｸUB" pitchFamily="50" charset="-128"/>
                <a:ea typeface="HGP創英角ｺﾞｼｯｸUB" pitchFamily="50" charset="-128"/>
              </a:rPr>
              <a:t>H28.10</a:t>
            </a:r>
            <a:r>
              <a:rPr lang="ja-JP" altLang="en-US" sz="1800" b="0" dirty="0" smtClean="0">
                <a:latin typeface="HGP創英角ｺﾞｼｯｸUB" pitchFamily="50" charset="-128"/>
                <a:ea typeface="HGP創英角ｺﾞｼｯｸUB" pitchFamily="50" charset="-128"/>
              </a:rPr>
              <a:t>では</a:t>
            </a:r>
            <a:r>
              <a:rPr lang="ja-JP" altLang="en-US" sz="1800" b="0" dirty="0" smtClean="0"/>
              <a:t>、</a:t>
            </a:r>
            <a:r>
              <a:rPr lang="ja-JP" altLang="en-US" sz="1800" b="0" dirty="0" smtClean="0">
                <a:solidFill>
                  <a:srgbClr val="000000"/>
                </a:solidFill>
                <a:latin typeface="HGP創英角ｺﾞｼｯｸUB" pitchFamily="50" charset="-128"/>
                <a:ea typeface="HGP創英角ｺﾞｼｯｸUB" pitchFamily="50" charset="-128"/>
              </a:rPr>
              <a:t>コア写真・試料供試体写真は</a:t>
            </a:r>
            <a:r>
              <a:rPr lang="en-US" altLang="ja-JP" sz="1800" b="0" dirty="0" smtClean="0">
                <a:solidFill>
                  <a:srgbClr val="000000"/>
                </a:solidFill>
                <a:latin typeface="HGP創英角ｺﾞｼｯｸUB" pitchFamily="50" charset="-128"/>
                <a:ea typeface="HGP創英角ｺﾞｼｯｸUB" pitchFamily="50" charset="-128"/>
              </a:rPr>
              <a:t>1mm</a:t>
            </a:r>
            <a:r>
              <a:rPr lang="ja-JP" altLang="en-US" sz="1800" b="0" dirty="0" smtClean="0">
                <a:solidFill>
                  <a:srgbClr val="000000"/>
                </a:solidFill>
                <a:latin typeface="HGP創英角ｺﾞｼｯｸUB" pitchFamily="50" charset="-128"/>
                <a:ea typeface="HGP創英角ｺﾞｼｯｸUB" pitchFamily="50" charset="-128"/>
              </a:rPr>
              <a:t>以上の解像度を確保するものとされた。</a:t>
            </a:r>
            <a:endParaRPr lang="ja-JP" altLang="en-US" sz="1800" b="0" dirty="0">
              <a:solidFill>
                <a:srgbClr val="000000"/>
              </a:solidFill>
              <a:latin typeface="HGP創英角ｺﾞｼｯｸUB" pitchFamily="50" charset="-128"/>
              <a:ea typeface="HGP創英角ｺﾞｼｯｸUB" pitchFamily="50" charset="-128"/>
            </a:endParaRPr>
          </a:p>
        </p:txBody>
      </p:sp>
      <p:graphicFrame>
        <p:nvGraphicFramePr>
          <p:cNvPr id="7" name="Group 18"/>
          <p:cNvGraphicFramePr>
            <a:graphicFrameLocks noGrp="1"/>
          </p:cNvGraphicFramePr>
          <p:nvPr>
            <p:extLst>
              <p:ext uri="{D42A27DB-BD31-4B8C-83A1-F6EECF244321}">
                <p14:modId xmlns="" xmlns:p14="http://schemas.microsoft.com/office/powerpoint/2010/main" val="2211133679"/>
              </p:ext>
            </p:extLst>
          </p:nvPr>
        </p:nvGraphicFramePr>
        <p:xfrm>
          <a:off x="467544" y="1232756"/>
          <a:ext cx="7993063" cy="3796983"/>
        </p:xfrm>
        <a:graphic>
          <a:graphicData uri="http://schemas.openxmlformats.org/drawingml/2006/table">
            <a:tbl>
              <a:tblPr/>
              <a:tblGrid>
                <a:gridCol w="1439863"/>
                <a:gridCol w="6553200"/>
              </a:tblGrid>
              <a:tr h="4270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業務・工事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万画素でファイル容量は</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600KB </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86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測量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程度</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35㎜</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カメラで撮影し、写真をスキャナでイメージ化する場合も、</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万画素程度の解像度（フィルムスキャナも同程度の解像度）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66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地質･土質</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コア写真：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試料供試体写真：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現場写真：</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08000" y="0"/>
            <a:ext cx="6696248"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測量成果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【SURVEY】</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p>
        </p:txBody>
      </p:sp>
      <p:sp>
        <p:nvSpPr>
          <p:cNvPr id="69635" name="Rectangle 3"/>
          <p:cNvSpPr>
            <a:spLocks noChangeArrowheads="1"/>
          </p:cNvSpPr>
          <p:nvPr/>
        </p:nvSpPr>
        <p:spPr bwMode="auto">
          <a:xfrm>
            <a:off x="180000" y="648000"/>
            <a:ext cx="7956550" cy="388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150000"/>
              </a:lnSpc>
              <a:spcBef>
                <a:spcPct val="50000"/>
              </a:spcBef>
              <a:buClr>
                <a:schemeClr val="tx1"/>
              </a:buClr>
              <a:buSzPct val="100000"/>
              <a:buFont typeface="HGP創英角ｺﾞｼｯｸUB" panose="020B0900000000000000" pitchFamily="50" charset="-128"/>
              <a:buChar char="○"/>
            </a:pPr>
            <a:r>
              <a:rPr lang="ja-JP" altLang="en-US" sz="2400" b="0" dirty="0">
                <a:solidFill>
                  <a:srgbClr val="000000"/>
                </a:solidFill>
                <a:latin typeface="HGP創英角ｺﾞｼｯｸUB" pitchFamily="50" charset="-128"/>
                <a:ea typeface="HGP創英角ｺﾞｼｯｸUB" pitchFamily="50" charset="-128"/>
              </a:rPr>
              <a:t>測量成果をＣＡＤデータで納品する場合には、</a:t>
            </a:r>
            <a:endParaRPr lang="en-US" altLang="ja-JP" sz="2400" b="0" dirty="0">
              <a:solidFill>
                <a:srgbClr val="000000"/>
              </a:solidFill>
              <a:latin typeface="HGP創英角ｺﾞｼｯｸUB" pitchFamily="50" charset="-128"/>
              <a:ea typeface="HGP創英角ｺﾞｼｯｸUB" pitchFamily="50" charset="-128"/>
            </a:endParaRPr>
          </a:p>
          <a:p>
            <a:pPr algn="l" eaLnBrk="1" hangingPunct="1">
              <a:lnSpc>
                <a:spcPct val="150000"/>
              </a:lnSpc>
              <a:spcBef>
                <a:spcPts val="0"/>
              </a:spcBef>
              <a:buClr>
                <a:srgbClr val="330066"/>
              </a:buClr>
              <a:buSzPct val="70000"/>
            </a:pPr>
            <a:r>
              <a:rPr lang="ja-JP" altLang="en-US" sz="2400" b="0" dirty="0">
                <a:solidFill>
                  <a:srgbClr val="000000"/>
                </a:solidFill>
                <a:latin typeface="HGP創英角ｺﾞｼｯｸUB" pitchFamily="50" charset="-128"/>
                <a:ea typeface="HGP創英角ｺﾞｼｯｸUB" pitchFamily="50" charset="-128"/>
              </a:rPr>
              <a:t>　　</a:t>
            </a:r>
            <a:r>
              <a:rPr lang="en-US" altLang="ja-JP" sz="2400" b="0" u="sng" dirty="0">
                <a:solidFill>
                  <a:srgbClr val="FF0000"/>
                </a:solidFill>
                <a:latin typeface="HGP創英角ｺﾞｼｯｸUB" pitchFamily="50" charset="-128"/>
                <a:ea typeface="HGP創英角ｺﾞｼｯｸUB" pitchFamily="50" charset="-128"/>
              </a:rPr>
              <a:t>SXF Ver.3.0</a:t>
            </a:r>
            <a:r>
              <a:rPr lang="ja-JP" altLang="en-US" sz="2400" b="0" u="sng" dirty="0">
                <a:solidFill>
                  <a:srgbClr val="FF0000"/>
                </a:solidFill>
                <a:latin typeface="HGP創英角ｺﾞｼｯｸUB" pitchFamily="50" charset="-128"/>
                <a:ea typeface="HGP創英角ｺﾞｼｯｸUB" pitchFamily="50" charset="-128"/>
              </a:rPr>
              <a:t>以上を原則</a:t>
            </a:r>
            <a:r>
              <a:rPr lang="ja-JP" altLang="en-US" sz="2400" b="0" dirty="0">
                <a:solidFill>
                  <a:srgbClr val="000000"/>
                </a:solidFill>
                <a:latin typeface="HGP創英角ｺﾞｼｯｸUB" pitchFamily="50" charset="-128"/>
                <a:ea typeface="HGP創英角ｺﾞｼｯｸUB" pitchFamily="50" charset="-128"/>
              </a:rPr>
              <a:t>とする</a:t>
            </a:r>
          </a:p>
          <a:p>
            <a:pPr algn="l" eaLnBrk="1" hangingPunct="1">
              <a:lnSpc>
                <a:spcPct val="150000"/>
              </a:lnSpc>
              <a:spcBef>
                <a:spcPct val="50000"/>
              </a:spcBef>
              <a:buClr>
                <a:srgbClr val="330066"/>
              </a:buClr>
              <a:buSzPct val="70000"/>
            </a:pPr>
            <a:endParaRPr lang="en-US" altLang="ja-JP" sz="2400" b="0" u="sng" dirty="0">
              <a:solidFill>
                <a:srgbClr val="FF0000"/>
              </a:solidFill>
              <a:latin typeface="HGP創英角ｺﾞｼｯｸUB" pitchFamily="50" charset="-128"/>
              <a:ea typeface="HGP創英角ｺﾞｼｯｸUB" pitchFamily="50" charset="-128"/>
            </a:endParaRPr>
          </a:p>
          <a:p>
            <a:pPr algn="l" eaLnBrk="1" hangingPunct="1">
              <a:lnSpc>
                <a:spcPct val="150000"/>
              </a:lnSpc>
              <a:spcBef>
                <a:spcPct val="50000"/>
              </a:spcBef>
              <a:buClr>
                <a:schemeClr val="tx1"/>
              </a:buClr>
              <a:buSzPct val="100000"/>
              <a:buFont typeface="HGP創英角ｺﾞｼｯｸUB" panose="020B0900000000000000" pitchFamily="50" charset="-128"/>
              <a:buChar char="○"/>
            </a:pPr>
            <a:r>
              <a:rPr lang="en-US" altLang="ja-JP" sz="2400" b="0" u="sng" dirty="0">
                <a:solidFill>
                  <a:srgbClr val="000000"/>
                </a:solidFill>
                <a:latin typeface="HGP創英角ｺﾞｼｯｸUB" pitchFamily="50" charset="-128"/>
                <a:ea typeface="HGP創英角ｺﾞｼｯｸUB" pitchFamily="50" charset="-128"/>
              </a:rPr>
              <a:t>SXF Ver.3.0</a:t>
            </a:r>
            <a:r>
              <a:rPr lang="ja-JP" altLang="en-US" sz="2400" b="0" u="sng" dirty="0" err="1">
                <a:solidFill>
                  <a:srgbClr val="000000"/>
                </a:solidFill>
                <a:latin typeface="HGP創英角ｺﾞｼｯｸUB" pitchFamily="50" charset="-128"/>
                <a:ea typeface="HGP創英角ｺﾞｼｯｸUB" pitchFamily="50" charset="-128"/>
              </a:rPr>
              <a:t>への</a:t>
            </a:r>
            <a:r>
              <a:rPr lang="ja-JP" altLang="en-US" sz="2400" b="0" u="sng" dirty="0">
                <a:solidFill>
                  <a:srgbClr val="000000"/>
                </a:solidFill>
                <a:latin typeface="HGP創英角ｺﾞｼｯｸUB" pitchFamily="50" charset="-128"/>
                <a:ea typeface="HGP創英角ｺﾞｼｯｸUB" pitchFamily="50" charset="-128"/>
              </a:rPr>
              <a:t>変換を対応していないソフトを使用している場合は、</a:t>
            </a:r>
            <a:r>
              <a:rPr lang="en-US" altLang="ja-JP" sz="2400" b="0" u="sng" dirty="0">
                <a:solidFill>
                  <a:srgbClr val="FF0000"/>
                </a:solidFill>
                <a:latin typeface="HGP創英角ｺﾞｼｯｸUB" pitchFamily="50" charset="-128"/>
                <a:ea typeface="HGP創英角ｺﾞｼｯｸUB" pitchFamily="50" charset="-128"/>
              </a:rPr>
              <a:t>SXF Ver.2.0</a:t>
            </a:r>
            <a:r>
              <a:rPr lang="ja-JP" altLang="en-US" sz="2400" b="0" u="sng" dirty="0">
                <a:solidFill>
                  <a:srgbClr val="FF0000"/>
                </a:solidFill>
                <a:latin typeface="HGP創英角ｺﾞｼｯｸUB" pitchFamily="50" charset="-128"/>
                <a:ea typeface="HGP創英角ｺﾞｼｯｸUB" pitchFamily="50" charset="-128"/>
              </a:rPr>
              <a:t>以上で納品し、標準図式データファイルも併せて納品する</a:t>
            </a:r>
            <a:endParaRPr lang="en-US" altLang="ja-JP" sz="2400" b="0" u="sng" dirty="0">
              <a:solidFill>
                <a:srgbClr val="FF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4294967295"/>
          </p:nvPr>
        </p:nvSpPr>
        <p:spPr>
          <a:xfrm>
            <a:off x="179512" y="648000"/>
            <a:ext cx="8856984" cy="5687711"/>
          </a:xfrm>
        </p:spPr>
        <p:txBody>
          <a:bodyPr wrap="square">
            <a:spAutoFit/>
          </a:bodyPr>
          <a:lstStyle/>
          <a:p>
            <a:pPr marL="355600" lvl="1" eaLnBrk="1" hangingPunct="1">
              <a:lnSpc>
                <a:spcPct val="80000"/>
              </a:lnSpc>
              <a:buClr>
                <a:schemeClr val="tx1"/>
              </a:buClr>
              <a:buSzPct val="100000"/>
              <a:buFont typeface="HGP創英角ｺﾞｼｯｸUB" panose="020B0900000000000000" pitchFamily="50" charset="-128"/>
              <a:buChar char="○"/>
            </a:pPr>
            <a:r>
              <a:rPr lang="ja-JP" altLang="en-US" sz="2200" dirty="0" smtClean="0">
                <a:latin typeface="HGP創英角ｺﾞｼｯｸUB" pitchFamily="50" charset="-128"/>
                <a:ea typeface="HGP創英角ｺﾞｼｯｸUB" pitchFamily="50" charset="-128"/>
              </a:rPr>
              <a:t>ボーリング交換用データ</a:t>
            </a:r>
            <a:r>
              <a:rPr lang="en-US" altLang="ja-JP" sz="2200" dirty="0" smtClean="0">
                <a:latin typeface="HGP創英角ｺﾞｼｯｸUB" pitchFamily="50" charset="-128"/>
                <a:ea typeface="HGP創英角ｺﾞｼｯｸUB" pitchFamily="50" charset="-128"/>
              </a:rPr>
              <a:t>(XML)</a:t>
            </a:r>
            <a:r>
              <a:rPr lang="ja-JP" altLang="en-US" sz="22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データベース化、データ交換を目的とした</a:t>
            </a:r>
            <a:endParaRPr lang="en-US" altLang="ja-JP" sz="2000" dirty="0" smtClean="0">
              <a:latin typeface="HGP創英角ｺﾞｼｯｸUB" pitchFamily="50" charset="-128"/>
              <a:ea typeface="HGP創英角ｺﾞｼｯｸUB" pitchFamily="50" charset="-128"/>
            </a:endParaRPr>
          </a:p>
          <a:p>
            <a:pPr lvl="1" eaLnBrk="1" hangingPunct="1">
              <a:lnSpc>
                <a:spcPct val="80000"/>
              </a:lnSpc>
              <a:buClr>
                <a:schemeClr val="tx1"/>
              </a:buClr>
              <a:buFont typeface="Wingdings" pitchFamily="2" charset="2"/>
              <a:buNone/>
            </a:pPr>
            <a:r>
              <a:rPr lang="ja-JP" altLang="en-US" sz="2000" dirty="0" smtClean="0">
                <a:latin typeface="HGP創英角ｺﾞｼｯｸUB" pitchFamily="50" charset="-128"/>
                <a:ea typeface="HGP創英角ｺﾞｼｯｸUB" pitchFamily="50" charset="-128"/>
              </a:rPr>
              <a:t>　　　　　　　　　　　　　　　　　　　　　　　　 　 ボーリングデータ</a:t>
            </a:r>
            <a:endParaRPr lang="en-US" altLang="ja-JP" sz="2000" dirty="0" smtClean="0">
              <a:latin typeface="HGP創英角ｺﾞｼｯｸUB" pitchFamily="50" charset="-128"/>
              <a:ea typeface="HGP創英角ｺﾞｼｯｸUB" pitchFamily="50" charset="-128"/>
            </a:endParaRPr>
          </a:p>
          <a:p>
            <a:pPr marL="631825" lvl="2" eaLnBrk="1" hangingPunct="1">
              <a:lnSpc>
                <a:spcPct val="80000"/>
              </a:lnSpc>
              <a:buClr>
                <a:schemeClr val="tx1"/>
              </a:buClr>
              <a:buFontTx/>
              <a:buChar char="•"/>
            </a:pP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ボーリングごとに、</a:t>
            </a: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ボーリング交換用データのファイルを作成</a:t>
            </a:r>
            <a:endParaRPr lang="en-US" altLang="ja-JP" sz="2100" dirty="0" smtClean="0">
              <a:latin typeface="HGP創英角ｺﾞｼｯｸUB" pitchFamily="50" charset="-128"/>
              <a:ea typeface="HGP創英角ｺﾞｼｯｸUB" pitchFamily="50" charset="-128"/>
            </a:endParaRPr>
          </a:p>
          <a:p>
            <a:pPr marL="631825" lvl="2" eaLnBrk="1" hangingPunct="1">
              <a:lnSpc>
                <a:spcPct val="80000"/>
              </a:lnSpc>
              <a:buClr>
                <a:schemeClr val="tx1"/>
              </a:buClr>
              <a:buFontTx/>
              <a:buChar char="•"/>
            </a:pPr>
            <a:endParaRPr lang="ja-JP" altLang="en-US" sz="2100" dirty="0" smtClean="0">
              <a:latin typeface="HGP創英角ｺﾞｼｯｸUB" pitchFamily="50" charset="-128"/>
              <a:ea typeface="HGP創英角ｺﾞｼｯｸUB" pitchFamily="50" charset="-128"/>
            </a:endParaRPr>
          </a:p>
          <a:p>
            <a:pPr marL="355600" lvl="1" eaLnBrk="1" hangingPunct="1">
              <a:lnSpc>
                <a:spcPct val="80000"/>
              </a:lnSpc>
              <a:spcBef>
                <a:spcPct val="50000"/>
              </a:spcBef>
              <a:buClr>
                <a:schemeClr val="tx1"/>
              </a:buClr>
              <a:buSzPct val="100000"/>
              <a:buFont typeface="HGP創英角ｺﾞｼｯｸUB" panose="020B0900000000000000" pitchFamily="50" charset="-128"/>
              <a:buChar char="○"/>
            </a:pPr>
            <a:r>
              <a:rPr lang="ja-JP" altLang="en-US" sz="2200" dirty="0" smtClean="0">
                <a:latin typeface="HGP創英角ｺﾞｼｯｸUB" pitchFamily="50" charset="-128"/>
                <a:ea typeface="HGP創英角ｺﾞｼｯｸUB" pitchFamily="50" charset="-128"/>
              </a:rPr>
              <a:t>電子柱状図</a:t>
            </a:r>
            <a:r>
              <a:rPr lang="en-US" altLang="ja-JP" sz="2200" dirty="0" smtClean="0">
                <a:latin typeface="HGP創英角ｺﾞｼｯｸUB" pitchFamily="50" charset="-128"/>
                <a:ea typeface="HGP創英角ｺﾞｼｯｸUB" pitchFamily="50" charset="-128"/>
              </a:rPr>
              <a:t>(PDF)</a:t>
            </a:r>
            <a:r>
              <a:rPr lang="ja-JP" altLang="en-US" sz="22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ボーリング柱状図様式</a:t>
            </a:r>
            <a:endParaRPr lang="en-US" altLang="ja-JP" sz="2200" dirty="0" smtClean="0">
              <a:latin typeface="HGP創英角ｺﾞｼｯｸUB" pitchFamily="50" charset="-128"/>
              <a:ea typeface="HGP創英角ｺﾞｼｯｸUB" pitchFamily="50" charset="-128"/>
            </a:endParaRPr>
          </a:p>
          <a:p>
            <a:pPr marL="630238" lvl="2" indent="-292100" eaLnBrk="1" hangingPunct="1">
              <a:lnSpc>
                <a:spcPct val="80000"/>
              </a:lnSpc>
              <a:buClr>
                <a:schemeClr val="tx1"/>
              </a:buClr>
              <a:buFontTx/>
              <a:buChar char="•"/>
            </a:pP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ボーリングごとに、</a:t>
            </a: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電子柱状図を作成</a:t>
            </a:r>
          </a:p>
          <a:p>
            <a:pPr marL="630238" lvl="2" indent="-292100"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掘進方向の尺度は、</a:t>
            </a:r>
            <a:r>
              <a:rPr lang="en-US" altLang="ja-JP" sz="2100" dirty="0" smtClean="0">
                <a:latin typeface="HGP創英角ｺﾞｼｯｸUB" pitchFamily="50" charset="-128"/>
                <a:ea typeface="HGP創英角ｺﾞｼｯｸUB" pitchFamily="50" charset="-128"/>
              </a:rPr>
              <a:t>1</a:t>
            </a:r>
            <a:r>
              <a:rPr lang="ja-JP" altLang="en-US" sz="2100" dirty="0" smtClean="0">
                <a:latin typeface="HGP創英角ｺﾞｼｯｸUB" pitchFamily="50" charset="-128"/>
                <a:ea typeface="HGP創英角ｺﾞｼｯｸUB" pitchFamily="50" charset="-128"/>
              </a:rPr>
              <a:t>：</a:t>
            </a:r>
            <a:r>
              <a:rPr lang="en-US" altLang="ja-JP" sz="2100" dirty="0" smtClean="0">
                <a:latin typeface="HGP創英角ｺﾞｼｯｸUB" pitchFamily="50" charset="-128"/>
                <a:ea typeface="HGP創英角ｺﾞｼｯｸUB" pitchFamily="50" charset="-128"/>
              </a:rPr>
              <a:t>100</a:t>
            </a:r>
            <a:r>
              <a:rPr lang="ja-JP" altLang="en-US" sz="2100" dirty="0" smtClean="0">
                <a:latin typeface="HGP創英角ｺﾞｼｯｸUB" pitchFamily="50" charset="-128"/>
                <a:ea typeface="HGP創英角ｺﾞｼｯｸUB" pitchFamily="50" charset="-128"/>
              </a:rPr>
              <a:t>を基本とする</a:t>
            </a:r>
          </a:p>
          <a:p>
            <a:pPr marL="630238" lvl="2" indent="-292100"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用紙サイズは、</a:t>
            </a:r>
            <a:r>
              <a:rPr lang="en-US" altLang="ja-JP" sz="2100" dirty="0" smtClean="0">
                <a:latin typeface="HGP創英角ｺﾞｼｯｸUB" pitchFamily="50" charset="-128"/>
                <a:ea typeface="HGP創英角ｺﾞｼｯｸUB" pitchFamily="50" charset="-128"/>
              </a:rPr>
              <a:t>A3</a:t>
            </a:r>
            <a:r>
              <a:rPr lang="ja-JP" altLang="en-US" sz="2100" dirty="0" smtClean="0">
                <a:latin typeface="HGP創英角ｺﾞｼｯｸUB" pitchFamily="50" charset="-128"/>
                <a:ea typeface="HGP創英角ｺﾞｼｯｸUB" pitchFamily="50" charset="-128"/>
              </a:rPr>
              <a:t>縦を基本とする</a:t>
            </a:r>
            <a:endParaRPr lang="en-US" altLang="ja-JP" sz="2100" dirty="0" smtClean="0">
              <a:latin typeface="HGP創英角ｺﾞｼｯｸUB" pitchFamily="50" charset="-128"/>
              <a:ea typeface="HGP創英角ｺﾞｼｯｸUB" pitchFamily="50" charset="-128"/>
            </a:endParaRPr>
          </a:p>
          <a:p>
            <a:pPr marL="630238" lvl="2" indent="-292100" eaLnBrk="1" hangingPunct="1">
              <a:lnSpc>
                <a:spcPct val="80000"/>
              </a:lnSpc>
              <a:buClr>
                <a:schemeClr val="tx1"/>
              </a:buClr>
              <a:buFontTx/>
              <a:buChar char="•"/>
            </a:pPr>
            <a:endParaRPr lang="ja-JP" altLang="en-US" sz="2100" dirty="0" smtClean="0">
              <a:latin typeface="HGP創英角ｺﾞｼｯｸUB" pitchFamily="50" charset="-128"/>
              <a:ea typeface="HGP創英角ｺﾞｼｯｸUB" pitchFamily="50" charset="-128"/>
            </a:endParaRPr>
          </a:p>
          <a:p>
            <a:pPr marL="355600" lvl="1" eaLnBrk="1" hangingPunct="1">
              <a:lnSpc>
                <a:spcPct val="80000"/>
              </a:lnSpc>
              <a:spcBef>
                <a:spcPct val="50000"/>
              </a:spcBef>
              <a:buClr>
                <a:schemeClr val="tx1"/>
              </a:buClr>
              <a:buSzPct val="100000"/>
              <a:buFont typeface="HGP創英角ｺﾞｼｯｸUB" panose="020B0900000000000000" pitchFamily="50" charset="-128"/>
              <a:buChar char="○"/>
            </a:pPr>
            <a:r>
              <a:rPr lang="ja-JP" altLang="en-US" sz="2200" dirty="0" smtClean="0">
                <a:latin typeface="HGP創英角ｺﾞｼｯｸUB" pitchFamily="50" charset="-128"/>
                <a:ea typeface="HGP創英角ｺﾞｼｯｸUB" pitchFamily="50" charset="-128"/>
              </a:rPr>
              <a:t>電子簡略柱状図</a:t>
            </a:r>
            <a:r>
              <a:rPr lang="en-US" altLang="ja-JP" sz="2200" dirty="0" smtClean="0">
                <a:latin typeface="HGP創英角ｺﾞｼｯｸUB" pitchFamily="50" charset="-128"/>
                <a:ea typeface="HGP創英角ｺﾞｼｯｸUB" pitchFamily="50" charset="-128"/>
              </a:rPr>
              <a:t>(SXF(P21))</a:t>
            </a:r>
            <a:r>
              <a:rPr lang="ja-JP" altLang="en-US" sz="22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断面図に切り貼りする</a:t>
            </a:r>
            <a:r>
              <a:rPr lang="en-US" altLang="ja-JP" sz="2000" dirty="0" smtClean="0">
                <a:latin typeface="HGP創英角ｺﾞｼｯｸUB" pitchFamily="50" charset="-128"/>
                <a:ea typeface="HGP創英角ｺﾞｼｯｸUB" pitchFamily="50" charset="-128"/>
              </a:rPr>
              <a:t>CAD</a:t>
            </a:r>
            <a:r>
              <a:rPr lang="ja-JP" altLang="en-US" sz="2000" dirty="0" smtClean="0">
                <a:latin typeface="HGP創英角ｺﾞｼｯｸUB" pitchFamily="50" charset="-128"/>
                <a:ea typeface="HGP創英角ｺﾞｼｯｸUB" pitchFamily="50" charset="-128"/>
              </a:rPr>
              <a:t>データ</a:t>
            </a:r>
            <a:endParaRPr lang="en-US" altLang="ja-JP" sz="2200" dirty="0" smtClean="0">
              <a:latin typeface="HGP創英角ｺﾞｼｯｸUB" pitchFamily="50" charset="-128"/>
              <a:ea typeface="HGP創英角ｺﾞｼｯｸUB" pitchFamily="50" charset="-128"/>
            </a:endParaRPr>
          </a:p>
          <a:p>
            <a:pPr marL="631825" lvl="2" eaLnBrk="1" hangingPunct="1">
              <a:lnSpc>
                <a:spcPct val="80000"/>
              </a:lnSpc>
              <a:buClr>
                <a:schemeClr val="tx1"/>
              </a:buClr>
              <a:buFontTx/>
              <a:buChar char="•"/>
            </a:pP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ボーリングごとに、</a:t>
            </a: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電子簡略柱状図を作成</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尺度は、</a:t>
            </a:r>
            <a:r>
              <a:rPr lang="en-US" altLang="ja-JP" sz="2100" dirty="0" smtClean="0">
                <a:latin typeface="HGP創英角ｺﾞｼｯｸUB" pitchFamily="50" charset="-128"/>
                <a:ea typeface="HGP創英角ｺﾞｼｯｸUB" pitchFamily="50" charset="-128"/>
              </a:rPr>
              <a:t>1</a:t>
            </a:r>
            <a:r>
              <a:rPr lang="ja-JP" altLang="en-US" sz="2100" dirty="0" smtClean="0">
                <a:latin typeface="HGP創英角ｺﾞｼｯｸUB" pitchFamily="50" charset="-128"/>
                <a:ea typeface="HGP創英角ｺﾞｼｯｸUB" pitchFamily="50" charset="-128"/>
              </a:rPr>
              <a:t>：</a:t>
            </a:r>
            <a:r>
              <a:rPr lang="en-US" altLang="ja-JP" sz="2100" dirty="0" smtClean="0">
                <a:latin typeface="HGP創英角ｺﾞｼｯｸUB" pitchFamily="50" charset="-128"/>
                <a:ea typeface="HGP創英角ｺﾞｼｯｸUB" pitchFamily="50" charset="-128"/>
              </a:rPr>
              <a:t>100</a:t>
            </a:r>
            <a:r>
              <a:rPr lang="ja-JP" altLang="en-US" sz="2100" dirty="0" smtClean="0">
                <a:latin typeface="HGP創英角ｺﾞｼｯｸUB" pitchFamily="50" charset="-128"/>
                <a:ea typeface="HGP創英角ｺﾞｼｯｸUB" pitchFamily="50" charset="-128"/>
              </a:rPr>
              <a:t>を基本とする</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用紙サイズは、</a:t>
            </a:r>
            <a:r>
              <a:rPr lang="en-US" altLang="ja-JP" sz="2100" dirty="0" smtClean="0">
                <a:latin typeface="HGP創英角ｺﾞｼｯｸUB" pitchFamily="50" charset="-128"/>
                <a:ea typeface="HGP創英角ｺﾞｼｯｸUB" pitchFamily="50" charset="-128"/>
              </a:rPr>
              <a:t>A4</a:t>
            </a:r>
            <a:r>
              <a:rPr lang="ja-JP" altLang="en-US" sz="2100" dirty="0" smtClean="0">
                <a:latin typeface="HGP創英角ｺﾞｼｯｸUB" pitchFamily="50" charset="-128"/>
                <a:ea typeface="HGP創英角ｺﾞｼｯｸUB" pitchFamily="50" charset="-128"/>
              </a:rPr>
              <a:t>縦を基本とする</a:t>
            </a:r>
          </a:p>
          <a:p>
            <a:pPr lvl="2" eaLnBrk="1" hangingPunct="1">
              <a:lnSpc>
                <a:spcPct val="80000"/>
              </a:lnSpc>
              <a:buClr>
                <a:schemeClr val="tx1"/>
              </a:buClr>
              <a:buFontTx/>
              <a:buNone/>
            </a:pPr>
            <a:r>
              <a:rPr lang="ja-JP" altLang="en-US" sz="2100" dirty="0" smtClean="0">
                <a:latin typeface="HGP創英角ｺﾞｼｯｸUB" pitchFamily="50" charset="-128"/>
                <a:ea typeface="HGP創英角ｺﾞｼｯｸUB" pitchFamily="50" charset="-128"/>
              </a:rPr>
              <a:t>　</a:t>
            </a:r>
            <a:r>
              <a:rPr lang="en-US" altLang="ja-JP" sz="2100" u="sng" dirty="0" smtClean="0">
                <a:solidFill>
                  <a:srgbClr val="FF0000"/>
                </a:solidFill>
                <a:latin typeface="HGP創英角ｺﾞｼｯｸUB" pitchFamily="50" charset="-128"/>
                <a:ea typeface="HGP創英角ｺﾞｼｯｸUB" pitchFamily="50" charset="-128"/>
              </a:rPr>
              <a:t>※</a:t>
            </a:r>
            <a:r>
              <a:rPr lang="ja-JP" altLang="en-US" sz="2100" u="sng" dirty="0" smtClean="0">
                <a:solidFill>
                  <a:srgbClr val="FF0000"/>
                </a:solidFill>
                <a:latin typeface="HGP創英角ｺﾞｼｯｸUB" pitchFamily="50" charset="-128"/>
                <a:ea typeface="HGP創英角ｺﾞｼｯｸUB" pitchFamily="50" charset="-128"/>
              </a:rPr>
              <a:t>掘進長の長いボーリングに対応する場合は、適宜用紙選択</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スケールは、メートル単位として、</a:t>
            </a:r>
            <a:r>
              <a:rPr lang="en-US" altLang="ja-JP" sz="2100" dirty="0" smtClean="0">
                <a:latin typeface="HGP創英角ｺﾞｼｯｸUB" pitchFamily="50" charset="-128"/>
                <a:ea typeface="HGP創英角ｺﾞｼｯｸUB" pitchFamily="50" charset="-128"/>
              </a:rPr>
              <a:t>1</a:t>
            </a:r>
            <a:r>
              <a:rPr lang="ja-JP" altLang="en-US" sz="2100" dirty="0" smtClean="0">
                <a:latin typeface="HGP創英角ｺﾞｼｯｸUB" pitchFamily="50" charset="-128"/>
                <a:ea typeface="HGP創英角ｺﾞｼｯｸUB" pitchFamily="50" charset="-128"/>
              </a:rPr>
              <a:t>単位＝</a:t>
            </a:r>
            <a:r>
              <a:rPr lang="en-US" altLang="ja-JP" sz="2100" dirty="0" smtClean="0">
                <a:latin typeface="HGP創英角ｺﾞｼｯｸUB" pitchFamily="50" charset="-128"/>
                <a:ea typeface="HGP創英角ｺﾞｼｯｸUB" pitchFamily="50" charset="-128"/>
              </a:rPr>
              <a:t>1m</a:t>
            </a:r>
            <a:r>
              <a:rPr lang="ja-JP" altLang="en-US" sz="2100" dirty="0" smtClean="0">
                <a:latin typeface="HGP創英角ｺﾞｼｯｸUB" pitchFamily="50" charset="-128"/>
                <a:ea typeface="HGP創英角ｺﾞｼｯｸUB" pitchFamily="50" charset="-128"/>
              </a:rPr>
              <a:t>とする</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レイヤは「</a:t>
            </a:r>
            <a:r>
              <a:rPr lang="en-US" altLang="ja-JP" sz="2100" u="sng" dirty="0" smtClean="0">
                <a:solidFill>
                  <a:srgbClr val="FF0000"/>
                </a:solidFill>
                <a:latin typeface="HGP創英角ｺﾞｼｯｸUB" pitchFamily="50" charset="-128"/>
                <a:ea typeface="HGP創英角ｺﾞｼｯｸUB" pitchFamily="50" charset="-128"/>
              </a:rPr>
              <a:t>S-BGD-BRG</a:t>
            </a:r>
            <a:r>
              <a:rPr lang="ja-JP" altLang="en-US" sz="2100" dirty="0" smtClean="0">
                <a:latin typeface="HGP創英角ｺﾞｼｯｸUB" pitchFamily="50" charset="-128"/>
                <a:ea typeface="HGP創英角ｺﾞｼｯｸUB" pitchFamily="50" charset="-128"/>
              </a:rPr>
              <a:t>」とし、全ての図形及び文字情報を同一レイヤに格納する</a:t>
            </a:r>
          </a:p>
        </p:txBody>
      </p:sp>
      <p:sp>
        <p:nvSpPr>
          <p:cNvPr id="71683" name="Rectangle 2"/>
          <p:cNvSpPr>
            <a:spLocks noChangeArrowheads="1"/>
          </p:cNvSpPr>
          <p:nvPr/>
        </p:nvSpPr>
        <p:spPr bwMode="auto">
          <a:xfrm>
            <a:off x="108000" y="0"/>
            <a:ext cx="842444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地質・土質調査成果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【BORING】</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4</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基準類と各成果品の留意事項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208327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a:t>
            </a:r>
            <a:r>
              <a:rPr lang="ja-JP" altLang="en-US" sz="4200" b="0" dirty="0" smtClean="0">
                <a:solidFill>
                  <a:srgbClr val="330066"/>
                </a:solidFill>
                <a:latin typeface="HGP創英角ｺﾞｼｯｸUB" pitchFamily="50" charset="-128"/>
                <a:ea typeface="HGP創英角ｺﾞｼｯｸUB" pitchFamily="50" charset="-128"/>
              </a:rPr>
              <a:t>電子納品の概要</a:t>
            </a:r>
            <a:endParaRPr lang="ja-JP" altLang="en-US" sz="4200" b="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637221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rPr>
              <a:t>電子納品とは？</a:t>
            </a:r>
            <a:endParaRPr kumimoji="1" lang="ja-JP" altLang="en-US" sz="3200" b="0" i="0" u="none" strike="noStrike" kern="1200" cap="none" spc="0" normalizeH="0" baseline="0" noProof="0" dirty="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5" name="Picture 4"/>
          <p:cNvPicPr>
            <a:picLocks noChangeAspect="1" noChangeArrowheads="1"/>
          </p:cNvPicPr>
          <p:nvPr/>
        </p:nvPicPr>
        <p:blipFill>
          <a:blip r:embed="rId2" cstate="print"/>
          <a:srcRect/>
          <a:stretch>
            <a:fillRect/>
          </a:stretch>
        </p:blipFill>
        <p:spPr bwMode="auto">
          <a:xfrm>
            <a:off x="287338" y="728663"/>
            <a:ext cx="4879975" cy="5329237"/>
          </a:xfrm>
          <a:prstGeom prst="rect">
            <a:avLst/>
          </a:prstGeom>
          <a:noFill/>
          <a:ln w="9525">
            <a:noFill/>
            <a:miter lim="800000"/>
            <a:headEnd/>
            <a:tailEnd/>
          </a:ln>
        </p:spPr>
      </p:pic>
      <p:sp>
        <p:nvSpPr>
          <p:cNvPr id="6" name="Text Box 7"/>
          <p:cNvSpPr txBox="1">
            <a:spLocks noChangeArrowheads="1"/>
          </p:cNvSpPr>
          <p:nvPr/>
        </p:nvSpPr>
        <p:spPr bwMode="auto">
          <a:xfrm>
            <a:off x="5219700" y="728663"/>
            <a:ext cx="3636963" cy="2654300"/>
          </a:xfrm>
          <a:prstGeom prst="rect">
            <a:avLst/>
          </a:prstGeom>
          <a:noFill/>
          <a:ln w="9525">
            <a:noFill/>
            <a:miter lim="800000"/>
            <a:headEnd/>
            <a:tailEnd/>
          </a:ln>
        </p:spPr>
        <p:txBody>
          <a:bodyPr>
            <a:spAutoFit/>
          </a:bodyPr>
          <a:lstStyle/>
          <a:p>
            <a:pPr algn="l"/>
            <a:r>
              <a:rPr lang="ja-JP" altLang="en-US" sz="2800" dirty="0">
                <a:solidFill>
                  <a:srgbClr val="000000"/>
                </a:solidFill>
                <a:latin typeface="HGP創英角ｺﾞｼｯｸUB" pitchFamily="50" charset="-128"/>
                <a:ea typeface="HGP創英角ｺﾞｼｯｸUB" pitchFamily="50" charset="-128"/>
              </a:rPr>
              <a:t>　建設生産システムにおける調査・設計・工事等の</a:t>
            </a:r>
            <a:r>
              <a:rPr lang="ja-JP" altLang="en-US" sz="2800" dirty="0">
                <a:solidFill>
                  <a:srgbClr val="FF3300"/>
                </a:solidFill>
                <a:latin typeface="HGP創英角ｺﾞｼｯｸUB" pitchFamily="50" charset="-128"/>
                <a:ea typeface="HGP創英角ｺﾞｼｯｸUB" pitchFamily="50" charset="-128"/>
              </a:rPr>
              <a:t>各段階の成果の一部</a:t>
            </a:r>
            <a:r>
              <a:rPr lang="ja-JP" altLang="en-US" sz="2800" dirty="0">
                <a:solidFill>
                  <a:srgbClr val="000000"/>
                </a:solidFill>
                <a:latin typeface="HGP創英角ｺﾞｼｯｸUB" pitchFamily="50" charset="-128"/>
                <a:ea typeface="HGP創英角ｺﾞｼｯｸUB" pitchFamily="50" charset="-128"/>
              </a:rPr>
              <a:t>を</a:t>
            </a:r>
            <a:r>
              <a:rPr lang="ja-JP" altLang="en-US" sz="2800" u="sng" dirty="0">
                <a:solidFill>
                  <a:srgbClr val="0066FF"/>
                </a:solidFill>
                <a:latin typeface="HGP創英角ｺﾞｼｯｸUB" pitchFamily="50" charset="-128"/>
                <a:ea typeface="HGP創英角ｺﾞｼｯｸUB" pitchFamily="50" charset="-128"/>
              </a:rPr>
              <a:t>電子成果品</a:t>
            </a:r>
            <a:r>
              <a:rPr lang="ja-JP" altLang="en-US" sz="2800" dirty="0">
                <a:solidFill>
                  <a:srgbClr val="000000"/>
                </a:solidFill>
                <a:latin typeface="HGP創英角ｺﾞｼｯｸUB" pitchFamily="50" charset="-128"/>
                <a:ea typeface="HGP創英角ｺﾞｼｯｸUB" pitchFamily="50" charset="-128"/>
              </a:rPr>
              <a:t>として</a:t>
            </a:r>
            <a:r>
              <a:rPr lang="ja-JP" altLang="en-US" sz="2800" u="sng" dirty="0">
                <a:solidFill>
                  <a:srgbClr val="0066FF"/>
                </a:solidFill>
                <a:latin typeface="HGP創英角ｺﾞｼｯｸUB" pitchFamily="50" charset="-128"/>
                <a:ea typeface="HGP創英角ｺﾞｼｯｸUB" pitchFamily="50" charset="-128"/>
              </a:rPr>
              <a:t>電子的に納品</a:t>
            </a:r>
            <a:r>
              <a:rPr lang="ja-JP" altLang="en-US" sz="2800" dirty="0">
                <a:solidFill>
                  <a:srgbClr val="000000"/>
                </a:solidFill>
                <a:latin typeface="HGP創英角ｺﾞｼｯｸUB" pitchFamily="50" charset="-128"/>
                <a:ea typeface="HGP創英角ｺﾞｼｯｸUB" pitchFamily="50" charset="-128"/>
              </a:rPr>
              <a:t>することです。</a:t>
            </a:r>
          </a:p>
        </p:txBody>
      </p:sp>
      <p:sp>
        <p:nvSpPr>
          <p:cNvPr id="7" name="Text Box 8"/>
          <p:cNvSpPr txBox="1">
            <a:spLocks noChangeArrowheads="1"/>
          </p:cNvSpPr>
          <p:nvPr/>
        </p:nvSpPr>
        <p:spPr bwMode="auto">
          <a:xfrm>
            <a:off x="5256213" y="3968750"/>
            <a:ext cx="3600450" cy="2227263"/>
          </a:xfrm>
          <a:prstGeom prst="rect">
            <a:avLst/>
          </a:prstGeom>
          <a:noFill/>
          <a:ln w="9525">
            <a:noFill/>
            <a:miter lim="800000"/>
            <a:headEnd/>
            <a:tailEnd/>
          </a:ln>
        </p:spPr>
        <p:txBody>
          <a:bodyPr>
            <a:spAutoFit/>
          </a:bodyPr>
          <a:lstStyle/>
          <a:p>
            <a:pPr algn="l"/>
            <a:r>
              <a:rPr lang="en-US" altLang="ja-JP" sz="2800" i="1" u="sng" dirty="0">
                <a:solidFill>
                  <a:srgbClr val="0066FF"/>
                </a:solidFill>
                <a:latin typeface="HGP創英角ｺﾞｼｯｸUB" pitchFamily="50" charset="-128"/>
                <a:ea typeface="HGP創英角ｺﾞｼｯｸUB" pitchFamily="50" charset="-128"/>
              </a:rPr>
              <a:t>□</a:t>
            </a:r>
            <a:r>
              <a:rPr lang="ja-JP" altLang="en-US" sz="2800" i="1" u="sng" dirty="0">
                <a:solidFill>
                  <a:srgbClr val="0066FF"/>
                </a:solidFill>
                <a:latin typeface="HGP創英角ｺﾞｼｯｸUB" pitchFamily="50" charset="-128"/>
                <a:ea typeface="HGP創英角ｺﾞｼｯｸUB" pitchFamily="50" charset="-128"/>
              </a:rPr>
              <a:t>電子成果品</a:t>
            </a:r>
          </a:p>
          <a:p>
            <a:pPr algn="l"/>
            <a:r>
              <a:rPr lang="ja-JP" altLang="en-US" sz="2800" dirty="0">
                <a:solidFill>
                  <a:srgbClr val="0066FF"/>
                </a:solidFill>
                <a:latin typeface="HGP創英角ｺﾞｼｯｸUB" pitchFamily="50" charset="-128"/>
                <a:ea typeface="HGP創英角ｺﾞｼｯｸUB" pitchFamily="50" charset="-128"/>
              </a:rPr>
              <a:t>　</a:t>
            </a:r>
            <a:r>
              <a:rPr lang="ja-JP" altLang="en-US" sz="2800" dirty="0">
                <a:solidFill>
                  <a:srgbClr val="000000"/>
                </a:solidFill>
                <a:latin typeface="HGP創英角ｺﾞｼｯｸUB" pitchFamily="50" charset="-128"/>
                <a:ea typeface="HGP創英角ｺﾞｼｯｸUB" pitchFamily="50" charset="-128"/>
              </a:rPr>
              <a:t>電子的手段によって発注者に納品する成果品となる電子データです。</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8000" y="0"/>
            <a:ext cx="7668356"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pPr eaLnBrk="1" hangingPunct="1">
              <a:defRPr/>
            </a:pPr>
            <a:r>
              <a:rPr lang="en-US" altLang="ja-JP" b="1" dirty="0" smtClean="0"/>
              <a:t>CALS/EC</a:t>
            </a:r>
            <a:r>
              <a:rPr lang="ja-JP" altLang="en-US" b="1" dirty="0" smtClean="0"/>
              <a:t>アクションプログラム</a:t>
            </a:r>
            <a:r>
              <a:rPr lang="en-US" altLang="ja-JP" b="1" dirty="0" smtClean="0"/>
              <a:t>2008</a:t>
            </a:r>
            <a:endParaRPr lang="ja-JP" altLang="en-US" b="1" dirty="0" smtClean="0"/>
          </a:p>
        </p:txBody>
      </p:sp>
      <p:graphicFrame>
        <p:nvGraphicFramePr>
          <p:cNvPr id="9" name="Group 45"/>
          <p:cNvGraphicFramePr>
            <a:graphicFrameLocks/>
          </p:cNvGraphicFramePr>
          <p:nvPr/>
        </p:nvGraphicFramePr>
        <p:xfrm>
          <a:off x="467544" y="1484784"/>
          <a:ext cx="8351837" cy="4551364"/>
        </p:xfrm>
        <a:graphic>
          <a:graphicData uri="http://schemas.openxmlformats.org/drawingml/2006/table">
            <a:tbl>
              <a:tblPr/>
              <a:tblGrid>
                <a:gridCol w="1150937"/>
                <a:gridCol w="7200900"/>
              </a:tblGrid>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目標－①</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入札契約書類の完全電子化による手続きの効率化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入札契約書類の完全電子化による手続きの効率化により、一連の調達が全てインターネットで可能となる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目標－②</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発注者・受注者間のコミュニケーションの円滑化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情報共有システムの利活用により、発注者・受注者間のコミュニケーションの円滑化を図る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目標－③</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調査・計画・設計・施工・管理を通じて利用可能な電子データの利活用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3</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次元データの利用により、工事の一層の品質向上とコスト縮減及びスピードアップ化を図るなど、建設生産システムの生産性向上が可能となる（</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データの利活用）</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目標－④</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工事の一層の品質向上を図る情報化施工の普及推進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情報化施工により、工事の一層の品質向上とコスト縮減及びスピードアップ化を図るなど、建設生産システムの生産性向上が可能となる（情報化施工）</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目標－⑤</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完全電子納品化に対応した品質検査技術の開発</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モバイルや情報共有システム等の必要なハードウェアの整備及びシステムの構築により、工事成果の完全電子納品化、電子検査の実現、紙・電子の二重納品の解消</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目標－⑥</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000099"/>
                          </a:solidFill>
                          <a:effectLst/>
                          <a:latin typeface="Arial" charset="0"/>
                          <a:ea typeface="ＭＳ Ｐゴシック" pitchFamily="50" charset="-128"/>
                        </a:rPr>
                        <a:t>CALS/EC</a:t>
                      </a: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の普及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各種研修や資格制度の活用等を通じ、</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の普及を促進させて、直轄の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リテラシー向上、自治体の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普及率向上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35"/>
          <p:cNvSpPr txBox="1">
            <a:spLocks noChangeArrowheads="1"/>
          </p:cNvSpPr>
          <p:nvPr/>
        </p:nvSpPr>
        <p:spPr bwMode="auto">
          <a:xfrm>
            <a:off x="1762944" y="653787"/>
            <a:ext cx="7129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spcBef>
                <a:spcPct val="50000"/>
              </a:spcBef>
              <a:buFontTx/>
              <a:buNone/>
            </a:pPr>
            <a:r>
              <a:rPr lang="ja-JP" altLang="en-US" sz="1600" b="0" dirty="0">
                <a:latin typeface="HGP創英角ｺﾞｼｯｸUB" panose="020B0900000000000000" pitchFamily="50" charset="-128"/>
                <a:ea typeface="HGP創英角ｺﾞｼｯｸUB" panose="020B0900000000000000" pitchFamily="50" charset="-128"/>
              </a:rPr>
              <a:t>これまでの</a:t>
            </a:r>
            <a:r>
              <a:rPr lang="en-US" altLang="ja-JP" sz="1600" b="0" dirty="0">
                <a:latin typeface="HGP創英角ｺﾞｼｯｸUB" panose="020B0900000000000000" pitchFamily="50" charset="-128"/>
                <a:ea typeface="HGP創英角ｺﾞｼｯｸUB" panose="020B0900000000000000" pitchFamily="50" charset="-128"/>
              </a:rPr>
              <a:t>CALS/EC</a:t>
            </a:r>
            <a:r>
              <a:rPr lang="ja-JP" altLang="en-US" sz="1600" b="0" dirty="0">
                <a:latin typeface="HGP創英角ｺﾞｼｯｸUB" panose="020B0900000000000000" pitchFamily="50" charset="-128"/>
                <a:ea typeface="HGP創英角ｺﾞｼｯｸUB" panose="020B0900000000000000" pitchFamily="50" charset="-128"/>
              </a:rPr>
              <a:t>アクションプログラムの成果を踏まえ、工事生産性の向上（コスト縮減、スピードアップ化）、維持管理の効率化、透明性の確保を図る観点から、重点分野において、</a:t>
            </a:r>
            <a:r>
              <a:rPr lang="en-US" altLang="ja-JP" sz="1600" b="0" dirty="0">
                <a:latin typeface="HGP創英角ｺﾞｼｯｸUB" panose="020B0900000000000000" pitchFamily="50" charset="-128"/>
                <a:ea typeface="HGP創英角ｺﾞｼｯｸUB" panose="020B0900000000000000" pitchFamily="50" charset="-128"/>
              </a:rPr>
              <a:t>ICT</a:t>
            </a:r>
            <a:r>
              <a:rPr lang="ja-JP" altLang="en-US" sz="1600" b="0" dirty="0">
                <a:latin typeface="HGP創英角ｺﾞｼｯｸUB" panose="020B0900000000000000" pitchFamily="50" charset="-128"/>
                <a:ea typeface="HGP創英角ｺﾞｼｯｸUB" panose="020B0900000000000000" pitchFamily="50" charset="-128"/>
              </a:rPr>
              <a:t>技術を活用した建設生産システムを構築する</a:t>
            </a:r>
          </a:p>
        </p:txBody>
      </p:sp>
      <p:sp>
        <p:nvSpPr>
          <p:cNvPr id="11" name="Text Box 34"/>
          <p:cNvSpPr txBox="1">
            <a:spLocks noChangeArrowheads="1"/>
          </p:cNvSpPr>
          <p:nvPr/>
        </p:nvSpPr>
        <p:spPr bwMode="auto">
          <a:xfrm>
            <a:off x="287524" y="769330"/>
            <a:ext cx="1330957" cy="40011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000" b="0" dirty="0">
                <a:latin typeface="HGP創英角ｺﾞｼｯｸUB" panose="020B0900000000000000" pitchFamily="50" charset="-128"/>
                <a:ea typeface="HGP創英角ｺﾞｼｯｸUB" panose="020B0900000000000000" pitchFamily="50" charset="-128"/>
              </a:rPr>
              <a:t>基本方針</a:t>
            </a:r>
          </a:p>
        </p:txBody>
      </p:sp>
      <p:sp>
        <p:nvSpPr>
          <p:cNvPr id="6" name="正方形/長方形 5"/>
          <p:cNvSpPr/>
          <p:nvPr/>
        </p:nvSpPr>
        <p:spPr bwMode="auto">
          <a:xfrm>
            <a:off x="0" y="4581128"/>
            <a:ext cx="431540" cy="612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dirty="0" smtClean="0">
                <a:ln>
                  <a:noFill/>
                </a:ln>
                <a:solidFill>
                  <a:srgbClr val="FF0000"/>
                </a:solidFill>
                <a:effectLst/>
                <a:latin typeface="Arial" charset="0"/>
                <a:ea typeface="ＭＳ Ｐゴシック" pitchFamily="50" charset="-128"/>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637221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rPr>
              <a:t>電子納品で用いる用語の定義</a:t>
            </a:r>
            <a:endParaRPr kumimoji="1" lang="ja-JP" altLang="en-US" sz="3200" b="0" i="0" u="none" strike="noStrike" kern="1200" cap="none" spc="0" normalizeH="0" baseline="0" noProof="0" dirty="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endParaRPr>
          </a:p>
        </p:txBody>
      </p:sp>
      <p:graphicFrame>
        <p:nvGraphicFramePr>
          <p:cNvPr id="4" name="Group 24"/>
          <p:cNvGraphicFramePr>
            <a:graphicFrameLocks noGrp="1"/>
          </p:cNvGraphicFramePr>
          <p:nvPr/>
        </p:nvGraphicFramePr>
        <p:xfrm>
          <a:off x="719138" y="1052513"/>
          <a:ext cx="7632700" cy="4023678"/>
        </p:xfrm>
        <a:graphic>
          <a:graphicData uri="http://schemas.openxmlformats.org/drawingml/2006/table">
            <a:tbl>
              <a:tblPr/>
              <a:tblGrid>
                <a:gridCol w="2105025"/>
                <a:gridCol w="5527675"/>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HGP創英角ｺﾞｼｯｸUB" pitchFamily="50" charset="-128"/>
                          <a:ea typeface="HGP創英角ｺﾞｼｯｸUB" pitchFamily="50" charset="-128"/>
                          <a:cs typeface="Times New Roman" pitchFamily="18" charset="0"/>
                        </a:rPr>
                        <a:t>名称</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HGP創英角ｺﾞｼｯｸUB" pitchFamily="50" charset="-128"/>
                          <a:ea typeface="HGP創英角ｺﾞｼｯｸUB" pitchFamily="50" charset="-128"/>
                          <a:cs typeface="Times New Roman" pitchFamily="18" charset="0"/>
                        </a:rPr>
                        <a:t>定義</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873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smtClean="0">
                          <a:solidFill>
                            <a:srgbClr val="000000"/>
                          </a:solidFill>
                          <a:latin typeface="HGP創英角ｺﾞｼｯｸUB" pitchFamily="50" charset="-128"/>
                          <a:ea typeface="HGP創英角ｺﾞｼｯｸUB" pitchFamily="50" charset="-128"/>
                          <a:cs typeface="+mn-cs"/>
                        </a:rPr>
                        <a:t>電子納品</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調査、設計、工事などの各業務段階の最終成果を電子成果品として納品すること</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1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smtClean="0">
                          <a:solidFill>
                            <a:srgbClr val="000000"/>
                          </a:solidFill>
                          <a:latin typeface="HGP創英角ｺﾞｼｯｸUB" pitchFamily="50" charset="-128"/>
                          <a:ea typeface="HGP創英角ｺﾞｼｯｸUB" pitchFamily="50" charset="-128"/>
                          <a:cs typeface="+mn-cs"/>
                        </a:rPr>
                        <a:t>電子成果品</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工事又は業務の共通仕様書等において規定される資料のうち、電子的手段によって発注者に納品する成果品となる電子データ</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電子媒体</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（電子成果品を格納する）</a:t>
                      </a:r>
                      <a:r>
                        <a:rPr kumimoji="1" lang="en-US" altLang="ja-JP" sz="2000" b="0" kern="1200" dirty="0" smtClean="0">
                          <a:solidFill>
                            <a:srgbClr val="000000"/>
                          </a:solidFill>
                          <a:latin typeface="HGP創英角ｺﾞｼｯｸUB" pitchFamily="50" charset="-128"/>
                          <a:ea typeface="HGP創英角ｺﾞｼｯｸUB" pitchFamily="50" charset="-128"/>
                          <a:cs typeface="+mn-cs"/>
                        </a:rPr>
                        <a:t>CD-R</a:t>
                      </a:r>
                      <a:r>
                        <a:rPr kumimoji="1" lang="ja-JP" altLang="en-US" sz="2000" b="0" kern="1200" dirty="0" err="1" smtClean="0">
                          <a:solidFill>
                            <a:srgbClr val="000000"/>
                          </a:solidFill>
                          <a:latin typeface="HGP創英角ｺﾞｼｯｸUB" pitchFamily="50" charset="-128"/>
                          <a:ea typeface="HGP創英角ｺﾞｼｯｸUB" pitchFamily="50" charset="-128"/>
                          <a:cs typeface="+mn-cs"/>
                        </a:rPr>
                        <a:t>、</a:t>
                      </a:r>
                      <a:r>
                        <a:rPr kumimoji="1" lang="en-US" altLang="ja-JP" sz="2000" b="0" kern="1200" dirty="0" smtClean="0">
                          <a:solidFill>
                            <a:srgbClr val="000000"/>
                          </a:solidFill>
                          <a:latin typeface="HGP創英角ｺﾞｼｯｸUB" pitchFamily="50" charset="-128"/>
                          <a:ea typeface="HGP創英角ｺﾞｼｯｸUB" pitchFamily="50" charset="-128"/>
                          <a:cs typeface="+mn-cs"/>
                        </a:rPr>
                        <a:t>DVD-R</a:t>
                      </a:r>
                      <a:r>
                        <a:rPr kumimoji="1" lang="ja-JP" altLang="en-US" sz="2000" b="0" kern="1200" dirty="0" smtClean="0">
                          <a:solidFill>
                            <a:srgbClr val="000000"/>
                          </a:solidFill>
                          <a:latin typeface="HGP創英角ｺﾞｼｯｸUB" pitchFamily="50" charset="-128"/>
                          <a:ea typeface="HGP創英角ｺﾞｼｯｸUB" pitchFamily="50" charset="-128"/>
                          <a:cs typeface="+mn-cs"/>
                        </a:rPr>
                        <a:t>または</a:t>
                      </a:r>
                      <a:r>
                        <a:rPr kumimoji="1" lang="en-US" altLang="ja-JP" sz="2000" b="0" kern="1200" dirty="0" smtClean="0">
                          <a:solidFill>
                            <a:srgbClr val="000000"/>
                          </a:solidFill>
                          <a:latin typeface="HGP創英角ｺﾞｼｯｸUB" pitchFamily="50" charset="-128"/>
                          <a:ea typeface="HGP創英角ｺﾞｼｯｸUB" pitchFamily="50" charset="-128"/>
                          <a:cs typeface="+mn-cs"/>
                        </a:rPr>
                        <a:t>BD-R</a:t>
                      </a:r>
                      <a:r>
                        <a:rPr kumimoji="1" lang="ja-JP" altLang="en-US" sz="2000" b="0" kern="1200" dirty="0" smtClean="0">
                          <a:solidFill>
                            <a:srgbClr val="000000"/>
                          </a:solidFill>
                          <a:latin typeface="HGP創英角ｺﾞｼｯｸUB" pitchFamily="50" charset="-128"/>
                          <a:ea typeface="HGP創英角ｺﾞｼｯｸUB" pitchFamily="50" charset="-128"/>
                          <a:cs typeface="+mn-cs"/>
                        </a:rPr>
                        <a:t>を指す</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4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smtClean="0">
                          <a:solidFill>
                            <a:srgbClr val="000000"/>
                          </a:solidFill>
                          <a:latin typeface="HGP創英角ｺﾞｼｯｸUB" pitchFamily="50" charset="-128"/>
                          <a:ea typeface="HGP創英角ｺﾞｼｯｸUB" pitchFamily="50" charset="-128"/>
                          <a:cs typeface="+mn-cs"/>
                        </a:rPr>
                        <a:t>オリジナルファイル</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0" kern="1200" dirty="0" smtClean="0">
                          <a:solidFill>
                            <a:srgbClr val="000000"/>
                          </a:solidFill>
                          <a:latin typeface="HGP創英角ｺﾞｼｯｸUB" pitchFamily="50" charset="-128"/>
                          <a:ea typeface="HGP創英角ｺﾞｼｯｸUB" pitchFamily="50" charset="-128"/>
                          <a:cs typeface="+mn-cs"/>
                        </a:rPr>
                        <a:t>CAD</a:t>
                      </a:r>
                      <a:r>
                        <a:rPr kumimoji="1" lang="ja-JP" altLang="en-US" sz="2000" b="0" kern="1200" dirty="0" err="1" smtClean="0">
                          <a:solidFill>
                            <a:srgbClr val="000000"/>
                          </a:solidFill>
                          <a:latin typeface="HGP創英角ｺﾞｼｯｸUB" pitchFamily="50" charset="-128"/>
                          <a:ea typeface="HGP創英角ｺﾞｼｯｸUB" pitchFamily="50" charset="-128"/>
                          <a:cs typeface="+mn-cs"/>
                        </a:rPr>
                        <a:t>、</a:t>
                      </a:r>
                      <a:r>
                        <a:rPr kumimoji="1" lang="ja-JP" altLang="en-US" sz="2000" b="0" kern="1200" dirty="0" smtClean="0">
                          <a:solidFill>
                            <a:srgbClr val="000000"/>
                          </a:solidFill>
                          <a:latin typeface="HGP創英角ｺﾞｼｯｸUB" pitchFamily="50" charset="-128"/>
                          <a:ea typeface="HGP創英角ｺﾞｼｯｸUB" pitchFamily="50" charset="-128"/>
                          <a:cs typeface="+mn-cs"/>
                        </a:rPr>
                        <a:t>ワープロ、表計算ソフト、及びスキャニング（紙原本しかないもの）によって作成した電子データ等</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637221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rPr>
              <a:t>電子納品の目的とメリット</a:t>
            </a:r>
            <a:endParaRPr kumimoji="1" lang="ja-JP" altLang="en-US" sz="3200" b="0" i="0" u="none" strike="noStrike" kern="1200" cap="none" spc="0" normalizeH="0" baseline="0" noProof="0" dirty="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 name="Rectangle 3"/>
          <p:cNvSpPr txBox="1">
            <a:spLocks noChangeArrowheads="1"/>
          </p:cNvSpPr>
          <p:nvPr/>
        </p:nvSpPr>
        <p:spPr bwMode="auto">
          <a:xfrm>
            <a:off x="533401" y="3525838"/>
            <a:ext cx="8157420"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事業執行の効率化</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品質の向上</a:t>
            </a:r>
            <a:endParaRPr kumimoji="1" lang="en-US" altLang="ja-JP"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過去成果、他事業所成果のデータ共有</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ペーパーレス、省スペース、検索性向上</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設計から工事等のように次フェーズへの利活用、災害等への</a:t>
            </a:r>
            <a:endParaRPr kumimoji="1" lang="en-US" altLang="ja-JP"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　対応などの利活用</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endPar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p:txBody>
      </p:sp>
      <p:sp>
        <p:nvSpPr>
          <p:cNvPr id="4" name="Rectangle 4"/>
          <p:cNvSpPr>
            <a:spLocks noChangeArrowheads="1"/>
          </p:cNvSpPr>
          <p:nvPr/>
        </p:nvSpPr>
        <p:spPr bwMode="auto">
          <a:xfrm>
            <a:off x="155575" y="825500"/>
            <a:ext cx="8808913" cy="1262063"/>
          </a:xfrm>
          <a:prstGeom prst="rect">
            <a:avLst/>
          </a:prstGeom>
          <a:noFill/>
          <a:ln w="9525">
            <a:noFill/>
            <a:miter lim="800000"/>
            <a:headEnd/>
            <a:tailEnd/>
          </a:ln>
        </p:spPr>
        <p:txBody>
          <a:bodyPr wrap="square" anchor="ctr">
            <a:spAutoFit/>
          </a:bodyPr>
          <a:lstStyle/>
          <a:p>
            <a:pPr algn="l" eaLnBrk="0" hangingPunct="0"/>
            <a:r>
              <a:rPr lang="ja-JP" altLang="en-US" sz="2800" b="0" u="sng" dirty="0">
                <a:solidFill>
                  <a:srgbClr val="000000"/>
                </a:solidFill>
                <a:latin typeface="HGP創英角ｺﾞｼｯｸUB" pitchFamily="50" charset="-128"/>
                <a:ea typeface="HGP創英角ｺﾞｼｯｸUB" pitchFamily="50" charset="-128"/>
              </a:rPr>
              <a:t>○電子納品の目的</a:t>
            </a:r>
          </a:p>
          <a:p>
            <a:pPr algn="l" eaLnBrk="0" hangingPunct="0"/>
            <a:r>
              <a:rPr lang="ja-JP" altLang="en-US" sz="2400" b="0" dirty="0">
                <a:solidFill>
                  <a:srgbClr val="000000"/>
                </a:solidFill>
                <a:latin typeface="HGP創英角ｺﾞｼｯｸUB" pitchFamily="50" charset="-128"/>
                <a:ea typeface="HGP創英角ｺﾞｼｯｸUB" pitchFamily="50" charset="-128"/>
              </a:rPr>
              <a:t>　公共事業の各事業段階で利用している資料を電子化し、共有・</a:t>
            </a:r>
          </a:p>
          <a:p>
            <a:pPr algn="l" eaLnBrk="0" hangingPunct="0"/>
            <a:r>
              <a:rPr lang="ja-JP" altLang="en-US" sz="2400" b="0" dirty="0">
                <a:solidFill>
                  <a:srgbClr val="000000"/>
                </a:solidFill>
                <a:latin typeface="HGP創英角ｺﾞｼｯｸUB" pitchFamily="50" charset="-128"/>
                <a:ea typeface="HGP創英角ｺﾞｼｯｸUB" pitchFamily="50" charset="-128"/>
              </a:rPr>
              <a:t>利活用することで、次に示す効果を実現するものです。 </a:t>
            </a:r>
          </a:p>
        </p:txBody>
      </p:sp>
      <p:sp>
        <p:nvSpPr>
          <p:cNvPr id="5" name="Rectangle 6"/>
          <p:cNvSpPr>
            <a:spLocks noChangeArrowheads="1"/>
          </p:cNvSpPr>
          <p:nvPr/>
        </p:nvSpPr>
        <p:spPr bwMode="auto">
          <a:xfrm>
            <a:off x="179388" y="2535238"/>
            <a:ext cx="8808913" cy="884237"/>
          </a:xfrm>
          <a:prstGeom prst="rect">
            <a:avLst/>
          </a:prstGeom>
          <a:noFill/>
          <a:ln w="9525">
            <a:noFill/>
            <a:miter lim="800000"/>
            <a:headEnd/>
            <a:tailEnd/>
          </a:ln>
        </p:spPr>
        <p:txBody>
          <a:bodyPr wrap="square" anchor="ctr">
            <a:spAutoFit/>
          </a:bodyPr>
          <a:lstStyle/>
          <a:p>
            <a:pPr algn="l" eaLnBrk="0" hangingPunct="0"/>
            <a:r>
              <a:rPr lang="ja-JP" altLang="en-US" sz="2800" b="0" u="sng" dirty="0">
                <a:solidFill>
                  <a:srgbClr val="000000"/>
                </a:solidFill>
                <a:latin typeface="HGP創英角ｺﾞｼｯｸUB" pitchFamily="50" charset="-128"/>
                <a:ea typeface="HGP創英角ｺﾞｼｯｸUB" pitchFamily="50" charset="-128"/>
              </a:rPr>
              <a:t>○電子納品のメリット</a:t>
            </a:r>
          </a:p>
          <a:p>
            <a:pPr algn="l" eaLnBrk="0" hangingPunct="0"/>
            <a:r>
              <a:rPr lang="ja-JP" altLang="en-US" sz="2400" b="0" dirty="0">
                <a:solidFill>
                  <a:srgbClr val="000000"/>
                </a:solidFill>
                <a:latin typeface="HGP創英角ｺﾞｼｯｸUB" pitchFamily="50" charset="-128"/>
                <a:ea typeface="HGP創英角ｺﾞｼｯｸUB" pitchFamily="50" charset="-128"/>
              </a:rPr>
              <a:t>　次に示すメリット</a:t>
            </a:r>
            <a:r>
              <a:rPr lang="ja-JP" altLang="en-US" sz="2400" b="0" dirty="0" smtClean="0">
                <a:solidFill>
                  <a:srgbClr val="000000"/>
                </a:solidFill>
                <a:latin typeface="HGP創英角ｺﾞｼｯｸUB" pitchFamily="50" charset="-128"/>
                <a:ea typeface="HGP創英角ｺﾞｼｯｸUB" pitchFamily="50" charset="-128"/>
              </a:rPr>
              <a:t>があります。</a:t>
            </a:r>
            <a:endParaRPr lang="ja-JP" altLang="en-US" sz="2400" b="0" dirty="0">
              <a:solidFill>
                <a:srgbClr val="000000"/>
              </a:solidFill>
              <a:latin typeface="HGP創英角ｺﾞｼｯｸUB" pitchFamily="50" charset="-128"/>
              <a:ea typeface="HGP創英角ｺﾞｼｯｸUB" pitchFamily="50"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a:t>
            </a:r>
            <a:r>
              <a:rPr lang="ja-JP" altLang="en-US" sz="4200" b="0" dirty="0" smtClean="0">
                <a:solidFill>
                  <a:srgbClr val="330066"/>
                </a:solidFill>
                <a:latin typeface="HGP創英角ｺﾞｼｯｸUB" pitchFamily="50" charset="-128"/>
                <a:ea typeface="HGP創英角ｺﾞｼｯｸUB" pitchFamily="50" charset="-128"/>
              </a:rPr>
              <a:t>要領・基準・ガイドライン</a:t>
            </a:r>
            <a:endParaRPr lang="ja-JP" altLang="en-US" sz="4200" b="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08000" y="0"/>
            <a:ext cx="3906044"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電子</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納品要領・基準類</a:t>
            </a:r>
          </a:p>
        </p:txBody>
      </p:sp>
      <p:sp>
        <p:nvSpPr>
          <p:cNvPr id="37892" name="テキスト ボックス 20"/>
          <p:cNvSpPr txBox="1">
            <a:spLocks noChangeArrowheads="1"/>
          </p:cNvSpPr>
          <p:nvPr/>
        </p:nvSpPr>
        <p:spPr bwMode="auto">
          <a:xfrm>
            <a:off x="180000" y="648000"/>
            <a:ext cx="864096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要領・基準</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電子成果品を作成する際のフォルダ構成やファイル形式の仕様について記述しています。</a:t>
            </a:r>
          </a:p>
        </p:txBody>
      </p:sp>
      <p:sp>
        <p:nvSpPr>
          <p:cNvPr id="9" name="テキスト ボックス 23"/>
          <p:cNvSpPr txBox="1">
            <a:spLocks noChangeArrowheads="1"/>
          </p:cNvSpPr>
          <p:nvPr/>
        </p:nvSpPr>
        <p:spPr bwMode="auto">
          <a:xfrm>
            <a:off x="6011863" y="1881188"/>
            <a:ext cx="3167062"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smtClean="0">
                <a:solidFill>
                  <a:srgbClr val="000000"/>
                </a:solidFill>
                <a:latin typeface="HGP創英角ｺﾞｼｯｸUB" pitchFamily="50" charset="-128"/>
                <a:ea typeface="HGP創英角ｺﾞｼｯｸUB" pitchFamily="50" charset="-128"/>
              </a:rPr>
              <a:t>H28.3</a:t>
            </a:r>
            <a:r>
              <a:rPr lang="ja-JP" altLang="en-US" i="1" u="sng" dirty="0" smtClean="0">
                <a:solidFill>
                  <a:srgbClr val="000000"/>
                </a:solidFill>
                <a:latin typeface="HGP創英角ｺﾞｼｯｸUB" pitchFamily="50" charset="-128"/>
                <a:ea typeface="HGP創英角ｺﾞｼｯｸUB" pitchFamily="50" charset="-128"/>
              </a:rPr>
              <a:t>要領・基準等改定項目</a:t>
            </a:r>
            <a:endParaRPr lang="en-US" altLang="ja-JP" i="1" u="sng" dirty="0" smtClean="0">
              <a:solidFill>
                <a:srgbClr val="000000"/>
              </a:solidFill>
              <a:latin typeface="HGP創英角ｺﾞｼｯｸUB" pitchFamily="50" charset="-128"/>
              <a:ea typeface="HGP創英角ｺﾞｼｯｸUB" pitchFamily="50" charset="-128"/>
            </a:endParaRPr>
          </a:p>
          <a:p>
            <a:pPr algn="l" eaLnBrk="1" hangingPunct="1"/>
            <a:endParaRPr lang="en-US" altLang="ja-JP" i="1" u="sng" dirty="0" smtClean="0">
              <a:solidFill>
                <a:srgbClr val="000000"/>
              </a:solidFill>
              <a:latin typeface="HGP創英角ｺﾞｼｯｸUB" pitchFamily="50" charset="-128"/>
              <a:ea typeface="HGP創英角ｺﾞｼｯｸUB" pitchFamily="50" charset="-128"/>
            </a:endParaRPr>
          </a:p>
          <a:p>
            <a:pPr algn="l" eaLnBrk="1" hangingPunct="1"/>
            <a:r>
              <a:rPr lang="ja-JP" altLang="en-US" u="sng" dirty="0" smtClean="0">
                <a:solidFill>
                  <a:srgbClr val="000000"/>
                </a:solidFill>
                <a:latin typeface="HGP創英角ｺﾞｼｯｸUB" pitchFamily="50" charset="-128"/>
                <a:ea typeface="HGP創英角ｺﾞｼｯｸUB" pitchFamily="50" charset="-128"/>
              </a:rPr>
              <a:t>＜一般土木＞</a:t>
            </a:r>
            <a:endParaRPr lang="ja-JP" altLang="en-US" b="0" dirty="0">
              <a:solidFill>
                <a:srgbClr val="000000"/>
              </a:solidFill>
              <a:latin typeface="HGP創英角ｺﾞｼｯｸUB" pitchFamily="50" charset="-128"/>
              <a:ea typeface="HGP創英角ｺﾞｼｯｸUB" pitchFamily="50" charset="-128"/>
            </a:endParaRPr>
          </a:p>
          <a:p>
            <a:pPr marL="171450" indent="-171450" algn="l" eaLnBrk="1" hangingPunct="1">
              <a:buFont typeface="Arial" panose="020B0604020202020204" pitchFamily="34" charset="0"/>
              <a:buChar char="•"/>
            </a:pPr>
            <a:r>
              <a:rPr lang="en-US" altLang="ja-JP" b="0" dirty="0" smtClean="0">
                <a:solidFill>
                  <a:srgbClr val="000000"/>
                </a:solidFill>
                <a:latin typeface="HGP創英角ｺﾞｼｯｸUB" pitchFamily="50" charset="-128"/>
                <a:ea typeface="HGP創英角ｺﾞｼｯｸUB" pitchFamily="50" charset="-128"/>
              </a:rPr>
              <a:t>ICON</a:t>
            </a:r>
            <a:r>
              <a:rPr lang="ja-JP" altLang="en-US" b="0" dirty="0" smtClean="0">
                <a:solidFill>
                  <a:srgbClr val="000000"/>
                </a:solidFill>
                <a:latin typeface="HGP創英角ｺﾞｼｯｸUB" pitchFamily="50" charset="-128"/>
                <a:ea typeface="HGP創英角ｺﾞｼｯｸUB" pitchFamily="50" charset="-128"/>
              </a:rPr>
              <a:t>フォルダの追加</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u="sng" dirty="0" smtClean="0">
                <a:solidFill>
                  <a:srgbClr val="000000"/>
                </a:solidFill>
                <a:latin typeface="HGP創英角ｺﾞｼｯｸUB" pitchFamily="50" charset="-128"/>
                <a:ea typeface="HGP創英角ｺﾞｼｯｸUB" pitchFamily="50" charset="-128"/>
              </a:rPr>
              <a:t>＜一般土木・電気・機械共通＞</a:t>
            </a:r>
            <a:endParaRPr lang="ja-JP" altLang="en-US"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拡張子が</a:t>
            </a:r>
            <a:r>
              <a:rPr lang="en-US" altLang="ja-JP" b="0" dirty="0" smtClean="0">
                <a:solidFill>
                  <a:srgbClr val="000000"/>
                </a:solidFill>
                <a:latin typeface="HGP創英角ｺﾞｼｯｸUB" pitchFamily="50" charset="-128"/>
                <a:ea typeface="HGP創英角ｺﾞｼｯｸUB" pitchFamily="50" charset="-128"/>
              </a:rPr>
              <a:t>4</a:t>
            </a:r>
            <a:r>
              <a:rPr lang="ja-JP" altLang="en-US" b="0" dirty="0" smtClean="0">
                <a:solidFill>
                  <a:srgbClr val="000000"/>
                </a:solidFill>
                <a:latin typeface="HGP創英角ｺﾞｼｯｸUB" pitchFamily="50" charset="-128"/>
                <a:ea typeface="HGP創英角ｺﾞｼｯｸUB" pitchFamily="50" charset="-128"/>
              </a:rPr>
              <a:t>文字のファイルへの対応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圧縮図面ファイル（</a:t>
            </a:r>
            <a:r>
              <a:rPr lang="en-US" altLang="ja-JP" b="0" dirty="0" smtClean="0">
                <a:solidFill>
                  <a:srgbClr val="000000"/>
                </a:solidFill>
                <a:latin typeface="HGP創英角ｺﾞｼｯｸUB" pitchFamily="50" charset="-128"/>
                <a:ea typeface="HGP創英角ｺﾞｼｯｸUB" pitchFamily="50" charset="-128"/>
              </a:rPr>
              <a:t>P2Z</a:t>
            </a:r>
            <a:r>
              <a:rPr lang="ja-JP" altLang="en-US" b="0" dirty="0" smtClean="0">
                <a:solidFill>
                  <a:srgbClr val="000000"/>
                </a:solidFill>
                <a:latin typeface="HGP創英角ｺﾞｼｯｸUB" pitchFamily="50" charset="-128"/>
                <a:ea typeface="HGP創英角ｺﾞｼｯｸUB" pitchFamily="50" charset="-128"/>
              </a:rPr>
              <a:t>）への対応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測地系</a:t>
            </a:r>
            <a:r>
              <a:rPr lang="en-US" altLang="ja-JP" b="0" dirty="0" smtClean="0">
                <a:solidFill>
                  <a:srgbClr val="000000"/>
                </a:solidFill>
                <a:latin typeface="HGP創英角ｺﾞｼｯｸUB" pitchFamily="50" charset="-128"/>
                <a:ea typeface="HGP創英角ｺﾞｼｯｸUB" pitchFamily="50" charset="-128"/>
              </a:rPr>
              <a:t>JGD2011</a:t>
            </a:r>
            <a:r>
              <a:rPr lang="ja-JP" altLang="en-US" b="0" dirty="0" err="1" smtClean="0">
                <a:solidFill>
                  <a:srgbClr val="000000"/>
                </a:solidFill>
                <a:latin typeface="HGP創英角ｺﾞｼｯｸUB" pitchFamily="50" charset="-128"/>
                <a:ea typeface="HGP創英角ｺﾞｼｯｸUB" pitchFamily="50" charset="-128"/>
              </a:rPr>
              <a:t>への</a:t>
            </a:r>
            <a:r>
              <a:rPr lang="ja-JP" altLang="en-US" b="0" dirty="0" smtClean="0">
                <a:solidFill>
                  <a:srgbClr val="000000"/>
                </a:solidFill>
                <a:latin typeface="HGP創英角ｺﾞｼｯｸUB" pitchFamily="50" charset="-128"/>
                <a:ea typeface="HGP創英角ｺﾞｼｯｸUB" pitchFamily="50" charset="-128"/>
              </a:rPr>
              <a:t>対応</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発注図に発注用レイヤの追加</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電子媒体の規定変更</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smtClean="0">
                <a:solidFill>
                  <a:srgbClr val="000000"/>
                </a:solidFill>
                <a:latin typeface="HGP創英角ｺﾞｼｯｸUB" pitchFamily="50" charset="-128"/>
                <a:ea typeface="HGP創英角ｺﾞｼｯｸUB" pitchFamily="50" charset="-128"/>
              </a:rPr>
              <a:t>DVD-R</a:t>
            </a:r>
            <a:r>
              <a:rPr lang="ja-JP" altLang="en-US" b="0" dirty="0" smtClean="0">
                <a:solidFill>
                  <a:srgbClr val="000000"/>
                </a:solidFill>
                <a:latin typeface="HGP創英角ｺﾞｼｯｸUB" pitchFamily="50" charset="-128"/>
                <a:ea typeface="HGP創英角ｺﾞｼｯｸUB" pitchFamily="50" charset="-128"/>
              </a:rPr>
              <a:t>も協議なく標準使用可</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err="1" smtClean="0">
                <a:solidFill>
                  <a:srgbClr val="000000"/>
                </a:solidFill>
                <a:latin typeface="HGP創英角ｺﾞｼｯｸUB" pitchFamily="50" charset="-128"/>
                <a:ea typeface="HGP創英角ｺﾞｼｯｸUB" pitchFamily="50" charset="-128"/>
              </a:rPr>
              <a:t>i</a:t>
            </a:r>
            <a:r>
              <a:rPr lang="en-US" altLang="ja-JP" b="0" dirty="0" smtClean="0">
                <a:solidFill>
                  <a:srgbClr val="000000"/>
                </a:solidFill>
                <a:latin typeface="HGP創英角ｺﾞｼｯｸUB" pitchFamily="50" charset="-128"/>
                <a:ea typeface="HGP創英角ｺﾞｼｯｸUB" pitchFamily="50" charset="-128"/>
              </a:rPr>
              <a:t>-Construction</a:t>
            </a:r>
            <a:r>
              <a:rPr lang="ja-JP" altLang="en-US" b="0" dirty="0" smtClean="0">
                <a:solidFill>
                  <a:srgbClr val="000000"/>
                </a:solidFill>
                <a:latin typeface="HGP創英角ｺﾞｼｯｸUB" pitchFamily="50" charset="-128"/>
                <a:ea typeface="HGP創英角ｺﾞｼｯｸUB" pitchFamily="50" charset="-128"/>
              </a:rPr>
              <a:t>対応のため、協議により</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a:t>
            </a:r>
            <a:r>
              <a:rPr lang="en-US" altLang="ja-JP" b="0" dirty="0" smtClean="0">
                <a:solidFill>
                  <a:srgbClr val="000000"/>
                </a:solidFill>
                <a:latin typeface="HGP創英角ｺﾞｼｯｸUB" pitchFamily="50" charset="-128"/>
                <a:ea typeface="HGP創英角ｺﾞｼｯｸUB" pitchFamily="50" charset="-128"/>
              </a:rPr>
              <a:t>BD-R</a:t>
            </a:r>
            <a:r>
              <a:rPr lang="ja-JP" altLang="en-US" b="0" dirty="0" smtClean="0">
                <a:solidFill>
                  <a:srgbClr val="000000"/>
                </a:solidFill>
                <a:latin typeface="HGP創英角ｺﾞｼｯｸUB" pitchFamily="50" charset="-128"/>
                <a:ea typeface="HGP創英角ｺﾞｼｯｸUB" pitchFamily="50" charset="-128"/>
              </a:rPr>
              <a:t>も使用可</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電子媒体ケースの規定変更</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ケース背表紙に業務・工事名等を記入</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　　　　する規定を廃止</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＜デジタル写真管理情報基準＞</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r>
              <a:rPr lang="ja-JP" altLang="en-US" b="0" dirty="0" smtClean="0">
                <a:solidFill>
                  <a:srgbClr val="000000"/>
                </a:solidFill>
                <a:latin typeface="HGP創英角ｺﾞｼｯｸUB" pitchFamily="50" charset="-128"/>
                <a:ea typeface="HGP創英角ｺﾞｼｯｸUB" pitchFamily="50" charset="-128"/>
              </a:rPr>
              <a:t>有効画素数を</a:t>
            </a:r>
            <a:r>
              <a:rPr lang="en-US" altLang="ja-JP" b="0" dirty="0" smtClean="0">
                <a:solidFill>
                  <a:srgbClr val="000000"/>
                </a:solidFill>
                <a:latin typeface="HGP創英角ｺﾞｼｯｸUB" pitchFamily="50" charset="-128"/>
                <a:ea typeface="HGP創英角ｺﾞｼｯｸUB" pitchFamily="50" charset="-128"/>
              </a:rPr>
              <a:t>100</a:t>
            </a:r>
            <a:r>
              <a:rPr lang="ja-JP" altLang="en-US" b="0" dirty="0" smtClean="0">
                <a:solidFill>
                  <a:srgbClr val="000000"/>
                </a:solidFill>
                <a:latin typeface="HGP創英角ｺﾞｼｯｸUB" pitchFamily="50" charset="-128"/>
                <a:ea typeface="HGP創英角ｺﾞｼｯｸUB" pitchFamily="50" charset="-128"/>
              </a:rPr>
              <a:t>万→</a:t>
            </a:r>
            <a:r>
              <a:rPr lang="en-US" altLang="ja-JP" b="0" dirty="0" smtClean="0">
                <a:solidFill>
                  <a:srgbClr val="000000"/>
                </a:solidFill>
                <a:latin typeface="HGP創英角ｺﾞｼｯｸUB" pitchFamily="50" charset="-128"/>
                <a:ea typeface="HGP創英角ｺﾞｼｯｸUB" pitchFamily="50" charset="-128"/>
              </a:rPr>
              <a:t>100</a:t>
            </a:r>
            <a:r>
              <a:rPr lang="ja-JP" altLang="en-US" b="0" dirty="0" smtClean="0">
                <a:solidFill>
                  <a:srgbClr val="000000"/>
                </a:solidFill>
                <a:latin typeface="HGP創英角ｺﾞｼｯｸUB" pitchFamily="50" charset="-128"/>
                <a:ea typeface="HGP創英角ｺﾞｼｯｸUB" pitchFamily="50" charset="-128"/>
              </a:rPr>
              <a:t>万から</a:t>
            </a:r>
            <a:r>
              <a:rPr lang="en-US" altLang="ja-JP" b="0" dirty="0" smtClean="0">
                <a:solidFill>
                  <a:srgbClr val="000000"/>
                </a:solidFill>
                <a:latin typeface="HGP創英角ｺﾞｼｯｸUB" pitchFamily="50" charset="-128"/>
                <a:ea typeface="HGP創英角ｺﾞｼｯｸUB" pitchFamily="50" charset="-128"/>
              </a:rPr>
              <a:t>300</a:t>
            </a:r>
            <a:r>
              <a:rPr lang="ja-JP" altLang="en-US" b="0" dirty="0" smtClean="0">
                <a:solidFill>
                  <a:srgbClr val="000000"/>
                </a:solidFill>
                <a:latin typeface="HGP創英角ｺﾞｼｯｸUB" pitchFamily="50" charset="-128"/>
                <a:ea typeface="HGP創英角ｺﾞｼｯｸUB" pitchFamily="50" charset="-128"/>
              </a:rPr>
              <a:t>万</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buFont typeface="Arial" pitchFamily="34" charset="0"/>
              <a:buChar char="•"/>
            </a:pP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r>
              <a:rPr lang="ja-JP" altLang="en-US" b="0" dirty="0" smtClean="0">
                <a:solidFill>
                  <a:srgbClr val="000000"/>
                </a:solidFill>
                <a:latin typeface="HGP創英角ｺﾞｼｯｸUB" pitchFamily="50" charset="-128"/>
                <a:ea typeface="HGP創英角ｺﾞｼｯｸUB" pitchFamily="50" charset="-128"/>
              </a:rPr>
              <a:t>その他時点修正</a:t>
            </a:r>
            <a:endParaRPr lang="en-US" altLang="ja-JP" b="0" dirty="0" smtClean="0">
              <a:solidFill>
                <a:srgbClr val="000000"/>
              </a:solidFill>
              <a:latin typeface="HGP創英角ｺﾞｼｯｸUB" pitchFamily="50" charset="-128"/>
              <a:ea typeface="HGP創英角ｺﾞｼｯｸUB" pitchFamily="50" charset="-128"/>
            </a:endParaRPr>
          </a:p>
          <a:p>
            <a:pPr marL="171450" indent="-171450" algn="l" eaLnBrk="1" hangingPunct="1"/>
            <a:endParaRPr lang="ja-JP" altLang="en-US" b="0" dirty="0">
              <a:solidFill>
                <a:srgbClr val="000000"/>
              </a:solidFill>
              <a:latin typeface="HGP創英角ｺﾞｼｯｸUB" pitchFamily="50" charset="-128"/>
              <a:ea typeface="HGP創英角ｺﾞｼｯｸUB" pitchFamily="50" charset="-128"/>
            </a:endParaRPr>
          </a:p>
        </p:txBody>
      </p:sp>
      <p:graphicFrame>
        <p:nvGraphicFramePr>
          <p:cNvPr id="10" name="Group 10"/>
          <p:cNvGraphicFramePr>
            <a:graphicFrameLocks noGrp="1"/>
          </p:cNvGraphicFramePr>
          <p:nvPr>
            <p:extLst>
              <p:ext uri="{D42A27DB-BD31-4B8C-83A1-F6EECF244321}">
                <p14:modId xmlns="" xmlns:p14="http://schemas.microsoft.com/office/powerpoint/2010/main" val="1261284605"/>
              </p:ext>
            </p:extLst>
          </p:nvPr>
        </p:nvGraphicFramePr>
        <p:xfrm>
          <a:off x="287338" y="1736725"/>
          <a:ext cx="5688012" cy="4483094"/>
        </p:xfrm>
        <a:graphic>
          <a:graphicData uri="http://schemas.openxmlformats.org/drawingml/2006/table">
            <a:tbl>
              <a:tblPr/>
              <a:tblGrid>
                <a:gridCol w="401637"/>
                <a:gridCol w="3883025"/>
                <a:gridCol w="1403350"/>
              </a:tblGrid>
              <a:tr h="252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要領・基準名称</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437">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デジタル写真管理情報基準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測量成果電子納品要領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地質・土質調査成果電子納品要領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電気通信設備編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等</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機械設備工事編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電子納品要領　機械設備工事編　施設機器コード</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テキスト ボックス 10"/>
          <p:cNvSpPr txBox="1"/>
          <p:nvPr/>
        </p:nvSpPr>
        <p:spPr>
          <a:xfrm>
            <a:off x="6084168" y="5805264"/>
            <a:ext cx="2556284" cy="600164"/>
          </a:xfrm>
          <a:prstGeom prst="rect">
            <a:avLst/>
          </a:prstGeom>
          <a:noFill/>
        </p:spPr>
        <p:txBody>
          <a:bodyPr wrap="square" rtlCol="0">
            <a:spAutoFit/>
          </a:bodyPr>
          <a:lstStyle/>
          <a:p>
            <a:pPr algn="l"/>
            <a:r>
              <a:rPr kumimoji="1" lang="en-US" altLang="ja-JP" sz="1100" dirty="0" smtClean="0"/>
              <a:t>※</a:t>
            </a:r>
            <a:r>
              <a:rPr lang="ja-JP" altLang="en-US" sz="1100" dirty="0" smtClean="0">
                <a:latin typeface="ＭＳ Ｐゴシック" pitchFamily="50" charset="-128"/>
                <a:cs typeface="Times New Roman" pitchFamily="18" charset="0"/>
              </a:rPr>
              <a:t>地質・土質調査成果電子納品要領は、</a:t>
            </a:r>
            <a:r>
              <a:rPr lang="en-US" altLang="ja-JP" sz="1100" dirty="0" smtClean="0">
                <a:latin typeface="ＭＳ Ｐゴシック" pitchFamily="50" charset="-128"/>
                <a:cs typeface="Times New Roman" pitchFamily="18" charset="0"/>
              </a:rPr>
              <a:t>H28.10</a:t>
            </a:r>
            <a:r>
              <a:rPr lang="ja-JP" altLang="en-US" sz="1100" dirty="0" smtClean="0">
                <a:latin typeface="ＭＳ Ｐゴシック" pitchFamily="50" charset="-128"/>
                <a:cs typeface="Times New Roman" pitchFamily="18" charset="0"/>
              </a:rPr>
              <a:t>に改定され、適用は平成</a:t>
            </a:r>
            <a:r>
              <a:rPr lang="en-US" altLang="ja-JP" sz="1100" dirty="0" smtClean="0">
                <a:latin typeface="ＭＳ Ｐゴシック" pitchFamily="50" charset="-128"/>
                <a:cs typeface="Times New Roman" pitchFamily="18" charset="0"/>
              </a:rPr>
              <a:t>29</a:t>
            </a:r>
            <a:r>
              <a:rPr lang="ja-JP" altLang="en-US" sz="1100" dirty="0" smtClean="0">
                <a:latin typeface="ＭＳ Ｐゴシック" pitchFamily="50" charset="-128"/>
                <a:cs typeface="Times New Roman" pitchFamily="18" charset="0"/>
              </a:rPr>
              <a:t>年</a:t>
            </a:r>
            <a:r>
              <a:rPr lang="en-US" altLang="ja-JP" sz="1100" dirty="0" smtClean="0">
                <a:latin typeface="ＭＳ Ｐゴシック" pitchFamily="50" charset="-128"/>
                <a:cs typeface="Times New Roman" pitchFamily="18" charset="0"/>
              </a:rPr>
              <a:t>4</a:t>
            </a:r>
            <a:r>
              <a:rPr lang="ja-JP" altLang="en-US" sz="1100" dirty="0" smtClean="0">
                <a:latin typeface="ＭＳ Ｐゴシック" pitchFamily="50" charset="-128"/>
                <a:cs typeface="Times New Roman" pitchFamily="18" charset="0"/>
              </a:rPr>
              <a:t>月以降契約の業務・工事。</a:t>
            </a:r>
            <a:endParaRPr kumimoji="1" lang="ja-JP" altLang="en-US" sz="11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21957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ガイドライン</a:t>
            </a:r>
            <a:endPar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pic>
        <p:nvPicPr>
          <p:cNvPr id="38915" name="図 7" descr="IP12_B0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08850" y="5373688"/>
            <a:ext cx="11874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テキスト ボックス 24"/>
          <p:cNvSpPr txBox="1">
            <a:spLocks noChangeArrowheads="1"/>
          </p:cNvSpPr>
          <p:nvPr/>
        </p:nvSpPr>
        <p:spPr bwMode="auto">
          <a:xfrm>
            <a:off x="180000" y="648000"/>
            <a:ext cx="864096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ガイドライン</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電子納品の実施にあたり、対象範囲、適用基準類、受発注者の留意事項を示しています。</a:t>
            </a:r>
          </a:p>
        </p:txBody>
      </p:sp>
      <p:graphicFrame>
        <p:nvGraphicFramePr>
          <p:cNvPr id="6" name="Group 7"/>
          <p:cNvGraphicFramePr>
            <a:graphicFrameLocks noGrp="1"/>
          </p:cNvGraphicFramePr>
          <p:nvPr>
            <p:extLst>
              <p:ext uri="{D42A27DB-BD31-4B8C-83A1-F6EECF244321}">
                <p14:modId xmlns="" xmlns:p14="http://schemas.microsoft.com/office/powerpoint/2010/main" val="3538538005"/>
              </p:ext>
            </p:extLst>
          </p:nvPr>
        </p:nvGraphicFramePr>
        <p:xfrm>
          <a:off x="647700" y="1665288"/>
          <a:ext cx="6156325" cy="4578380"/>
        </p:xfrm>
        <a:graphic>
          <a:graphicData uri="http://schemas.openxmlformats.org/drawingml/2006/table">
            <a:tbl>
              <a:tblPr/>
              <a:tblGrid>
                <a:gridCol w="401637"/>
                <a:gridCol w="4459288"/>
                <a:gridCol w="1295400"/>
              </a:tblGrid>
              <a:tr h="2134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ガイドライン名称</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384">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電子納品等運用ガイドライン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土木工事編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業務編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製図基準に関する運用ガイドライン</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3796">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土木工事の情報共有システム活用ガイドライン</a:t>
                      </a:r>
                      <a:endPar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H26.7</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189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電子納品等運用ガイドライン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電気通信設備工事編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8</a:t>
                      </a:r>
                      <a:r>
                        <a:rPr kumimoji="1" lang="ja-JP" altLang="ja-JP"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8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電気通信設備業務編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8</a:t>
                      </a:r>
                      <a:r>
                        <a:rPr kumimoji="1" lang="ja-JP" altLang="ja-JP"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8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8</a:t>
                      </a:r>
                      <a:r>
                        <a:rPr kumimoji="1" lang="ja-JP" altLang="ja-JP"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電子納品等運用ガイドライン　機械設備工事編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工事</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　機械設備工事編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業務</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製図基準に関する運用ガイドライン　機械設備工事編</a:t>
                      </a:r>
                      <a:endPar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92048">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機械設備保守点検業務の電子納品運用ガイドライン</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79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共通</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測量編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28.3</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2872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地質・土質調査編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22.8</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001" y="1592796"/>
            <a:ext cx="3856885" cy="47159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9939" name="Rectangle 2"/>
          <p:cNvSpPr>
            <a:spLocks noGrp="1" noChangeArrowheads="1"/>
          </p:cNvSpPr>
          <p:nvPr>
            <p:ph type="title" idx="4294967295"/>
          </p:nvPr>
        </p:nvSpPr>
        <p:spPr>
          <a:xfrm>
            <a:off x="108000" y="0"/>
            <a:ext cx="3671912"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手引き</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　（業務のみ）</a:t>
            </a:r>
          </a:p>
        </p:txBody>
      </p:sp>
      <p:sp>
        <p:nvSpPr>
          <p:cNvPr id="39940" name="テキスト ボックス 25"/>
          <p:cNvSpPr txBox="1">
            <a:spLocks noChangeArrowheads="1"/>
          </p:cNvSpPr>
          <p:nvPr/>
        </p:nvSpPr>
        <p:spPr bwMode="auto">
          <a:xfrm>
            <a:off x="180000" y="648000"/>
            <a:ext cx="88201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latin typeface="HGP創英角ｺﾞｼｯｸUB" pitchFamily="50" charset="-128"/>
                <a:ea typeface="HGP創英角ｺﾞｼｯｸUB" pitchFamily="50" charset="-128"/>
              </a:rPr>
              <a:t>手引き：業務のみ</a:t>
            </a:r>
            <a:endParaRPr lang="en-US" altLang="ja-JP" sz="2000" b="0" dirty="0">
              <a:latin typeface="HGP創英角ｺﾞｼｯｸUB" pitchFamily="50" charset="-128"/>
              <a:ea typeface="HGP創英角ｺﾞｼｯｸUB" pitchFamily="50" charset="-128"/>
            </a:endParaRPr>
          </a:p>
          <a:p>
            <a:pPr algn="l" eaLnBrk="1" hangingPunct="1"/>
            <a:r>
              <a:rPr lang="ja-JP" altLang="en-US" sz="2000" b="0" dirty="0">
                <a:latin typeface="HGP創英角ｺﾞｼｯｸUB" pitchFamily="50" charset="-128"/>
                <a:ea typeface="HGP創英角ｺﾞｼｯｸUB" pitchFamily="50" charset="-128"/>
              </a:rPr>
              <a:t>　ガイドラインを定本として、関東地方整備局の運用や留意事項を追記しています。</a:t>
            </a:r>
          </a:p>
          <a:p>
            <a:pPr algn="l" eaLnBrk="1" hangingPunct="1"/>
            <a:r>
              <a:rPr lang="ja-JP" altLang="en-US" sz="2000" b="0" dirty="0">
                <a:latin typeface="HGP創英角ｺﾞｼｯｸUB" pitchFamily="50" charset="-128"/>
                <a:ea typeface="HGP創英角ｺﾞｼｯｸUB" pitchFamily="50" charset="-128"/>
              </a:rPr>
              <a:t>　　　</a:t>
            </a:r>
            <a:r>
              <a:rPr lang="en-US" altLang="ja-JP" sz="2000" b="0" dirty="0">
                <a:solidFill>
                  <a:srgbClr val="FF0000"/>
                </a:solidFill>
                <a:latin typeface="HGP創英角ｺﾞｼｯｸUB" pitchFamily="50" charset="-128"/>
                <a:ea typeface="HGP創英角ｺﾞｼｯｸUB" pitchFamily="50" charset="-128"/>
              </a:rPr>
              <a:t>http://www.ktr.mlit.go.jp/gijyutu/index00000009.html</a:t>
            </a:r>
            <a:endParaRPr lang="ja-JP" altLang="en-US" sz="2000" b="0" dirty="0">
              <a:solidFill>
                <a:srgbClr val="FF0000"/>
              </a:solidFill>
              <a:latin typeface="HGP創英角ｺﾞｼｯｸUB" pitchFamily="50" charset="-128"/>
              <a:ea typeface="HGP創英角ｺﾞｼｯｸUB" pitchFamily="50" charset="-128"/>
            </a:endParaRPr>
          </a:p>
        </p:txBody>
      </p:sp>
      <p:pic>
        <p:nvPicPr>
          <p:cNvPr id="3994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16496" y="2907374"/>
            <a:ext cx="2520000" cy="33765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9943" name="Picture 1031"/>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75" t="10092"/>
          <a:stretch>
            <a:fillRect/>
          </a:stretch>
        </p:blipFill>
        <p:spPr bwMode="auto">
          <a:xfrm>
            <a:off x="3887924" y="2907374"/>
            <a:ext cx="2520000" cy="3401351"/>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 name="グループ化 2"/>
          <p:cNvGrpSpPr/>
          <p:nvPr/>
        </p:nvGrpSpPr>
        <p:grpSpPr>
          <a:xfrm>
            <a:off x="108000" y="1808163"/>
            <a:ext cx="8604201" cy="4105113"/>
            <a:chOff x="108000" y="1808163"/>
            <a:chExt cx="8604201" cy="4105113"/>
          </a:xfrm>
        </p:grpSpPr>
        <p:sp>
          <p:nvSpPr>
            <p:cNvPr id="39944" name="Oval 8"/>
            <p:cNvSpPr>
              <a:spLocks noChangeArrowheads="1"/>
            </p:cNvSpPr>
            <p:nvPr/>
          </p:nvSpPr>
          <p:spPr bwMode="auto">
            <a:xfrm>
              <a:off x="108000" y="5571368"/>
              <a:ext cx="1928443" cy="341908"/>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a:solidFill>
                  <a:srgbClr val="000000"/>
                </a:solidFill>
              </a:endParaRPr>
            </a:p>
          </p:txBody>
        </p:sp>
        <p:sp>
          <p:nvSpPr>
            <p:cNvPr id="39945" name="AutoShape 9"/>
            <p:cNvSpPr>
              <a:spLocks noChangeArrowheads="1"/>
            </p:cNvSpPr>
            <p:nvPr/>
          </p:nvSpPr>
          <p:spPr bwMode="auto">
            <a:xfrm>
              <a:off x="4427538" y="1808163"/>
              <a:ext cx="4284663" cy="1008062"/>
            </a:xfrm>
            <a:prstGeom prst="wedgeRectCallout">
              <a:avLst>
                <a:gd name="adj1" fmla="val -37144"/>
                <a:gd name="adj2" fmla="val 43542"/>
              </a:avLst>
            </a:prstGeom>
            <a:solidFill>
              <a:srgbClr val="FFFF00"/>
            </a:solidFill>
            <a:ln w="19050">
              <a:solidFill>
                <a:srgbClr val="FF0000"/>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a:solidFill>
                    <a:srgbClr val="0066FF"/>
                  </a:solidFill>
                </a:rPr>
                <a:t>　</a:t>
              </a:r>
              <a:r>
                <a:rPr lang="ja-JP" altLang="en-US" sz="2000">
                  <a:solidFill>
                    <a:srgbClr val="0066FF"/>
                  </a:solidFill>
                  <a:latin typeface="HGS創英角ｺﾞｼｯｸUB" pitchFamily="50" charset="-128"/>
                  <a:ea typeface="HGS創英角ｺﾞｼｯｸUB" pitchFamily="50" charset="-128"/>
                </a:rPr>
                <a:t>関東地方整備局版</a:t>
              </a:r>
            </a:p>
            <a:p>
              <a:pPr algn="l" eaLnBrk="1" hangingPunct="1"/>
              <a:r>
                <a:rPr lang="ja-JP" altLang="en-US" sz="2000">
                  <a:solidFill>
                    <a:srgbClr val="0066FF"/>
                  </a:solidFill>
                  <a:latin typeface="HGS創英角ｺﾞｼｯｸUB" pitchFamily="50" charset="-128"/>
                  <a:ea typeface="HGS創英角ｺﾞｼｯｸUB" pitchFamily="50" charset="-128"/>
                </a:rPr>
                <a:t> 「 電子納品に関する手引き（案）　　　</a:t>
              </a:r>
            </a:p>
            <a:p>
              <a:pPr algn="l" eaLnBrk="1" hangingPunct="1"/>
              <a:r>
                <a:rPr lang="ja-JP" altLang="en-US" sz="2000">
                  <a:solidFill>
                    <a:srgbClr val="0066FF"/>
                  </a:solidFill>
                  <a:latin typeface="HGS創英角ｺﾞｼｯｸUB" pitchFamily="50" charset="-128"/>
                  <a:ea typeface="HGS創英角ｺﾞｼｯｸUB" pitchFamily="50" charset="-128"/>
                </a:rPr>
                <a:t>　　　　</a:t>
              </a:r>
              <a:r>
                <a:rPr lang="en-US" altLang="ja-JP" sz="2000">
                  <a:solidFill>
                    <a:srgbClr val="0066FF"/>
                  </a:solidFill>
                  <a:latin typeface="HGS創英角ｺﾞｼｯｸUB" pitchFamily="50" charset="-128"/>
                  <a:ea typeface="HGS創英角ｺﾞｼｯｸUB" pitchFamily="50" charset="-128"/>
                </a:rPr>
                <a:t>【</a:t>
              </a:r>
              <a:r>
                <a:rPr lang="ja-JP" altLang="en-US" sz="2000">
                  <a:solidFill>
                    <a:srgbClr val="0066FF"/>
                  </a:solidFill>
                  <a:latin typeface="HGS創英角ｺﾞｼｯｸUB" pitchFamily="50" charset="-128"/>
                  <a:ea typeface="HGS創英角ｺﾞｼｯｸUB" pitchFamily="50" charset="-128"/>
                </a:rPr>
                <a:t>業務編</a:t>
              </a:r>
              <a:r>
                <a:rPr lang="en-US" altLang="ja-JP" sz="2000">
                  <a:solidFill>
                    <a:srgbClr val="0066FF"/>
                  </a:solidFill>
                  <a:latin typeface="HGS創英角ｺﾞｼｯｸUB" pitchFamily="50" charset="-128"/>
                  <a:ea typeface="HGS創英角ｺﾞｼｯｸUB" pitchFamily="50" charset="-128"/>
                </a:rPr>
                <a:t>】</a:t>
              </a:r>
              <a:r>
                <a:rPr lang="ja-JP" altLang="en-US" sz="2000">
                  <a:solidFill>
                    <a:srgbClr val="0066FF"/>
                  </a:solidFill>
                  <a:latin typeface="HGS創英角ｺﾞｼｯｸUB" pitchFamily="50" charset="-128"/>
                  <a:ea typeface="HGS創英角ｺﾞｼｯｸUB" pitchFamily="50" charset="-128"/>
                </a:rPr>
                <a:t>」</a:t>
              </a:r>
            </a:p>
          </p:txBody>
        </p:sp>
        <p:sp>
          <p:nvSpPr>
            <p:cNvPr id="39946" name="Line 10"/>
            <p:cNvSpPr>
              <a:spLocks noChangeShapeType="1"/>
            </p:cNvSpPr>
            <p:nvPr/>
          </p:nvSpPr>
          <p:spPr bwMode="auto">
            <a:xfrm flipH="1">
              <a:off x="1907704" y="2816225"/>
              <a:ext cx="2518246" cy="2755143"/>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適用範囲</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idx="4294967295"/>
          </p:nvPr>
        </p:nvSpPr>
        <p:spPr>
          <a:xfrm>
            <a:off x="108000" y="0"/>
            <a:ext cx="194370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適用</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範囲</a:t>
            </a:r>
          </a:p>
        </p:txBody>
      </p:sp>
      <p:sp>
        <p:nvSpPr>
          <p:cNvPr id="41989" name="テキスト ボックス 7"/>
          <p:cNvSpPr txBox="1">
            <a:spLocks noChangeArrowheads="1"/>
          </p:cNvSpPr>
          <p:nvPr/>
        </p:nvSpPr>
        <p:spPr bwMode="auto">
          <a:xfrm>
            <a:off x="288000" y="692696"/>
            <a:ext cx="8856662"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buFont typeface="HGP創英角ｺﾞｼｯｸUB" panose="020B0900000000000000" pitchFamily="50" charset="-128"/>
              <a:buChar char="○"/>
            </a:pPr>
            <a:r>
              <a:rPr lang="ja-JP" altLang="en-US" sz="2400" b="0" dirty="0" smtClean="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土木設計業務等の電子納品</a:t>
            </a:r>
            <a:r>
              <a:rPr lang="ja-JP" altLang="en-US" sz="2400" b="0" dirty="0" smtClean="0">
                <a:latin typeface="HGP創英角ｺﾞｼｯｸUB" panose="020B0900000000000000" pitchFamily="50" charset="-128"/>
                <a:ea typeface="HGP創英角ｺﾞｼｯｸUB" panose="020B0900000000000000" pitchFamily="50" charset="-128"/>
              </a:rPr>
              <a:t>要領」</a:t>
            </a:r>
            <a:r>
              <a:rPr lang="ja-JP" altLang="en-US" sz="2400" b="0" dirty="0">
                <a:latin typeface="HGP創英角ｺﾞｼｯｸUB" panose="020B0900000000000000" pitchFamily="50" charset="-128"/>
                <a:ea typeface="HGP創英角ｺﾞｼｯｸUB" panose="020B0900000000000000" pitchFamily="50" charset="-128"/>
              </a:rPr>
              <a:t>における適用範囲</a:t>
            </a:r>
            <a:endParaRPr lang="en-US" altLang="ja-JP" sz="2400" b="0" dirty="0">
              <a:latin typeface="HGP創英角ｺﾞｼｯｸUB" panose="020B0900000000000000" pitchFamily="50" charset="-128"/>
              <a:ea typeface="HGP創英角ｺﾞｼｯｸUB" panose="020B0900000000000000" pitchFamily="50" charset="-128"/>
            </a:endParaRPr>
          </a:p>
          <a:p>
            <a:pPr marL="177800" algn="l" eaLnBrk="1" hangingPunct="1"/>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　各地方整備局が定める</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設計業務等、地質・土質調査、測量作業共通仕様書</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案</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を含む</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及び特記仕様書に規定される成果品に適用</a:t>
            </a:r>
            <a:endParaRPr lang="en-US" altLang="ja-JP" sz="2400" b="0" dirty="0">
              <a:solidFill>
                <a:srgbClr val="FF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測量</a:t>
            </a: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作業、地質・土質調査においても、電子納品実施の際には、同様の取り扱いとする。</a:t>
            </a:r>
            <a:endParaRPr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各業務</a:t>
            </a: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において適用されている規程と、本要領の規定との間に差異がある場合は、調査職員の指示に従う</a:t>
            </a: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a:t>
            </a:r>
            <a:endParaRPr lang="en-US" altLang="ja-JP" sz="2400" b="0" dirty="0" smtClean="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endParaRPr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pPr marL="285750" indent="-285750" algn="l" eaLnBrk="1" hangingPunct="1">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電子納品に関する手引き（案）</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業務編</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における適用範囲</a:t>
            </a:r>
            <a:endParaRPr lang="en-US" altLang="ja-JP" sz="2400" b="0" dirty="0">
              <a:latin typeface="HGP創英角ｺﾞｼｯｸUB" panose="020B0900000000000000" pitchFamily="50" charset="-128"/>
              <a:ea typeface="HGP創英角ｺﾞｼｯｸUB" panose="020B0900000000000000" pitchFamily="50" charset="-128"/>
            </a:endParaRPr>
          </a:p>
          <a:p>
            <a:pPr marL="177800" algn="l" eaLnBrk="1" hangingPunct="1"/>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　関東地方整備局で契約する①河川事業、②道路事業、③公園事業における</a:t>
            </a: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、土木</a:t>
            </a: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設計業務 ／ 測量業務 ／ 地質・土質調査業務 に適用</a:t>
            </a:r>
            <a:endParaRPr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港湾事業、官庁営繕事業、電気通信設備、機械設備工事に関しては、各種運用ガイドラインを参照する</a:t>
            </a: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a:t>
            </a:r>
            <a:endParaRPr lang="ja-JP" altLang="en-US" sz="2400" b="0" dirty="0">
              <a:solidFill>
                <a:srgbClr val="000000"/>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5</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図面と各成果品の留意事項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4642594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図面に関する留意事項ついて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241106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0000" y="648000"/>
            <a:ext cx="7062788" cy="4893647"/>
          </a:xfrm>
          <a:prstGeom prst="rect">
            <a:avLst/>
          </a:prstGeom>
          <a:noFill/>
        </p:spPr>
        <p:txBody>
          <a:bodyPr>
            <a:spAutoFit/>
          </a:bodyPr>
          <a:lstStyle/>
          <a:p>
            <a:pPr marL="285750" indent="-285750" algn="l">
              <a:buFont typeface="HGP創英角ｺﾞｼｯｸUB" panose="020B0900000000000000" pitchFamily="50" charset="-128"/>
              <a:buChar char="○"/>
              <a:defRPr/>
            </a:pPr>
            <a:r>
              <a:rPr lang="ja-JP" altLang="en-US" sz="3200" b="0" dirty="0" smtClean="0">
                <a:solidFill>
                  <a:srgbClr val="002060"/>
                </a:solidFill>
                <a:latin typeface="HGP創英角ｺﾞｼｯｸUB" panose="020B0900000000000000" pitchFamily="50" charset="-128"/>
                <a:ea typeface="HGP創英角ｺﾞｼｯｸUB" panose="020B0900000000000000" pitchFamily="50" charset="-128"/>
              </a:rPr>
              <a:t>設計</a:t>
            </a:r>
            <a:r>
              <a:rPr lang="ja-JP" altLang="en-US" sz="3200" b="0" dirty="0">
                <a:solidFill>
                  <a:srgbClr val="002060"/>
                </a:solidFill>
                <a:latin typeface="HGP創英角ｺﾞｼｯｸUB" panose="020B0900000000000000" pitchFamily="50" charset="-128"/>
                <a:ea typeface="HGP創英角ｺﾞｼｯｸUB" panose="020B0900000000000000" pitchFamily="50" charset="-128"/>
              </a:rPr>
              <a:t>業務等共通</a:t>
            </a:r>
            <a:r>
              <a:rPr lang="ja-JP" altLang="en-US" sz="3200" b="0" dirty="0" smtClean="0">
                <a:solidFill>
                  <a:srgbClr val="002060"/>
                </a:solidFill>
                <a:latin typeface="HGP創英角ｺﾞｼｯｸUB" panose="020B0900000000000000" pitchFamily="50" charset="-128"/>
                <a:ea typeface="HGP創英角ｺﾞｼｯｸUB" panose="020B0900000000000000" pitchFamily="50" charset="-128"/>
              </a:rPr>
              <a:t>仕様書では、</a:t>
            </a:r>
            <a:r>
              <a:rPr lang="ja-JP" altLang="en-US" sz="3200" b="0" dirty="0">
                <a:solidFill>
                  <a:srgbClr val="002060"/>
                </a:solidFill>
                <a:latin typeface="HGP創英角ｺﾞｼｯｸUB" panose="020B0900000000000000" pitchFamily="50" charset="-128"/>
                <a:ea typeface="HGP創英角ｺﾞｼｯｸUB" panose="020B0900000000000000" pitchFamily="50" charset="-128"/>
              </a:rPr>
              <a:t>電子納品を次の様に記載されている。</a:t>
            </a:r>
            <a:endParaRPr lang="en-US" altLang="ja-JP" sz="3200" b="0" dirty="0">
              <a:solidFill>
                <a:srgbClr val="002060"/>
              </a:solidFill>
              <a:latin typeface="HGP創英角ｺﾞｼｯｸUB" panose="020B0900000000000000" pitchFamily="50" charset="-128"/>
              <a:ea typeface="HGP創英角ｺﾞｼｯｸUB" panose="020B0900000000000000" pitchFamily="50" charset="-128"/>
            </a:endParaRPr>
          </a:p>
          <a:p>
            <a:pPr marL="285750" indent="-285750" algn="l">
              <a:buFont typeface="Arial" panose="020B0604020202020204" pitchFamily="34" charset="0"/>
              <a:buChar char="•"/>
              <a:defRPr/>
            </a:pPr>
            <a:r>
              <a:rPr lang="zh-TW" altLang="en-US" sz="2800" b="0" dirty="0" smtClean="0">
                <a:latin typeface="HGP創英角ｺﾞｼｯｸUB" panose="020B0900000000000000" pitchFamily="50" charset="-128"/>
                <a:ea typeface="HGP創英角ｺﾞｼｯｸUB" panose="020B0900000000000000" pitchFamily="50" charset="-128"/>
              </a:rPr>
              <a:t>第</a:t>
            </a:r>
            <a:r>
              <a:rPr lang="en-US" altLang="zh-TW" sz="2800" b="0" dirty="0" smtClean="0">
                <a:latin typeface="HGP創英角ｺﾞｼｯｸUB" panose="020B0900000000000000" pitchFamily="50" charset="-128"/>
                <a:ea typeface="HGP創英角ｺﾞｼｯｸUB" panose="020B0900000000000000" pitchFamily="50" charset="-128"/>
              </a:rPr>
              <a:t>1 </a:t>
            </a:r>
            <a:r>
              <a:rPr lang="zh-TW" altLang="en-US" sz="2800" b="0" dirty="0">
                <a:latin typeface="HGP創英角ｺﾞｼｯｸUB" panose="020B0900000000000000" pitchFamily="50" charset="-128"/>
                <a:ea typeface="HGP創英角ｺﾞｼｯｸUB" panose="020B0900000000000000" pitchFamily="50" charset="-128"/>
              </a:rPr>
              <a:t>編 共通編 第</a:t>
            </a:r>
            <a:r>
              <a:rPr lang="en-US" altLang="zh-TW" sz="2800" b="0" dirty="0">
                <a:latin typeface="HGP創英角ｺﾞｼｯｸUB" panose="020B0900000000000000" pitchFamily="50" charset="-128"/>
                <a:ea typeface="HGP創英角ｺﾞｼｯｸUB" panose="020B0900000000000000" pitchFamily="50" charset="-128"/>
              </a:rPr>
              <a:t>1 </a:t>
            </a:r>
            <a:r>
              <a:rPr lang="zh-TW" altLang="en-US" sz="2800" b="0" dirty="0">
                <a:latin typeface="HGP創英角ｺﾞｼｯｸUB" panose="020B0900000000000000" pitchFamily="50" charset="-128"/>
                <a:ea typeface="HGP創英角ｺﾞｼｯｸUB" panose="020B0900000000000000" pitchFamily="50" charset="-128"/>
              </a:rPr>
              <a:t>章 総則</a:t>
            </a:r>
            <a:endParaRPr lang="en-US" altLang="zh-TW" sz="2800" b="0" dirty="0">
              <a:latin typeface="HGP創英角ｺﾞｼｯｸUB" panose="020B0900000000000000" pitchFamily="50" charset="-128"/>
              <a:ea typeface="HGP創英角ｺﾞｼｯｸUB" panose="020B0900000000000000" pitchFamily="50" charset="-128"/>
            </a:endParaRPr>
          </a:p>
          <a:p>
            <a:pPr algn="l">
              <a:defRPr/>
            </a:pPr>
            <a:r>
              <a:rPr lang="ja-JP" altLang="en-US" sz="2800" b="0" dirty="0">
                <a:latin typeface="HGP創英角ｺﾞｼｯｸUB" panose="020B0900000000000000" pitchFamily="50" charset="-128"/>
                <a:ea typeface="HGP創英角ｺﾞｼｯｸUB" panose="020B0900000000000000" pitchFamily="50" charset="-128"/>
              </a:rPr>
              <a:t>　第</a:t>
            </a:r>
            <a:r>
              <a:rPr lang="en-US" altLang="ja-JP" sz="2800" b="0" dirty="0">
                <a:latin typeface="HGP創英角ｺﾞｼｯｸUB" panose="020B0900000000000000" pitchFamily="50" charset="-128"/>
                <a:ea typeface="HGP創英角ｺﾞｼｯｸUB" panose="020B0900000000000000" pitchFamily="50" charset="-128"/>
              </a:rPr>
              <a:t>1117</a:t>
            </a:r>
            <a:r>
              <a:rPr lang="ja-JP" altLang="en-US" sz="2800" b="0" dirty="0">
                <a:latin typeface="HGP創英角ｺﾞｼｯｸUB" panose="020B0900000000000000" pitchFamily="50" charset="-128"/>
                <a:ea typeface="HGP創英角ｺﾞｼｯｸUB" panose="020B0900000000000000" pitchFamily="50" charset="-128"/>
              </a:rPr>
              <a:t>条　成果物の提出</a:t>
            </a:r>
            <a:endParaRPr lang="en-US" altLang="ja-JP" sz="2800" b="0" dirty="0">
              <a:latin typeface="HGP創英角ｺﾞｼｯｸUB" panose="020B0900000000000000" pitchFamily="50" charset="-128"/>
              <a:ea typeface="HGP創英角ｺﾞｼｯｸUB" panose="020B0900000000000000" pitchFamily="50" charset="-128"/>
            </a:endParaRPr>
          </a:p>
          <a:p>
            <a:pPr marL="446088" indent="-180975" algn="l">
              <a:defRPr/>
            </a:pPr>
            <a:r>
              <a:rPr lang="en-US" altLang="ja-JP" sz="2400" b="0" dirty="0" smtClean="0">
                <a:latin typeface="HGP創英角ｺﾞｼｯｸUB" panose="020B0900000000000000" pitchFamily="50" charset="-128"/>
                <a:ea typeface="HGP創英角ｺﾞｼｯｸUB" panose="020B0900000000000000" pitchFamily="50" charset="-128"/>
              </a:rPr>
              <a:t>4.</a:t>
            </a:r>
            <a:r>
              <a:rPr lang="ja-JP" altLang="en-US" sz="2400" b="0" dirty="0" smtClean="0">
                <a:latin typeface="HGP創英角ｺﾞｼｯｸUB" panose="020B0900000000000000" pitchFamily="50" charset="-128"/>
                <a:ea typeface="HGP創英角ｺﾞｼｯｸUB" panose="020B0900000000000000" pitchFamily="50" charset="-128"/>
              </a:rPr>
              <a:t>受注者</a:t>
            </a:r>
            <a:r>
              <a:rPr lang="ja-JP" altLang="en-US" sz="2400" b="0" dirty="0">
                <a:latin typeface="HGP創英角ｺﾞｼｯｸUB" panose="020B0900000000000000" pitchFamily="50" charset="-128"/>
                <a:ea typeface="HGP創英角ｺﾞｼｯｸUB" panose="020B0900000000000000" pitchFamily="50" charset="-128"/>
              </a:rPr>
              <a:t>は、「土木設計業務等の電子納品</a:t>
            </a:r>
            <a:r>
              <a:rPr lang="ja-JP" altLang="en-US" sz="2400" b="0" dirty="0" smtClean="0">
                <a:latin typeface="HGP創英角ｺﾞｼｯｸUB" panose="020B0900000000000000" pitchFamily="50" charset="-128"/>
                <a:ea typeface="HGP創英角ｺﾞｼｯｸUB" panose="020B0900000000000000" pitchFamily="50" charset="-128"/>
              </a:rPr>
              <a:t>要領（</a:t>
            </a:r>
            <a:r>
              <a:rPr lang="ja-JP" altLang="en-US" sz="2400" b="0" dirty="0">
                <a:latin typeface="HGP創英角ｺﾞｼｯｸUB" panose="020B0900000000000000" pitchFamily="50" charset="-128"/>
                <a:ea typeface="HGP創英角ｺﾞｼｯｸUB" panose="020B0900000000000000" pitchFamily="50" charset="-128"/>
              </a:rPr>
              <a:t>国土交通省 ・平成</a:t>
            </a:r>
            <a:r>
              <a:rPr lang="en-US" altLang="ja-JP" sz="2400" b="0" dirty="0" smtClean="0">
                <a:latin typeface="HGP創英角ｺﾞｼｯｸUB" panose="020B0900000000000000" pitchFamily="50" charset="-128"/>
                <a:ea typeface="HGP創英角ｺﾞｼｯｸUB" panose="020B0900000000000000" pitchFamily="50" charset="-128"/>
              </a:rPr>
              <a:t>28 </a:t>
            </a:r>
            <a:r>
              <a:rPr lang="ja-JP" altLang="en-US" sz="2400" b="0" dirty="0" smtClean="0">
                <a:latin typeface="HGP創英角ｺﾞｼｯｸUB" panose="020B0900000000000000" pitchFamily="50" charset="-128"/>
                <a:ea typeface="HGP創英角ｺﾞｼｯｸUB" panose="020B0900000000000000" pitchFamily="50" charset="-128"/>
              </a:rPr>
              <a:t>年</a:t>
            </a:r>
            <a:r>
              <a:rPr lang="en-US" altLang="ja-JP" sz="2400" b="0" dirty="0" smtClean="0">
                <a:latin typeface="HGP創英角ｺﾞｼｯｸUB" panose="020B0900000000000000" pitchFamily="50" charset="-128"/>
                <a:ea typeface="HGP創英角ｺﾞｼｯｸUB" panose="020B0900000000000000" pitchFamily="50" charset="-128"/>
              </a:rPr>
              <a:t>3 </a:t>
            </a:r>
            <a:r>
              <a:rPr lang="ja-JP" altLang="en-US" sz="2400" b="0" dirty="0">
                <a:latin typeface="HGP創英角ｺﾞｼｯｸUB" panose="020B0900000000000000" pitchFamily="50" charset="-128"/>
                <a:ea typeface="HGP創英角ｺﾞｼｯｸUB" panose="020B0900000000000000" pitchFamily="50" charset="-128"/>
              </a:rPr>
              <a:t>月）（以下「要領」という。」に基づいて作成した</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電子データにより成果物を提出する</a:t>
            </a:r>
            <a:r>
              <a:rPr lang="ja-JP" altLang="en-US" sz="2400" b="0" dirty="0">
                <a:latin typeface="HGP創英角ｺﾞｼｯｸUB" panose="020B0900000000000000" pitchFamily="50" charset="-128"/>
                <a:ea typeface="HGP創英角ｺﾞｼｯｸUB" panose="020B0900000000000000" pitchFamily="50" charset="-128"/>
              </a:rPr>
              <a:t>ものとする。「要領」で特に記載が無い項目については、調査職員と協議のうえ決定するものとする。なお、電子納品に対応するための措置については「電子納品運用</a:t>
            </a:r>
            <a:r>
              <a:rPr lang="ja-JP" altLang="en-US" sz="2400" b="0" dirty="0" smtClean="0">
                <a:latin typeface="HGP創英角ｺﾞｼｯｸUB" panose="020B0900000000000000" pitchFamily="50" charset="-128"/>
                <a:ea typeface="HGP創英角ｺﾞｼｯｸUB" panose="020B0900000000000000" pitchFamily="50" charset="-128"/>
              </a:rPr>
              <a:t>ガイドライン</a:t>
            </a:r>
            <a:r>
              <a:rPr lang="en-US" altLang="ja-JP" sz="2400" b="0" dirty="0" smtClean="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業務編</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（国土交通省 ・平成</a:t>
            </a:r>
            <a:r>
              <a:rPr lang="en-US" altLang="ja-JP" sz="2400" b="0" dirty="0" smtClean="0">
                <a:latin typeface="HGP創英角ｺﾞｼｯｸUB" panose="020B0900000000000000" pitchFamily="50" charset="-128"/>
                <a:ea typeface="HGP創英角ｺﾞｼｯｸUB" panose="020B0900000000000000" pitchFamily="50" charset="-128"/>
              </a:rPr>
              <a:t>28</a:t>
            </a:r>
            <a:r>
              <a:rPr lang="ja-JP" altLang="en-US" sz="2400" b="0" dirty="0" smtClean="0">
                <a:latin typeface="HGP創英角ｺﾞｼｯｸUB" panose="020B0900000000000000" pitchFamily="50" charset="-128"/>
                <a:ea typeface="HGP創英角ｺﾞｼｯｸUB" panose="020B0900000000000000" pitchFamily="50" charset="-128"/>
              </a:rPr>
              <a:t>年</a:t>
            </a:r>
            <a:r>
              <a:rPr lang="en-US" altLang="ja-JP" sz="2400" b="0" dirty="0" smtClean="0">
                <a:latin typeface="HGP創英角ｺﾞｼｯｸUB" panose="020B0900000000000000" pitchFamily="50" charset="-128"/>
                <a:ea typeface="HGP創英角ｺﾞｼｯｸUB" panose="020B0900000000000000" pitchFamily="50" charset="-128"/>
              </a:rPr>
              <a:t>3</a:t>
            </a:r>
            <a:r>
              <a:rPr lang="ja-JP" altLang="en-US" sz="2400" b="0" dirty="0" smtClean="0">
                <a:latin typeface="HGP創英角ｺﾞｼｯｸUB" panose="020B0900000000000000" pitchFamily="50" charset="-128"/>
                <a:ea typeface="HGP創英角ｺﾞｼｯｸUB" panose="020B0900000000000000" pitchFamily="50" charset="-128"/>
              </a:rPr>
              <a:t>月</a:t>
            </a:r>
            <a:r>
              <a:rPr lang="ja-JP" altLang="en-US" sz="2400" b="0" dirty="0">
                <a:latin typeface="HGP創英角ｺﾞｼｯｸUB" panose="020B0900000000000000" pitchFamily="50" charset="-128"/>
                <a:ea typeface="HGP創英角ｺﾞｼｯｸUB" panose="020B0900000000000000" pitchFamily="50" charset="-128"/>
              </a:rPr>
              <a:t>）」に基づくものとする。</a:t>
            </a:r>
            <a:endParaRPr lang="en-US" altLang="ja-JP" sz="2400" b="0" dirty="0">
              <a:latin typeface="HGP創英角ｺﾞｼｯｸUB" panose="020B0900000000000000" pitchFamily="50" charset="-128"/>
              <a:ea typeface="HGP創英角ｺﾞｼｯｸUB" panose="020B0900000000000000" pitchFamily="50" charset="-128"/>
            </a:endParaRPr>
          </a:p>
        </p:txBody>
      </p:sp>
      <p:sp>
        <p:nvSpPr>
          <p:cNvPr id="5" name="Rectangle 2"/>
          <p:cNvSpPr txBox="1">
            <a:spLocks noChangeArrowheads="1"/>
          </p:cNvSpPr>
          <p:nvPr/>
        </p:nvSpPr>
        <p:spPr>
          <a:xfrm>
            <a:off x="108000" y="0"/>
            <a:ext cx="4536008"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制度における電子納品</a:t>
            </a:r>
          </a:p>
        </p:txBody>
      </p:sp>
      <p:pic>
        <p:nvPicPr>
          <p:cNvPr id="6" name="Picture 1"/>
          <p:cNvPicPr>
            <a:picLocks noChangeAspect="1" noChangeArrowheads="1"/>
          </p:cNvPicPr>
          <p:nvPr/>
        </p:nvPicPr>
        <p:blipFill>
          <a:blip r:embed="rId2" cstate="print"/>
          <a:srcRect/>
          <a:stretch>
            <a:fillRect/>
          </a:stretch>
        </p:blipFill>
        <p:spPr bwMode="auto">
          <a:xfrm>
            <a:off x="7241682" y="764704"/>
            <a:ext cx="1794814" cy="2551373"/>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587788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08000" y="0"/>
            <a:ext cx="8640000"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対象工種（直轄事業で取り扱う</a:t>
            </a:r>
            <a:r>
              <a:rPr lang="en-US" altLang="ja-JP" sz="3600" b="0" dirty="0" smtClean="0">
                <a:latin typeface="HGP創英角ｺﾞｼｯｸUB" pitchFamily="50" charset="-128"/>
                <a:ea typeface="HGP創英角ｺﾞｼｯｸUB" pitchFamily="50" charset="-128"/>
              </a:rPr>
              <a:t>34</a:t>
            </a:r>
            <a:r>
              <a:rPr lang="ja-JP" altLang="en-US" sz="3600" b="0" dirty="0" smtClean="0">
                <a:latin typeface="HGP創英角ｺﾞｼｯｸUB" pitchFamily="50" charset="-128"/>
                <a:ea typeface="HGP創英角ｺﾞｼｯｸUB" pitchFamily="50" charset="-128"/>
              </a:rPr>
              <a:t>工種）</a:t>
            </a:r>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68425" y="836613"/>
            <a:ext cx="6315075" cy="484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4" descr="04ILAD2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5084763"/>
            <a:ext cx="1908175" cy="160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5184775" y="5768975"/>
            <a:ext cx="36353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lnSpc>
                <a:spcPct val="80000"/>
              </a:lnSpc>
              <a:spcBef>
                <a:spcPct val="20000"/>
              </a:spcBef>
              <a:buClr>
                <a:srgbClr val="330066"/>
              </a:buClr>
              <a:buSzPct val="70000"/>
              <a:buFont typeface="Wingdings" pitchFamily="2" charset="2"/>
              <a:buNone/>
            </a:pPr>
            <a:r>
              <a:rPr lang="en-US" altLang="ja-JP" sz="1900" b="0" dirty="0">
                <a:solidFill>
                  <a:srgbClr val="000000"/>
                </a:solidFill>
                <a:latin typeface="HGP創英角ｺﾞｼｯｸUB" pitchFamily="50" charset="-128"/>
                <a:ea typeface="HGP創英角ｺﾞｼｯｸUB" pitchFamily="50" charset="-128"/>
              </a:rPr>
              <a:t>CAD</a:t>
            </a:r>
            <a:r>
              <a:rPr lang="ja-JP" altLang="en-US" sz="1900" b="0" dirty="0">
                <a:solidFill>
                  <a:srgbClr val="000000"/>
                </a:solidFill>
                <a:latin typeface="HGP創英角ｺﾞｼｯｸUB" pitchFamily="50" charset="-128"/>
                <a:ea typeface="HGP創英角ｺﾞｼｯｸUB" pitchFamily="50" charset="-128"/>
              </a:rPr>
              <a:t>製図</a:t>
            </a:r>
            <a:r>
              <a:rPr lang="ja-JP" altLang="en-US" sz="1900" b="0" dirty="0" smtClean="0">
                <a:solidFill>
                  <a:srgbClr val="000000"/>
                </a:solidFill>
                <a:latin typeface="HGP創英角ｺﾞｼｯｸUB" pitchFamily="50" charset="-128"/>
                <a:ea typeface="HGP創英角ｺﾞｼｯｸUB" pitchFamily="50" charset="-128"/>
              </a:rPr>
              <a:t>基準</a:t>
            </a:r>
            <a:r>
              <a:rPr lang="ja-JP" altLang="en-US" sz="1900" b="0" dirty="0">
                <a:solidFill>
                  <a:srgbClr val="000000"/>
                </a:solidFill>
                <a:latin typeface="HGP創英角ｺﾞｼｯｸUB" pitchFamily="50" charset="-128"/>
                <a:ea typeface="HGP創英角ｺﾞｼｯｸUB" pitchFamily="50" charset="-128"/>
              </a:rPr>
              <a:t>　</a:t>
            </a:r>
            <a:r>
              <a:rPr lang="en-US" altLang="ja-JP" sz="1900" b="0" dirty="0">
                <a:solidFill>
                  <a:srgbClr val="000000"/>
                </a:solidFill>
                <a:latin typeface="HGP創英角ｺﾞｼｯｸUB" pitchFamily="50" charset="-128"/>
                <a:ea typeface="HGP創英角ｺﾞｼｯｸUB" pitchFamily="50" charset="-128"/>
              </a:rPr>
              <a:t>P.3</a:t>
            </a:r>
          </a:p>
        </p:txBody>
      </p:sp>
      <p:sp>
        <p:nvSpPr>
          <p:cNvPr id="30726" name="Rectangle 6"/>
          <p:cNvSpPr>
            <a:spLocks noChangeArrowheads="1"/>
          </p:cNvSpPr>
          <p:nvPr/>
        </p:nvSpPr>
        <p:spPr bwMode="auto">
          <a:xfrm>
            <a:off x="1979613" y="6210300"/>
            <a:ext cx="7164387"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Clr>
                <a:srgbClr val="330066"/>
              </a:buClr>
              <a:buSzPct val="70000"/>
              <a:buFont typeface="Wingdings" pitchFamily="2" charset="2"/>
              <a:buNone/>
            </a:pPr>
            <a:r>
              <a:rPr lang="ja-JP" altLang="en-US" sz="1900" i="1" u="sng">
                <a:solidFill>
                  <a:srgbClr val="333399"/>
                </a:solidFill>
                <a:latin typeface="HGP創英角ｺﾞｼｯｸUB" pitchFamily="50" charset="-128"/>
                <a:ea typeface="HGP創英角ｺﾞｼｯｸUB" pitchFamily="50" charset="-128"/>
              </a:rPr>
              <a:t>→概略設計、予備設計では測量精度が担保されていない場合が多いため詳細設計以降を対象としています。</a:t>
            </a:r>
            <a:endParaRPr lang="ja-JP" altLang="en-US" sz="1900">
              <a:solidFill>
                <a:srgbClr val="333399"/>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5337925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CAD</a:t>
            </a:r>
            <a:r>
              <a:rPr kumimoji="1" lang="ja-JP" altLang="en-US" sz="36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製図基準・ガイドラインの内容</a:t>
            </a:r>
          </a:p>
        </p:txBody>
      </p:sp>
      <p:sp>
        <p:nvSpPr>
          <p:cNvPr id="3" name="テキスト ボックス 2"/>
          <p:cNvSpPr txBox="1"/>
          <p:nvPr/>
        </p:nvSpPr>
        <p:spPr>
          <a:xfrm>
            <a:off x="431800" y="728701"/>
            <a:ext cx="8604250" cy="6617196"/>
          </a:xfrm>
          <a:prstGeom prst="rect">
            <a:avLst/>
          </a:prstGeom>
          <a:noFill/>
        </p:spPr>
        <p:txBody>
          <a:bodyPr wrap="square">
            <a:spAutoFit/>
          </a:bodyPr>
          <a:lstStyle/>
          <a:p>
            <a:pPr algn="l">
              <a:defRPr/>
            </a:pPr>
            <a:r>
              <a:rPr lang="ja-JP" altLang="en-US" sz="2800" b="0" dirty="0" smtClean="0">
                <a:latin typeface="HGP創英角ｺﾞｼｯｸUB" pitchFamily="50" charset="-128"/>
                <a:ea typeface="HGP創英角ｺﾞｼｯｸUB" pitchFamily="50" charset="-128"/>
              </a:rPr>
              <a:t>・</a:t>
            </a:r>
            <a:r>
              <a:rPr lang="en-US" altLang="ja-JP" sz="2800" b="0" dirty="0" smtClean="0">
                <a:latin typeface="HGP創英角ｺﾞｼｯｸUB" pitchFamily="50" charset="-128"/>
                <a:ea typeface="HGP創英角ｺﾞｼｯｸUB" pitchFamily="50" charset="-128"/>
              </a:rPr>
              <a:t>CAD</a:t>
            </a:r>
            <a:r>
              <a:rPr lang="ja-JP" altLang="en-US" sz="2800" b="0" dirty="0" smtClean="0">
                <a:latin typeface="HGP創英角ｺﾞｼｯｸUB" pitchFamily="50" charset="-128"/>
                <a:ea typeface="HGP創英角ｺﾞｼｯｸUB" pitchFamily="50" charset="-128"/>
              </a:rPr>
              <a:t>製図基準では下記の内容を記載しています。</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①図面の記載方法</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②データの構成・命名規則</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③レイヤ名の命名規則</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a:t>
            </a:r>
            <a:r>
              <a:rPr lang="en-US" altLang="ja-JP" sz="2800" b="0" dirty="0" smtClean="0">
                <a:latin typeface="HGP創英角ｺﾞｼｯｸUB" pitchFamily="50" charset="-128"/>
                <a:ea typeface="HGP創英角ｺﾞｼｯｸUB" pitchFamily="50" charset="-128"/>
              </a:rPr>
              <a:t>CAD</a:t>
            </a:r>
            <a:r>
              <a:rPr lang="ja-JP" altLang="en-US" sz="2800" b="0" dirty="0" smtClean="0">
                <a:latin typeface="HGP創英角ｺﾞｼｯｸUB" pitchFamily="50" charset="-128"/>
                <a:ea typeface="HGP創英角ｺﾞｼｯｸUB" pitchFamily="50" charset="-128"/>
              </a:rPr>
              <a:t>製図基準における運用ガイドラインでは、</a:t>
            </a: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　下記の内容を記載しています。</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①</a:t>
            </a:r>
            <a:r>
              <a:rPr lang="en-US" altLang="ja-JP" sz="2800" b="0" dirty="0" smtClean="0">
                <a:solidFill>
                  <a:srgbClr val="0000FF"/>
                </a:solidFill>
                <a:latin typeface="HGP創英角ｺﾞｼｯｸUB" pitchFamily="50" charset="-128"/>
                <a:ea typeface="HGP創英角ｺﾞｼｯｸUB" pitchFamily="50" charset="-128"/>
              </a:rPr>
              <a:t>CAD</a:t>
            </a:r>
            <a:r>
              <a:rPr lang="ja-JP" altLang="en-US" sz="2800" b="0" dirty="0" smtClean="0">
                <a:solidFill>
                  <a:srgbClr val="0000FF"/>
                </a:solidFill>
                <a:latin typeface="HGP創英角ｺﾞｼｯｸUB" pitchFamily="50" charset="-128"/>
                <a:ea typeface="HGP創英角ｺﾞｼｯｸUB" pitchFamily="50" charset="-128"/>
              </a:rPr>
              <a:t>データの流れ</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②チェックの方法</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③留意点</a:t>
            </a:r>
          </a:p>
          <a:p>
            <a:pPr algn="l">
              <a:defRPr/>
            </a:pP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dirty="0" smtClean="0">
              <a:latin typeface="HGP創英角ｺﾞｼｯｸUB" pitchFamily="50" charset="-128"/>
              <a:ea typeface="HGP創英角ｺﾞｼｯｸUB" pitchFamily="50" charset="-128"/>
            </a:endParaRPr>
          </a:p>
          <a:p>
            <a:pPr algn="l">
              <a:defRPr/>
            </a:pPr>
            <a:endParaRPr lang="ja-JP" altLang="en-US" sz="3200" dirty="0">
              <a:latin typeface="+mn-ea"/>
              <a:ea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200" b="0" dirty="0" smtClean="0">
                <a:latin typeface="HGP創英角ｺﾞｼｯｸUB" pitchFamily="50" charset="-128"/>
                <a:ea typeface="HGP創英角ｺﾞｼｯｸUB" pitchFamily="50" charset="-128"/>
              </a:rPr>
              <a:t>発注図の作成・貸与①</a:t>
            </a:r>
          </a:p>
        </p:txBody>
      </p:sp>
      <p:sp>
        <p:nvSpPr>
          <p:cNvPr id="1028" name="Rectangle 3"/>
          <p:cNvSpPr>
            <a:spLocks noChangeArrowheads="1"/>
          </p:cNvSpPr>
          <p:nvPr/>
        </p:nvSpPr>
        <p:spPr bwMode="auto">
          <a:xfrm>
            <a:off x="0" y="-153988"/>
            <a:ext cx="184150" cy="30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400">
              <a:solidFill>
                <a:srgbClr val="000000"/>
              </a:solidFill>
              <a:latin typeface="HGP創英角ｺﾞｼｯｸUB" pitchFamily="50" charset="-128"/>
              <a:ea typeface="HGP創英角ｺﾞｼｯｸUB" pitchFamily="50" charset="-128"/>
            </a:endParaRPr>
          </a:p>
        </p:txBody>
      </p:sp>
      <p:graphicFrame>
        <p:nvGraphicFramePr>
          <p:cNvPr id="15" name="Object 2"/>
          <p:cNvGraphicFramePr>
            <a:graphicFrameLocks noChangeAspect="1"/>
          </p:cNvGraphicFramePr>
          <p:nvPr/>
        </p:nvGraphicFramePr>
        <p:xfrm>
          <a:off x="467544" y="692696"/>
          <a:ext cx="8640762" cy="5862638"/>
        </p:xfrm>
        <a:graphic>
          <a:graphicData uri="http://schemas.openxmlformats.org/presentationml/2006/ole">
            <p:oleObj spid="_x0000_s266243" name="Visio" r:id="rId4" imgW="8264987" imgH="5489910" progId="Visio.Drawing.11">
              <p:embed/>
            </p:oleObj>
          </a:graphicData>
        </a:graphic>
      </p:graphicFrame>
      <p:sp>
        <p:nvSpPr>
          <p:cNvPr id="16" name="Rectangle 7"/>
          <p:cNvSpPr>
            <a:spLocks noChangeArrowheads="1"/>
          </p:cNvSpPr>
          <p:nvPr/>
        </p:nvSpPr>
        <p:spPr bwMode="auto">
          <a:xfrm>
            <a:off x="612006" y="2883446"/>
            <a:ext cx="1933575" cy="752475"/>
          </a:xfrm>
          <a:prstGeom prst="rect">
            <a:avLst/>
          </a:prstGeom>
          <a:noFill/>
          <a:ln w="31750">
            <a:solidFill>
              <a:srgbClr val="FF0000"/>
            </a:solidFill>
            <a:miter lim="800000"/>
            <a:headEnd/>
            <a:tailEnd/>
          </a:ln>
        </p:spPr>
        <p:txBody>
          <a:bodyPr wrap="none" anchor="ctr"/>
          <a:lstStyle/>
          <a:p>
            <a:pPr eaLnBrk="1" hangingPunct="1"/>
            <a:endParaRPr lang="ja-JP" altLang="en-US"/>
          </a:p>
        </p:txBody>
      </p:sp>
      <p:sp>
        <p:nvSpPr>
          <p:cNvPr id="17" name="Rectangle 8"/>
          <p:cNvSpPr>
            <a:spLocks noChangeArrowheads="1"/>
          </p:cNvSpPr>
          <p:nvPr/>
        </p:nvSpPr>
        <p:spPr bwMode="auto">
          <a:xfrm>
            <a:off x="606202" y="4670971"/>
            <a:ext cx="1697546" cy="238125"/>
          </a:xfrm>
          <a:prstGeom prst="rect">
            <a:avLst/>
          </a:prstGeom>
          <a:noFill/>
          <a:ln w="31750">
            <a:solidFill>
              <a:srgbClr val="0066FF"/>
            </a:solidFill>
            <a:miter lim="800000"/>
            <a:headEnd/>
            <a:tailEnd/>
          </a:ln>
        </p:spPr>
        <p:txBody>
          <a:bodyPr wrap="none" anchor="ctr"/>
          <a:lstStyle/>
          <a:p>
            <a:pPr eaLnBrk="1" hangingPunct="1"/>
            <a:endParaRPr lang="ja-JP" altLang="en-US"/>
          </a:p>
        </p:txBody>
      </p:sp>
      <p:sp>
        <p:nvSpPr>
          <p:cNvPr id="18" name="Rectangle 9"/>
          <p:cNvSpPr>
            <a:spLocks noChangeArrowheads="1"/>
          </p:cNvSpPr>
          <p:nvPr/>
        </p:nvSpPr>
        <p:spPr bwMode="auto">
          <a:xfrm>
            <a:off x="2939281" y="3861048"/>
            <a:ext cx="2428875" cy="398761"/>
          </a:xfrm>
          <a:prstGeom prst="rect">
            <a:avLst/>
          </a:prstGeom>
          <a:noFill/>
          <a:ln w="31750">
            <a:solidFill>
              <a:srgbClr val="FF0000"/>
            </a:solidFill>
            <a:miter lim="800000"/>
            <a:headEnd/>
            <a:tailEnd/>
          </a:ln>
        </p:spPr>
        <p:txBody>
          <a:bodyPr wrap="none" anchor="ctr"/>
          <a:lstStyle/>
          <a:p>
            <a:pPr eaLnBrk="1" hangingPunct="1"/>
            <a:endParaRPr lang="ja-JP" altLang="en-US"/>
          </a:p>
        </p:txBody>
      </p:sp>
      <p:sp>
        <p:nvSpPr>
          <p:cNvPr id="19" name="Rectangle 13"/>
          <p:cNvSpPr>
            <a:spLocks noChangeArrowheads="1"/>
          </p:cNvSpPr>
          <p:nvPr/>
        </p:nvSpPr>
        <p:spPr bwMode="auto">
          <a:xfrm>
            <a:off x="6111106" y="5248821"/>
            <a:ext cx="628650" cy="238125"/>
          </a:xfrm>
          <a:prstGeom prst="rect">
            <a:avLst/>
          </a:prstGeom>
          <a:noFill/>
          <a:ln w="31750">
            <a:solidFill>
              <a:srgbClr val="0066FF"/>
            </a:solidFill>
            <a:miter lim="800000"/>
            <a:headEnd/>
            <a:tailEnd/>
          </a:ln>
        </p:spPr>
        <p:txBody>
          <a:bodyPr wrap="none" anchor="ctr"/>
          <a:lstStyle/>
          <a:p>
            <a:pPr eaLnBrk="1" hangingPunct="1"/>
            <a:endParaRPr lang="ja-JP" altLang="en-US"/>
          </a:p>
        </p:txBody>
      </p:sp>
      <p:sp>
        <p:nvSpPr>
          <p:cNvPr id="20" name="Text Box 15"/>
          <p:cNvSpPr txBox="1">
            <a:spLocks noChangeArrowheads="1"/>
          </p:cNvSpPr>
          <p:nvPr/>
        </p:nvSpPr>
        <p:spPr bwMode="auto">
          <a:xfrm>
            <a:off x="6765156" y="5102771"/>
            <a:ext cx="2124075" cy="523875"/>
          </a:xfrm>
          <a:prstGeom prst="rect">
            <a:avLst/>
          </a:prstGeom>
          <a:noFill/>
          <a:ln w="9525">
            <a:noFill/>
            <a:miter lim="800000"/>
            <a:headEnd/>
            <a:tailEnd/>
          </a:ln>
        </p:spPr>
        <p:txBody>
          <a:bodyPr>
            <a:spAutoFit/>
          </a:bodyPr>
          <a:lstStyle/>
          <a:p>
            <a:pPr eaLnBrk="1" hangingPunct="1"/>
            <a:r>
              <a:rPr lang="ja-JP" altLang="en-US" sz="1400" dirty="0"/>
              <a:t>電子納品チェックシステムを使用するために必要。</a:t>
            </a:r>
          </a:p>
        </p:txBody>
      </p:sp>
    </p:spTree>
    <p:extLst>
      <p:ext uri="{BB962C8B-B14F-4D97-AF65-F5344CB8AC3E}">
        <p14:creationId xmlns:p14="http://schemas.microsoft.com/office/powerpoint/2010/main" xmlns="" val="3701384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発注図の作成・貸与②</a:t>
            </a:r>
          </a:p>
        </p:txBody>
      </p:sp>
      <p:sp>
        <p:nvSpPr>
          <p:cNvPr id="4" name="テキスト ボックス 3"/>
          <p:cNvSpPr txBox="1"/>
          <p:nvPr/>
        </p:nvSpPr>
        <p:spPr>
          <a:xfrm>
            <a:off x="395536" y="728701"/>
            <a:ext cx="7524576" cy="830997"/>
          </a:xfrm>
          <a:prstGeom prst="rect">
            <a:avLst/>
          </a:prstGeom>
          <a:noFill/>
        </p:spPr>
        <p:txBody>
          <a:bodyPr wrap="square">
            <a:spAutoFit/>
          </a:bodyPr>
          <a:lstStyle/>
          <a:p>
            <a:pPr algn="l">
              <a:defRPr/>
            </a:pPr>
            <a:r>
              <a:rPr lang="en-US" altLang="ja-JP" sz="2400" b="0" dirty="0" smtClean="0">
                <a:solidFill>
                  <a:srgbClr val="0000FF"/>
                </a:solidFill>
                <a:latin typeface="HGP創英角ｺﾞｼｯｸUB" pitchFamily="50" charset="-128"/>
                <a:ea typeface="HGP創英角ｺﾞｼｯｸUB" pitchFamily="50" charset="-128"/>
              </a:rPr>
              <a:t>CAD</a:t>
            </a:r>
            <a:r>
              <a:rPr lang="ja-JP" altLang="en-US" sz="2400" b="0" dirty="0" smtClean="0">
                <a:solidFill>
                  <a:srgbClr val="0000FF"/>
                </a:solidFill>
                <a:latin typeface="HGP創英角ｺﾞｼｯｸUB" pitchFamily="50" charset="-128"/>
                <a:ea typeface="HGP創英角ｺﾞｼｯｸUB" pitchFamily="50" charset="-128"/>
              </a:rPr>
              <a:t>製図基準に完全に準拠していない業務成果の対応</a:t>
            </a:r>
            <a:endParaRPr lang="en-US" altLang="ja-JP" sz="2400" b="0" dirty="0" smtClean="0">
              <a:solidFill>
                <a:srgbClr val="0000FF"/>
              </a:solidFill>
              <a:latin typeface="HGP創英角ｺﾞｼｯｸUB" pitchFamily="50" charset="-128"/>
              <a:ea typeface="HGP創英角ｺﾞｼｯｸUB" pitchFamily="50" charset="-128"/>
            </a:endParaRPr>
          </a:p>
          <a:p>
            <a:pPr algn="l">
              <a:defRPr/>
            </a:pPr>
            <a:r>
              <a:rPr lang="ja-JP" altLang="en-US" sz="2400" b="0" dirty="0" smtClean="0">
                <a:solidFill>
                  <a:srgbClr val="0000FF"/>
                </a:solidFill>
                <a:latin typeface="HGP創英角ｺﾞｼｯｸUB" pitchFamily="50" charset="-128"/>
                <a:ea typeface="HGP創英角ｺﾞｼｯｸUB" pitchFamily="50" charset="-128"/>
              </a:rPr>
              <a:t>→</a:t>
            </a:r>
            <a:r>
              <a:rPr lang="en-US" altLang="ja-JP" sz="2400" b="0" dirty="0" smtClean="0">
                <a:solidFill>
                  <a:srgbClr val="0000FF"/>
                </a:solidFill>
                <a:latin typeface="HGP創英角ｺﾞｼｯｸUB" pitchFamily="50" charset="-128"/>
                <a:ea typeface="HGP創英角ｺﾞｼｯｸUB" pitchFamily="50" charset="-128"/>
              </a:rPr>
              <a:t>CAD</a:t>
            </a:r>
            <a:r>
              <a:rPr lang="ja-JP" altLang="en-US" sz="2400" b="0" dirty="0" smtClean="0">
                <a:solidFill>
                  <a:srgbClr val="0000FF"/>
                </a:solidFill>
                <a:latin typeface="HGP創英角ｺﾞｼｯｸUB" pitchFamily="50" charset="-128"/>
                <a:ea typeface="HGP創英角ｺﾞｼｯｸUB" pitchFamily="50" charset="-128"/>
              </a:rPr>
              <a:t>製図基準に準拠し作成し、納品して下さい。</a:t>
            </a:r>
            <a:endParaRPr lang="ja-JP" altLang="en-US" sz="2400" dirty="0">
              <a:solidFill>
                <a:srgbClr val="0000FF"/>
              </a:solidFill>
              <a:latin typeface="+mn-ea"/>
              <a:ea typeface="+mn-ea"/>
            </a:endParaRPr>
          </a:p>
        </p:txBody>
      </p:sp>
      <p:pic>
        <p:nvPicPr>
          <p:cNvPr id="672771" name="Picture 3"/>
          <p:cNvPicPr>
            <a:picLocks noChangeAspect="1" noChangeArrowheads="1"/>
          </p:cNvPicPr>
          <p:nvPr/>
        </p:nvPicPr>
        <p:blipFill>
          <a:blip r:embed="rId2" cstate="print"/>
          <a:srcRect/>
          <a:stretch>
            <a:fillRect/>
          </a:stretch>
        </p:blipFill>
        <p:spPr bwMode="auto">
          <a:xfrm>
            <a:off x="1007604" y="1520788"/>
            <a:ext cx="6300700" cy="4662700"/>
          </a:xfrm>
          <a:prstGeom prst="rect">
            <a:avLst/>
          </a:prstGeom>
          <a:noFill/>
          <a:ln w="9525">
            <a:solidFill>
              <a:schemeClr val="tx1"/>
            </a:solidFill>
            <a:miter lim="800000"/>
            <a:headEnd/>
            <a:tailEnd/>
          </a:ln>
          <a:effectLst/>
        </p:spPr>
      </p:pic>
      <p:sp>
        <p:nvSpPr>
          <p:cNvPr id="7" name="正方形/長方形 180"/>
          <p:cNvSpPr>
            <a:spLocks noChangeArrowheads="1"/>
          </p:cNvSpPr>
          <p:nvPr/>
        </p:nvSpPr>
        <p:spPr bwMode="auto">
          <a:xfrm>
            <a:off x="4968044" y="6021288"/>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dirty="0"/>
              <a:t>CAD </a:t>
            </a:r>
            <a:r>
              <a:rPr lang="ja-JP" altLang="en-US" dirty="0"/>
              <a:t>製図基準に関する運用</a:t>
            </a:r>
            <a:r>
              <a:rPr lang="ja-JP" altLang="en-US" dirty="0" smtClean="0"/>
              <a:t>ガイドライン</a:t>
            </a:r>
            <a:r>
              <a:rPr lang="en-US" altLang="ja-JP" dirty="0" smtClean="0"/>
              <a:t> </a:t>
            </a:r>
            <a:r>
              <a:rPr lang="ja-JP" altLang="en-US" dirty="0"/>
              <a:t>（</a:t>
            </a:r>
            <a:r>
              <a:rPr lang="en-US" altLang="ja-JP" dirty="0" smtClean="0"/>
              <a:t>H28.3</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8" name="正方形/長方形 7"/>
          <p:cNvSpPr/>
          <p:nvPr/>
        </p:nvSpPr>
        <p:spPr bwMode="auto">
          <a:xfrm>
            <a:off x="971600" y="3284984"/>
            <a:ext cx="3492388" cy="162018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ＳＸＦ図面について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2066496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8000" y="0"/>
            <a:ext cx="817245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dirty="0">
                <a:solidFill>
                  <a:schemeClr val="tx2"/>
                </a:solidFill>
                <a:latin typeface="HGP創英角ｺﾞｼｯｸUB" pitchFamily="50" charset="-128"/>
                <a:ea typeface="HGP創英角ｺﾞｼｯｸUB" pitchFamily="50" charset="-128"/>
              </a:rPr>
              <a:t>CAD</a:t>
            </a:r>
            <a:r>
              <a:rPr lang="ja-JP" altLang="en-US" sz="3200" dirty="0">
                <a:solidFill>
                  <a:schemeClr val="tx2"/>
                </a:solidFill>
                <a:latin typeface="HGP創英角ｺﾞｼｯｸUB" pitchFamily="50" charset="-128"/>
                <a:ea typeface="HGP創英角ｺﾞｼｯｸUB" pitchFamily="50" charset="-128"/>
              </a:rPr>
              <a:t>データ作成に使われるＳＸＦ仕様</a:t>
            </a:r>
          </a:p>
        </p:txBody>
      </p:sp>
      <p:sp>
        <p:nvSpPr>
          <p:cNvPr id="2" name="テキスト ボックス 1"/>
          <p:cNvSpPr txBox="1"/>
          <p:nvPr/>
        </p:nvSpPr>
        <p:spPr>
          <a:xfrm>
            <a:off x="431800" y="1125538"/>
            <a:ext cx="8604250" cy="5324535"/>
          </a:xfrm>
          <a:prstGeom prst="rect">
            <a:avLst/>
          </a:prstGeom>
          <a:noFill/>
        </p:spPr>
        <p:txBody>
          <a:bodyPr>
            <a:spAutoFit/>
          </a:bodyPr>
          <a:lstStyle/>
          <a:p>
            <a:pPr algn="l">
              <a:defRPr/>
            </a:pPr>
            <a:r>
              <a:rPr lang="ja-JP" altLang="en-US" sz="2800" b="0" dirty="0" smtClean="0">
                <a:latin typeface="HGP創英角ｺﾞｼｯｸUB" pitchFamily="50" charset="-128"/>
                <a:ea typeface="HGP創英角ｺﾞｼｯｸUB" pitchFamily="50" charset="-128"/>
              </a:rPr>
              <a:t>・「ＣＡＤデータ交換標準開発コンソーシアム」で開発された，異なるＣＡＤソフト間でのデータ交換を実現する標準フォーマット</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・国際規格であるＩＳＯ</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ＳＴＥＰ</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ＡＰ２０２に準拠</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a:t>
            </a:r>
            <a:r>
              <a:rPr lang="ja-JP" altLang="en-US" sz="2800" b="0" dirty="0">
                <a:latin typeface="HGP創英角ｺﾞｼｯｸUB" pitchFamily="50" charset="-128"/>
                <a:ea typeface="HGP創英角ｺﾞｼｯｸUB" pitchFamily="50" charset="-128"/>
              </a:rPr>
              <a:t>国土交通省</a:t>
            </a:r>
            <a:r>
              <a:rPr lang="en-US" altLang="ja-JP" sz="2800" b="0" dirty="0">
                <a:latin typeface="HGP創英角ｺﾞｼｯｸUB" pitchFamily="50" charset="-128"/>
                <a:ea typeface="HGP創英角ｺﾞｼｯｸUB" pitchFamily="50" charset="-128"/>
              </a:rPr>
              <a:t>CAD</a:t>
            </a:r>
            <a:r>
              <a:rPr lang="ja-JP" altLang="en-US" sz="2800" b="0" dirty="0">
                <a:latin typeface="HGP創英角ｺﾞｼｯｸUB" pitchFamily="50" charset="-128"/>
                <a:ea typeface="HGP創英角ｺﾞｼｯｸUB" pitchFamily="50" charset="-128"/>
              </a:rPr>
              <a:t>製図</a:t>
            </a:r>
            <a:r>
              <a:rPr lang="ja-JP" altLang="en-US" sz="2800" b="0" dirty="0" smtClean="0">
                <a:latin typeface="HGP創英角ｺﾞｼｯｸUB" pitchFamily="50" charset="-128"/>
                <a:ea typeface="HGP創英角ｺﾞｼｯｸUB" pitchFamily="50" charset="-128"/>
              </a:rPr>
              <a:t>基準において</a:t>
            </a:r>
            <a:endParaRPr lang="en-US" altLang="ja-JP" sz="2800" b="0" dirty="0">
              <a:latin typeface="HGP創英角ｺﾞｼｯｸUB" pitchFamily="50" charset="-128"/>
              <a:ea typeface="HGP創英角ｺﾞｼｯｸUB" pitchFamily="50" charset="-128"/>
            </a:endParaRPr>
          </a:p>
          <a:p>
            <a:pPr algn="l">
              <a:defRPr/>
            </a:pPr>
            <a:r>
              <a:rPr lang="ja-JP" altLang="en-US" sz="2800" b="0" dirty="0">
                <a:solidFill>
                  <a:srgbClr val="FF0000"/>
                </a:solidFill>
                <a:latin typeface="HGP創英角ｺﾞｼｯｸUB" pitchFamily="50" charset="-128"/>
                <a:ea typeface="HGP創英角ｺﾞｼｯｸUB" pitchFamily="50" charset="-128"/>
              </a:rPr>
              <a:t>　ＣＡＤデータ交換標準フォーマット</a:t>
            </a:r>
            <a:r>
              <a:rPr lang="ja-JP" altLang="en-US" sz="2800" b="0" dirty="0">
                <a:latin typeface="HGP創英角ｺﾞｼｯｸUB" pitchFamily="50" charset="-128"/>
                <a:ea typeface="HGP創英角ｺﾞｼｯｸUB" pitchFamily="50" charset="-128"/>
              </a:rPr>
              <a:t>と</a:t>
            </a:r>
            <a:r>
              <a:rPr lang="ja-JP" altLang="en-US" sz="2800" b="0" dirty="0" smtClean="0">
                <a:latin typeface="HGP創英角ｺﾞｼｯｸUB" pitchFamily="50" charset="-128"/>
                <a:ea typeface="HGP創英角ｺﾞｼｯｸUB" pitchFamily="50" charset="-128"/>
              </a:rPr>
              <a:t>明記</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・ＳＸＦとは，</a:t>
            </a:r>
            <a:r>
              <a:rPr lang="en-US" altLang="ja-JP" sz="2800" b="0" dirty="0" smtClean="0">
                <a:latin typeface="HGP創英角ｺﾞｼｯｸUB" pitchFamily="50" charset="-128"/>
                <a:ea typeface="HGP創英角ｺﾞｼｯｸUB" pitchFamily="50" charset="-128"/>
              </a:rPr>
              <a:t>S</a:t>
            </a:r>
            <a:r>
              <a:rPr lang="ja-JP" altLang="en-US" sz="2800" b="0" dirty="0" smtClean="0">
                <a:latin typeface="HGP創英角ｺﾞｼｯｸUB" pitchFamily="50" charset="-128"/>
                <a:ea typeface="HGP創英角ｺﾞｼｯｸUB" pitchFamily="50" charset="-128"/>
              </a:rPr>
              <a:t>ｃａｄｅｃ </a:t>
            </a:r>
            <a:r>
              <a:rPr lang="en-US" altLang="ja-JP" sz="2800" b="0" dirty="0" smtClean="0">
                <a:latin typeface="HGP創英角ｺﾞｼｯｸUB" pitchFamily="50" charset="-128"/>
                <a:ea typeface="HGP創英角ｺﾞｼｯｸUB" pitchFamily="50" charset="-128"/>
              </a:rPr>
              <a:t>data </a:t>
            </a:r>
            <a:r>
              <a:rPr lang="ja-JP" altLang="en-US" sz="2800" b="0" dirty="0" smtClean="0">
                <a:latin typeface="HGP創英角ｺﾞｼｯｸUB" pitchFamily="50" charset="-128"/>
                <a:ea typeface="HGP創英角ｺﾞｼｯｸUB" pitchFamily="50" charset="-128"/>
              </a:rPr>
              <a:t>ｅＸｃｈａｎｇｅ </a:t>
            </a:r>
            <a:r>
              <a:rPr lang="en-US" altLang="ja-JP" sz="2800" b="0" dirty="0" smtClean="0">
                <a:latin typeface="HGP創英角ｺﾞｼｯｸUB" pitchFamily="50" charset="-128"/>
                <a:ea typeface="HGP創英角ｺﾞｼｯｸUB" pitchFamily="50" charset="-128"/>
              </a:rPr>
              <a:t>F</a:t>
            </a:r>
            <a:r>
              <a:rPr lang="ja-JP" altLang="en-US" sz="2800" b="0" dirty="0" smtClean="0">
                <a:latin typeface="HGP創英角ｺﾞｼｯｸUB" pitchFamily="50" charset="-128"/>
                <a:ea typeface="HGP創英角ｺﾞｼｯｸUB" pitchFamily="50" charset="-128"/>
              </a:rPr>
              <a:t>ｏｒｍａｔの略</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dirty="0" smtClean="0">
              <a:latin typeface="HGP創英角ｺﾞｼｯｸUB" pitchFamily="50" charset="-128"/>
              <a:ea typeface="HGP創英角ｺﾞｼｯｸUB" pitchFamily="50" charset="-128"/>
            </a:endParaRPr>
          </a:p>
          <a:p>
            <a:pPr algn="l">
              <a:defRPr/>
            </a:pPr>
            <a:endParaRPr lang="ja-JP" altLang="en-US" sz="3200" dirty="0">
              <a:latin typeface="+mn-ea"/>
              <a:ea typeface="+mn-ea"/>
            </a:endParaRPr>
          </a:p>
        </p:txBody>
      </p:sp>
    </p:spTree>
    <p:extLst>
      <p:ext uri="{BB962C8B-B14F-4D97-AF65-F5344CB8AC3E}">
        <p14:creationId xmlns:p14="http://schemas.microsoft.com/office/powerpoint/2010/main" xmlns="" val="4133471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08000" y="0"/>
            <a:ext cx="7793038"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なぜ</a:t>
            </a:r>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は必要なの？</a:t>
            </a:r>
          </a:p>
        </p:txBody>
      </p:sp>
      <p:grpSp>
        <p:nvGrpSpPr>
          <p:cNvPr id="34819" name="Group 29"/>
          <p:cNvGrpSpPr>
            <a:grpSpLocks/>
          </p:cNvGrpSpPr>
          <p:nvPr/>
        </p:nvGrpSpPr>
        <p:grpSpPr bwMode="auto">
          <a:xfrm>
            <a:off x="1079500" y="873125"/>
            <a:ext cx="7086600" cy="5334000"/>
            <a:chOff x="703" y="816"/>
            <a:chExt cx="4464" cy="3360"/>
          </a:xfrm>
        </p:grpSpPr>
        <p:sp>
          <p:nvSpPr>
            <p:cNvPr id="34820" name="Rectangle 3"/>
            <p:cNvSpPr>
              <a:spLocks noChangeArrowheads="1"/>
            </p:cNvSpPr>
            <p:nvPr/>
          </p:nvSpPr>
          <p:spPr bwMode="auto">
            <a:xfrm>
              <a:off x="703" y="2016"/>
              <a:ext cx="4464" cy="1056"/>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21" name="Text Box 4"/>
            <p:cNvSpPr txBox="1">
              <a:spLocks noChangeArrowheads="1"/>
            </p:cNvSpPr>
            <p:nvPr/>
          </p:nvSpPr>
          <p:spPr bwMode="auto">
            <a:xfrm>
              <a:off x="800" y="816"/>
              <a:ext cx="110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発注者</a:t>
              </a:r>
              <a:r>
                <a:rPr lang="en-US" altLang="ja-JP" sz="2400" b="0">
                  <a:solidFill>
                    <a:srgbClr val="000000"/>
                  </a:solidFill>
                  <a:latin typeface="HGP創英角ｺﾞｼｯｸUB" pitchFamily="50" charset="-128"/>
                  <a:ea typeface="HGP創英角ｺﾞｼｯｸUB" pitchFamily="50" charset="-128"/>
                </a:rPr>
                <a:t>】</a:t>
              </a:r>
            </a:p>
          </p:txBody>
        </p:sp>
        <p:sp>
          <p:nvSpPr>
            <p:cNvPr id="34822" name="Text Box 5"/>
            <p:cNvSpPr txBox="1">
              <a:spLocks noChangeArrowheads="1"/>
            </p:cNvSpPr>
            <p:nvPr/>
          </p:nvSpPr>
          <p:spPr bwMode="auto">
            <a:xfrm>
              <a:off x="3727" y="81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受注者</a:t>
              </a:r>
              <a:r>
                <a:rPr lang="en-US" altLang="ja-JP" sz="2400" b="0">
                  <a:solidFill>
                    <a:srgbClr val="000000"/>
                  </a:solidFill>
                  <a:latin typeface="HGP創英角ｺﾞｼｯｸUB" pitchFamily="50" charset="-128"/>
                  <a:ea typeface="HGP創英角ｺﾞｼｯｸUB" pitchFamily="50" charset="-128"/>
                </a:rPr>
                <a:t>】</a:t>
              </a:r>
            </a:p>
          </p:txBody>
        </p:sp>
        <p:pic>
          <p:nvPicPr>
            <p:cNvPr id="34823" name="Picture 6" descr="BD07165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6" y="1078"/>
              <a:ext cx="1153" cy="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4" name="Picture 7" descr="BD07171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25" y="1056"/>
              <a:ext cx="1154" cy="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5" name="AutoShape 8"/>
            <p:cNvSpPr>
              <a:spLocks noChangeArrowheads="1"/>
            </p:cNvSpPr>
            <p:nvPr/>
          </p:nvSpPr>
          <p:spPr bwMode="auto">
            <a:xfrm>
              <a:off x="2311" y="1434"/>
              <a:ext cx="1056" cy="336"/>
            </a:xfrm>
            <a:prstGeom prst="leftRightArrow">
              <a:avLst>
                <a:gd name="adj1" fmla="val 50000"/>
                <a:gd name="adj2" fmla="val 62857"/>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pic>
          <p:nvPicPr>
            <p:cNvPr id="34826" name="Picture 9" descr="BS00184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51" y="2400"/>
              <a:ext cx="432"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7" name="Text Box 10"/>
            <p:cNvSpPr txBox="1">
              <a:spLocks noChangeArrowheads="1"/>
            </p:cNvSpPr>
            <p:nvPr/>
          </p:nvSpPr>
          <p:spPr bwMode="auto">
            <a:xfrm>
              <a:off x="943" y="2160"/>
              <a:ext cx="1152"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8" name="Text Box 11"/>
            <p:cNvSpPr txBox="1">
              <a:spLocks noChangeArrowheads="1"/>
            </p:cNvSpPr>
            <p:nvPr/>
          </p:nvSpPr>
          <p:spPr bwMode="auto">
            <a:xfrm>
              <a:off x="4015" y="2160"/>
              <a:ext cx="1008"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9" name="AutoShape 12"/>
            <p:cNvSpPr>
              <a:spLocks/>
            </p:cNvSpPr>
            <p:nvPr/>
          </p:nvSpPr>
          <p:spPr bwMode="auto">
            <a:xfrm>
              <a:off x="1759"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0" name="AutoShape 13"/>
            <p:cNvSpPr>
              <a:spLocks/>
            </p:cNvSpPr>
            <p:nvPr/>
          </p:nvSpPr>
          <p:spPr bwMode="auto">
            <a:xfrm flipH="1">
              <a:off x="3823"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1" name="Text Box 14"/>
            <p:cNvSpPr txBox="1">
              <a:spLocks noChangeArrowheads="1"/>
            </p:cNvSpPr>
            <p:nvPr/>
          </p:nvSpPr>
          <p:spPr bwMode="auto">
            <a:xfrm>
              <a:off x="1375" y="2112"/>
              <a:ext cx="177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32" name="Rectangle 15"/>
            <p:cNvSpPr>
              <a:spLocks noChangeArrowheads="1"/>
            </p:cNvSpPr>
            <p:nvPr/>
          </p:nvSpPr>
          <p:spPr bwMode="auto">
            <a:xfrm>
              <a:off x="703" y="3120"/>
              <a:ext cx="4464" cy="1056"/>
            </a:xfrm>
            <a:prstGeom prst="rect">
              <a:avLst/>
            </a:prstGeom>
            <a:solidFill>
              <a:srgbClr val="FFFF99">
                <a:alpha val="50195"/>
              </a:srgb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3" name="Text Box 16"/>
            <p:cNvSpPr txBox="1">
              <a:spLocks noChangeArrowheads="1"/>
            </p:cNvSpPr>
            <p:nvPr/>
          </p:nvSpPr>
          <p:spPr bwMode="auto">
            <a:xfrm>
              <a:off x="943" y="3264"/>
              <a:ext cx="1152"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4" name="Text Box 17"/>
            <p:cNvSpPr txBox="1">
              <a:spLocks noChangeArrowheads="1"/>
            </p:cNvSpPr>
            <p:nvPr/>
          </p:nvSpPr>
          <p:spPr bwMode="auto">
            <a:xfrm>
              <a:off x="4015" y="3264"/>
              <a:ext cx="1008"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5" name="Line 18"/>
            <p:cNvSpPr>
              <a:spLocks noChangeShapeType="1"/>
            </p:cNvSpPr>
            <p:nvPr/>
          </p:nvSpPr>
          <p:spPr bwMode="auto">
            <a:xfrm>
              <a:off x="1807" y="3408"/>
              <a:ext cx="206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4836" name="Line 19"/>
            <p:cNvSpPr>
              <a:spLocks noChangeShapeType="1"/>
            </p:cNvSpPr>
            <p:nvPr/>
          </p:nvSpPr>
          <p:spPr bwMode="auto">
            <a:xfrm>
              <a:off x="1807" y="3408"/>
              <a:ext cx="2016" cy="28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4837" name="Line 20"/>
            <p:cNvSpPr>
              <a:spLocks noChangeShapeType="1"/>
            </p:cNvSpPr>
            <p:nvPr/>
          </p:nvSpPr>
          <p:spPr bwMode="auto">
            <a:xfrm>
              <a:off x="1807" y="3408"/>
              <a:ext cx="2016"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4838" name="Text Box 21"/>
            <p:cNvSpPr txBox="1">
              <a:spLocks noChangeArrowheads="1"/>
            </p:cNvSpPr>
            <p:nvPr/>
          </p:nvSpPr>
          <p:spPr bwMode="auto">
            <a:xfrm>
              <a:off x="2815" y="3456"/>
              <a:ext cx="38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sp>
          <p:nvSpPr>
            <p:cNvPr id="34839" name="Text Box 22"/>
            <p:cNvSpPr txBox="1">
              <a:spLocks noChangeArrowheads="1"/>
            </p:cNvSpPr>
            <p:nvPr/>
          </p:nvSpPr>
          <p:spPr bwMode="auto">
            <a:xfrm>
              <a:off x="2911" y="3648"/>
              <a:ext cx="38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pic>
          <p:nvPicPr>
            <p:cNvPr id="34840" name="Picture 23" descr="BS00184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3" y="2388"/>
              <a:ext cx="432"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1" name="Text Box 24"/>
            <p:cNvSpPr txBox="1">
              <a:spLocks noChangeArrowheads="1"/>
            </p:cNvSpPr>
            <p:nvPr/>
          </p:nvSpPr>
          <p:spPr bwMode="auto">
            <a:xfrm>
              <a:off x="2671" y="2112"/>
              <a:ext cx="177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42" name="AutoShape 25"/>
            <p:cNvSpPr>
              <a:spLocks noChangeArrowheads="1"/>
            </p:cNvSpPr>
            <p:nvPr/>
          </p:nvSpPr>
          <p:spPr bwMode="auto">
            <a:xfrm>
              <a:off x="2527" y="2400"/>
              <a:ext cx="672" cy="240"/>
            </a:xfrm>
            <a:prstGeom prst="leftRightArrow">
              <a:avLst>
                <a:gd name="adj1" fmla="val 50000"/>
                <a:gd name="adj2" fmla="val 56000"/>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43" name="Text Box 26"/>
            <p:cNvSpPr txBox="1">
              <a:spLocks noChangeArrowheads="1"/>
            </p:cNvSpPr>
            <p:nvPr/>
          </p:nvSpPr>
          <p:spPr bwMode="auto">
            <a:xfrm>
              <a:off x="2084" y="1207"/>
              <a:ext cx="14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800" b="0">
                  <a:solidFill>
                    <a:srgbClr val="FF3300"/>
                  </a:solidFill>
                  <a:latin typeface="HGP創英角ｺﾞｼｯｸUB" pitchFamily="50" charset="-128"/>
                  <a:ea typeface="HGP創英角ｺﾞｼｯｸUB" pitchFamily="50" charset="-128"/>
                </a:rPr>
                <a:t>CAD</a:t>
              </a:r>
              <a:r>
                <a:rPr lang="ja-JP" altLang="en-US" sz="1800" b="0">
                  <a:solidFill>
                    <a:srgbClr val="FF3300"/>
                  </a:solidFill>
                  <a:latin typeface="HGP創英角ｺﾞｼｯｸUB" pitchFamily="50" charset="-128"/>
                  <a:ea typeface="HGP創英角ｺﾞｼｯｸUB" pitchFamily="50" charset="-128"/>
                </a:rPr>
                <a:t>データの授受</a:t>
              </a:r>
            </a:p>
          </p:txBody>
        </p:sp>
        <p:sp>
          <p:nvSpPr>
            <p:cNvPr id="34844" name="Text Box 27"/>
            <p:cNvSpPr txBox="1">
              <a:spLocks noChangeArrowheads="1"/>
            </p:cNvSpPr>
            <p:nvPr/>
          </p:nvSpPr>
          <p:spPr bwMode="auto">
            <a:xfrm>
              <a:off x="1951" y="2784"/>
              <a:ext cx="1920"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a:solidFill>
                    <a:srgbClr val="FF3300"/>
                  </a:solidFill>
                  <a:latin typeface="HGP創英角ｺﾞｼｯｸUB" pitchFamily="50" charset="-128"/>
                  <a:ea typeface="HGP創英角ｺﾞｼｯｸUB" pitchFamily="50" charset="-128"/>
                </a:rPr>
                <a:t>どのソフトで作成してもデータの授受が可能</a:t>
              </a:r>
            </a:p>
          </p:txBody>
        </p:sp>
        <p:sp>
          <p:nvSpPr>
            <p:cNvPr id="34845" name="Text Box 28"/>
            <p:cNvSpPr txBox="1">
              <a:spLocks noChangeArrowheads="1"/>
            </p:cNvSpPr>
            <p:nvPr/>
          </p:nvSpPr>
          <p:spPr bwMode="auto">
            <a:xfrm>
              <a:off x="1951" y="3187"/>
              <a:ext cx="1824"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a:solidFill>
                    <a:srgbClr val="FF3300"/>
                  </a:solidFill>
                  <a:latin typeface="HGP創英角ｺﾞｼｯｸUB" pitchFamily="50" charset="-128"/>
                  <a:ea typeface="HGP創英角ｺﾞｼｯｸUB" pitchFamily="50" charset="-128"/>
                </a:rPr>
                <a:t>CAD</a:t>
              </a:r>
              <a:r>
                <a:rPr lang="ja-JP" altLang="en-US">
                  <a:solidFill>
                    <a:srgbClr val="FF3300"/>
                  </a:solidFill>
                  <a:latin typeface="HGP創英角ｺﾞｼｯｸUB" pitchFamily="50" charset="-128"/>
                  <a:ea typeface="HGP創英角ｺﾞｼｯｸUB" pitchFamily="50" charset="-128"/>
                </a:rPr>
                <a:t>ソフトを統一する必要がある</a:t>
              </a:r>
            </a:p>
          </p:txBody>
        </p:sp>
      </p:grpSp>
    </p:spTree>
    <p:extLst>
      <p:ext uri="{BB962C8B-B14F-4D97-AF65-F5344CB8AC3E}">
        <p14:creationId xmlns:p14="http://schemas.microsoft.com/office/powerpoint/2010/main" xmlns="" val="7967991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4"/>
          <p:cNvSpPr txBox="1">
            <a:spLocks noChangeArrowheads="1"/>
          </p:cNvSpPr>
          <p:nvPr/>
        </p:nvSpPr>
        <p:spPr bwMode="auto">
          <a:xfrm>
            <a:off x="684213" y="2924175"/>
            <a:ext cx="79883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a:solidFill>
                  <a:srgbClr val="000000"/>
                </a:solidFill>
                <a:latin typeface="Tahoma" pitchFamily="34" charset="0"/>
              </a:rPr>
              <a:t>※</a:t>
            </a:r>
            <a:r>
              <a:rPr lang="ja-JP" altLang="en-US" sz="1600">
                <a:solidFill>
                  <a:srgbClr val="330066"/>
                </a:solidFill>
                <a:latin typeface="Tahoma" pitchFamily="34" charset="0"/>
              </a:rPr>
              <a:t>レベル２</a:t>
            </a:r>
            <a:r>
              <a:rPr lang="ja-JP" altLang="en-US" sz="1600">
                <a:solidFill>
                  <a:srgbClr val="000000"/>
                </a:solidFill>
                <a:latin typeface="Tahoma" pitchFamily="34" charset="0"/>
              </a:rPr>
              <a:t>：　２次元</a:t>
            </a:r>
            <a:r>
              <a:rPr lang="en-US" altLang="ja-JP" sz="1600">
                <a:solidFill>
                  <a:srgbClr val="000000"/>
                </a:solidFill>
                <a:latin typeface="Tahoma" pitchFamily="34" charset="0"/>
              </a:rPr>
              <a:t>CAD</a:t>
            </a:r>
            <a:r>
              <a:rPr lang="ja-JP" altLang="en-US" sz="1600">
                <a:solidFill>
                  <a:srgbClr val="000000"/>
                </a:solidFill>
                <a:latin typeface="Tahoma" pitchFamily="34" charset="0"/>
              </a:rPr>
              <a:t>製図データの交換に対応した仕様。</a:t>
            </a:r>
            <a:endParaRPr lang="en-US" altLang="ja-JP" sz="1600">
              <a:solidFill>
                <a:srgbClr val="000000"/>
              </a:solidFill>
              <a:latin typeface="Tahoma" pitchFamily="34" charset="0"/>
            </a:endParaRPr>
          </a:p>
          <a:p>
            <a:pPr algn="l" eaLnBrk="1" hangingPunct="1"/>
            <a:r>
              <a:rPr lang="ja-JP" altLang="en-US" sz="1600">
                <a:solidFill>
                  <a:srgbClr val="000000"/>
                </a:solidFill>
                <a:latin typeface="Tahoma" pitchFamily="34" charset="0"/>
              </a:rPr>
              <a:t>　　　　　　　　　寸法やハッチングを</a:t>
            </a:r>
            <a:r>
              <a:rPr lang="ja-JP" altLang="en-US" sz="1600">
                <a:solidFill>
                  <a:srgbClr val="330066"/>
                </a:solidFill>
                <a:latin typeface="Tahoma" pitchFamily="34" charset="0"/>
              </a:rPr>
              <a:t>フィーチャ</a:t>
            </a:r>
            <a:r>
              <a:rPr lang="ja-JP" altLang="en-US" sz="1600">
                <a:solidFill>
                  <a:srgbClr val="000000"/>
                </a:solidFill>
                <a:latin typeface="Tahoma" pitchFamily="34" charset="0"/>
              </a:rPr>
              <a:t>（データ構成要素）として交換可能</a:t>
            </a:r>
            <a:endParaRPr lang="en-US" altLang="ja-JP" sz="1600">
              <a:solidFill>
                <a:srgbClr val="000000"/>
              </a:solidFill>
              <a:latin typeface="Tahoma" pitchFamily="34" charset="0"/>
            </a:endParaRPr>
          </a:p>
        </p:txBody>
      </p:sp>
      <p:sp>
        <p:nvSpPr>
          <p:cNvPr id="36867" name="Rectangle 2"/>
          <p:cNvSpPr>
            <a:spLocks noGrp="1" noChangeArrowheads="1"/>
          </p:cNvSpPr>
          <p:nvPr>
            <p:ph type="title" idx="4294967295"/>
          </p:nvPr>
        </p:nvSpPr>
        <p:spPr>
          <a:xfrm>
            <a:off x="108000" y="0"/>
            <a:ext cx="7916863" cy="648000"/>
          </a:xfrm>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a:t>
            </a:r>
            <a:r>
              <a:rPr lang="en-US" altLang="ja-JP" sz="3600" b="0" dirty="0" smtClean="0">
                <a:latin typeface="HGP創英角ｺﾞｼｯｸUB" pitchFamily="50" charset="-128"/>
                <a:ea typeface="HGP創英角ｺﾞｼｯｸUB" pitchFamily="50" charset="-128"/>
              </a:rPr>
              <a:t>P21</a:t>
            </a:r>
            <a:r>
              <a:rPr lang="ja-JP" altLang="en-US" sz="3600" b="0" dirty="0" smtClean="0">
                <a:latin typeface="HGP創英角ｺﾞｼｯｸUB" pitchFamily="50" charset="-128"/>
                <a:ea typeface="HGP創英角ｺﾞｼｯｸUB" pitchFamily="50" charset="-128"/>
              </a:rPr>
              <a:t>）のバージョンについて</a:t>
            </a:r>
          </a:p>
        </p:txBody>
      </p:sp>
      <p:graphicFrame>
        <p:nvGraphicFramePr>
          <p:cNvPr id="13" name="Group 125"/>
          <p:cNvGraphicFramePr>
            <a:graphicFrameLocks noGrp="1"/>
          </p:cNvGraphicFramePr>
          <p:nvPr/>
        </p:nvGraphicFramePr>
        <p:xfrm>
          <a:off x="468313" y="3573463"/>
          <a:ext cx="8424862" cy="2560638"/>
        </p:xfrm>
        <a:graphic>
          <a:graphicData uri="http://schemas.openxmlformats.org/drawingml/2006/table">
            <a:tbl>
              <a:tblPr/>
              <a:tblGrid>
                <a:gridCol w="1325071"/>
                <a:gridCol w="7099791"/>
              </a:tblGrid>
              <a:tr h="3353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バージョン</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主な特徴</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r>
              <a:tr h="5791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Ver2.0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（原則）</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・各バージョンの基本ベース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1</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形式限定）</a:t>
                      </a: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1310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Ver3.0</a:t>
                      </a:r>
                      <a:endParaRPr kumimoji="1" lang="ja-JP" altLang="en-US" sz="1600" b="0" i="0" u="none" strike="noStrike" cap="none" normalizeH="0" baseline="0" dirty="0" smtClean="0">
                        <a:ln>
                          <a:noFill/>
                        </a:ln>
                        <a:solidFill>
                          <a:schemeClr val="tx2"/>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9</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JPEG</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　カラー画像に対応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・図面表題欄フィーチャを追加</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・ハッチングフィーチャへエリアコントロール追加（面積算出等に利用）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属性付加機構を追加（属性ファイル拡張子：「</a:t>
                      </a:r>
                      <a:r>
                        <a:rPr kumimoji="1" lang="en-US" altLang="ja-JP" sz="1600" b="0" i="0" u="none" strike="noStrike" cap="none" normalizeH="0" baseline="0" dirty="0" smtClean="0">
                          <a:ln>
                            <a:noFill/>
                          </a:ln>
                          <a:solidFill>
                            <a:srgbClr val="FF0000"/>
                          </a:solidFill>
                          <a:effectLst/>
                          <a:latin typeface="Tahoma" pitchFamily="34" charset="0"/>
                          <a:ea typeface="ＭＳ Ｐゴシック" pitchFamily="50" charset="-128"/>
                        </a:rPr>
                        <a:t>.SAF</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　←道路工事完成図で利用</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335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Tahoma" pitchFamily="34" charset="0"/>
                          <a:ea typeface="ＭＳ Ｐゴシック" pitchFamily="50" charset="-128"/>
                        </a:rPr>
                        <a:t>Ver3.1</a:t>
                      </a:r>
                      <a:endParaRPr kumimoji="1" lang="en-US" altLang="ja-JP" sz="1600" b="0" i="0" u="none" strike="noStrike" cap="none" normalizeH="0" baseline="0" smtClean="0">
                        <a:ln>
                          <a:noFill/>
                        </a:ln>
                        <a:solidFill>
                          <a:schemeClr val="tx2"/>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・クロソイド曲線フィーチャ、弧長寸法フィーチャを追加</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bl>
          </a:graphicData>
        </a:graphic>
      </p:graphicFrame>
      <p:graphicFrame>
        <p:nvGraphicFramePr>
          <p:cNvPr id="6" name="表 5"/>
          <p:cNvGraphicFramePr>
            <a:graphicFrameLocks noGrp="1"/>
          </p:cNvGraphicFramePr>
          <p:nvPr/>
        </p:nvGraphicFramePr>
        <p:xfrm>
          <a:off x="358775" y="765175"/>
          <a:ext cx="8604251" cy="2124075"/>
        </p:xfrm>
        <a:graphic>
          <a:graphicData uri="http://schemas.openxmlformats.org/drawingml/2006/table">
            <a:tbl>
              <a:tblPr firstRow="1" bandRow="1">
                <a:tableStyleId>{7DF18680-E054-41AD-8BC1-D1AEF772440D}</a:tableStyleId>
              </a:tblPr>
              <a:tblGrid>
                <a:gridCol w="2309366"/>
                <a:gridCol w="3575793"/>
                <a:gridCol w="1171804"/>
                <a:gridCol w="1547288"/>
              </a:tblGrid>
              <a:tr h="457294">
                <a:tc>
                  <a:txBody>
                    <a:bodyPr/>
                    <a:lstStyle/>
                    <a:p>
                      <a:pPr algn="ctr"/>
                      <a:r>
                        <a:rPr kumimoji="1" lang="ja-JP" altLang="en-US" sz="2400" dirty="0" smtClean="0">
                          <a:solidFill>
                            <a:schemeClr val="tx1"/>
                          </a:solidFill>
                        </a:rPr>
                        <a:t>基準等</a:t>
                      </a:r>
                      <a:endParaRPr kumimoji="1" lang="ja-JP" altLang="en-US" sz="2400" dirty="0">
                        <a:solidFill>
                          <a:schemeClr val="tx1"/>
                        </a:solidFill>
                      </a:endParaRPr>
                    </a:p>
                  </a:txBody>
                  <a:tcPr marL="91432" marR="91432" marT="45729" marB="45729" anchor="ctr"/>
                </a:tc>
                <a:tc>
                  <a:txBody>
                    <a:bodyPr/>
                    <a:lstStyle/>
                    <a:p>
                      <a:pPr algn="ctr"/>
                      <a:r>
                        <a:rPr kumimoji="1" lang="ja-JP" altLang="en-US" sz="2400" dirty="0" smtClean="0">
                          <a:solidFill>
                            <a:schemeClr val="tx1"/>
                          </a:solidFill>
                        </a:rPr>
                        <a:t>対象</a:t>
                      </a:r>
                      <a:endParaRPr kumimoji="1" lang="ja-JP" altLang="en-US" sz="2400" dirty="0">
                        <a:solidFill>
                          <a:schemeClr val="tx1"/>
                        </a:solidFill>
                      </a:endParaRPr>
                    </a:p>
                  </a:txBody>
                  <a:tcPr marL="91432" marR="91432" marT="45729" marB="45729" anchor="ctr"/>
                </a:tc>
                <a:tc>
                  <a:txBody>
                    <a:bodyPr/>
                    <a:lstStyle/>
                    <a:p>
                      <a:pPr algn="ctr"/>
                      <a:r>
                        <a:rPr kumimoji="1" lang="ja-JP" altLang="en-US" sz="2000" dirty="0" smtClean="0">
                          <a:solidFill>
                            <a:schemeClr val="tx1"/>
                          </a:solidFill>
                        </a:rPr>
                        <a:t>レベル</a:t>
                      </a:r>
                      <a:r>
                        <a:rPr kumimoji="1" lang="en-US" altLang="ja-JP" sz="2000" dirty="0" smtClean="0">
                          <a:solidFill>
                            <a:schemeClr val="tx1"/>
                          </a:solidFill>
                        </a:rPr>
                        <a:t>※</a:t>
                      </a:r>
                      <a:endParaRPr kumimoji="1" lang="ja-JP" altLang="en-US" sz="2000" dirty="0">
                        <a:solidFill>
                          <a:schemeClr val="tx1"/>
                        </a:solidFill>
                      </a:endParaRPr>
                    </a:p>
                  </a:txBody>
                  <a:tcPr marL="91432" marR="91432" marT="45729" marB="45729" anchor="ctr"/>
                </a:tc>
                <a:tc>
                  <a:txBody>
                    <a:bodyPr/>
                    <a:lstStyle/>
                    <a:p>
                      <a:pPr algn="ctr"/>
                      <a:r>
                        <a:rPr kumimoji="1" lang="ja-JP" altLang="en-US" sz="2000" b="1" kern="1200" dirty="0" smtClean="0">
                          <a:solidFill>
                            <a:schemeClr val="tx1"/>
                          </a:solidFill>
                          <a:latin typeface="+mn-lt"/>
                          <a:ea typeface="+mn-ea"/>
                          <a:cs typeface="+mn-cs"/>
                        </a:rPr>
                        <a:t>バージョン</a:t>
                      </a:r>
                      <a:endParaRPr kumimoji="1" lang="ja-JP" altLang="en-US" sz="2000" b="1" kern="1200" dirty="0">
                        <a:solidFill>
                          <a:schemeClr val="tx1"/>
                        </a:solidFill>
                        <a:latin typeface="+mn-lt"/>
                        <a:ea typeface="+mn-ea"/>
                        <a:cs typeface="+mn-cs"/>
                      </a:endParaRPr>
                    </a:p>
                  </a:txBody>
                  <a:tcPr marL="91432" marR="91432" marT="45729" marB="45729" anchor="ctr"/>
                </a:tc>
              </a:tr>
              <a:tr h="782679">
                <a:tc>
                  <a:txBody>
                    <a:bodyPr/>
                    <a:lstStyle/>
                    <a:p>
                      <a:r>
                        <a:rPr kumimoji="1" lang="ja-JP" altLang="en-US" sz="2000" dirty="0" smtClean="0"/>
                        <a:t>道路工事完成図</a:t>
                      </a:r>
                      <a:endParaRPr kumimoji="1" lang="en-US" altLang="ja-JP" sz="2000" dirty="0" smtClean="0"/>
                    </a:p>
                    <a:p>
                      <a:r>
                        <a:rPr kumimoji="1" lang="ja-JP" altLang="en-US" sz="2000" dirty="0" smtClean="0"/>
                        <a:t>作成要領（</a:t>
                      </a:r>
                      <a:r>
                        <a:rPr kumimoji="1" lang="en-US" altLang="ja-JP" sz="2000" dirty="0" smtClean="0"/>
                        <a:t>H20.12</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舗装工事および道路修繕工事の</a:t>
                      </a:r>
                      <a:r>
                        <a:rPr kumimoji="1" lang="ja-JP" altLang="en-US" sz="2000" u="sng" dirty="0" smtClean="0">
                          <a:solidFill>
                            <a:srgbClr val="FF0000"/>
                          </a:solidFill>
                        </a:rPr>
                        <a:t>完成平面図</a:t>
                      </a:r>
                      <a:r>
                        <a:rPr kumimoji="1" lang="ja-JP" altLang="en-US" sz="1600" u="none" dirty="0" smtClean="0">
                          <a:solidFill>
                            <a:schemeClr val="tx1"/>
                          </a:solidFill>
                        </a:rPr>
                        <a:t>（縦断図は、</a:t>
                      </a:r>
                      <a:r>
                        <a:rPr kumimoji="1" lang="en-US" altLang="ja-JP" sz="1600" u="none" dirty="0" smtClean="0">
                          <a:solidFill>
                            <a:schemeClr val="tx1"/>
                          </a:solidFill>
                        </a:rPr>
                        <a:t>2.0</a:t>
                      </a:r>
                      <a:r>
                        <a:rPr kumimoji="1" lang="ja-JP" altLang="en-US" sz="1600" u="none" dirty="0" smtClean="0">
                          <a:solidFill>
                            <a:schemeClr val="tx1"/>
                          </a:solidFill>
                        </a:rPr>
                        <a:t>も可）</a:t>
                      </a:r>
                      <a:endParaRPr kumimoji="1" lang="ja-JP" altLang="en-US" sz="1600" u="none"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3.x</a:t>
                      </a:r>
                      <a:endParaRPr kumimoji="1" lang="ja-JP" altLang="en-US" sz="2000" u="sng" dirty="0">
                        <a:solidFill>
                          <a:srgbClr val="FF0000"/>
                        </a:solidFill>
                      </a:endParaRPr>
                    </a:p>
                  </a:txBody>
                  <a:tcPr marL="91432" marR="91432" marT="45729" marB="45729" anchor="ctr"/>
                </a:tc>
              </a:tr>
              <a:tr h="884102">
                <a:tc>
                  <a:txBody>
                    <a:bodyPr/>
                    <a:lstStyle/>
                    <a:p>
                      <a:r>
                        <a:rPr kumimoji="1" lang="en-US" altLang="ja-JP" sz="2000" dirty="0" smtClean="0"/>
                        <a:t>CAD</a:t>
                      </a:r>
                      <a:r>
                        <a:rPr kumimoji="1" lang="ja-JP" altLang="en-US" sz="2000" dirty="0" smtClean="0"/>
                        <a:t>製図基準（</a:t>
                      </a:r>
                      <a:r>
                        <a:rPr kumimoji="1" lang="en-US" altLang="ja-JP" sz="2000" dirty="0" smtClean="0"/>
                        <a:t>H28.3</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上記以外の土木工事全般</a:t>
                      </a:r>
                      <a:endParaRPr kumimoji="1" lang="en-US" altLang="ja-JP"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Tahoma" pitchFamily="34" charset="0"/>
                        </a:rPr>
                        <a:t>（</a:t>
                      </a:r>
                      <a:r>
                        <a:rPr lang="en-US" altLang="ja-JP" sz="1600" dirty="0" smtClean="0">
                          <a:solidFill>
                            <a:schemeClr val="tx1"/>
                          </a:solidFill>
                          <a:latin typeface="Tahoma" pitchFamily="34" charset="0"/>
                        </a:rPr>
                        <a:t>Ver3.0</a:t>
                      </a:r>
                      <a:r>
                        <a:rPr lang="ja-JP" altLang="en-US" sz="1600" dirty="0" smtClean="0">
                          <a:solidFill>
                            <a:schemeClr val="tx1"/>
                          </a:solidFill>
                          <a:latin typeface="Tahoma" pitchFamily="34" charset="0"/>
                        </a:rPr>
                        <a:t>以上を使用する場合は、</a:t>
                      </a:r>
                      <a:r>
                        <a:rPr lang="zh-TW" altLang="en-US" sz="1600" dirty="0" smtClean="0">
                          <a:solidFill>
                            <a:schemeClr val="tx1"/>
                          </a:solidFill>
                          <a:latin typeface="Tahoma" pitchFamily="34" charset="0"/>
                        </a:rPr>
                        <a:t>関係者間協議等</a:t>
                      </a:r>
                      <a:r>
                        <a:rPr lang="ja-JP" altLang="en-US" sz="1600" dirty="0" smtClean="0">
                          <a:solidFill>
                            <a:schemeClr val="tx1"/>
                          </a:solidFill>
                          <a:latin typeface="Tahoma" pitchFamily="34" charset="0"/>
                        </a:rPr>
                        <a:t>が必要）</a:t>
                      </a:r>
                      <a:endParaRPr kumimoji="1" lang="ja-JP" altLang="en-US" sz="2000"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2.0</a:t>
                      </a:r>
                      <a:r>
                        <a:rPr kumimoji="1" lang="ja-JP" altLang="en-US" sz="2000" u="sng" dirty="0" smtClean="0">
                          <a:solidFill>
                            <a:srgbClr val="FF0000"/>
                          </a:solidFill>
                        </a:rPr>
                        <a:t>以上</a:t>
                      </a:r>
                      <a:endParaRPr kumimoji="1" lang="ja-JP" altLang="en-US" sz="2000" u="sng" dirty="0">
                        <a:solidFill>
                          <a:srgbClr val="FF0000"/>
                        </a:solidFill>
                      </a:endParaRPr>
                    </a:p>
                  </a:txBody>
                  <a:tcPr marL="91432" marR="91432" marT="45729" marB="45729" anchor="ctr"/>
                </a:tc>
              </a:tr>
            </a:tbl>
          </a:graphicData>
        </a:graphic>
      </p:graphicFrame>
    </p:spTree>
    <p:extLst>
      <p:ext uri="{BB962C8B-B14F-4D97-AF65-F5344CB8AC3E}">
        <p14:creationId xmlns:p14="http://schemas.microsoft.com/office/powerpoint/2010/main" xmlns="" val="22880621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600" b="0" kern="0" dirty="0">
                <a:solidFill>
                  <a:schemeClr val="tx2"/>
                </a:solidFill>
                <a:latin typeface="HGP創英角ｺﾞｼｯｸUB" pitchFamily="50" charset="-128"/>
                <a:ea typeface="HGP創英角ｺﾞｼｯｸUB" pitchFamily="50" charset="-128"/>
                <a:cs typeface="+mj-cs"/>
              </a:rPr>
              <a:t>SXF</a:t>
            </a:r>
            <a:r>
              <a:rPr lang="ja-JP" altLang="en-US" sz="3600" b="0" kern="0" dirty="0">
                <a:solidFill>
                  <a:schemeClr val="tx2"/>
                </a:solidFill>
                <a:latin typeface="HGP創英角ｺﾞｼｯｸUB" pitchFamily="50" charset="-128"/>
                <a:ea typeface="HGP創英角ｺﾞｼｯｸUB" pitchFamily="50" charset="-128"/>
                <a:cs typeface="+mj-cs"/>
              </a:rPr>
              <a:t>（</a:t>
            </a:r>
            <a:r>
              <a:rPr lang="en-US" altLang="ja-JP" sz="3600" b="0" kern="0" dirty="0">
                <a:solidFill>
                  <a:schemeClr val="tx2"/>
                </a:solidFill>
                <a:latin typeface="HGP創英角ｺﾞｼｯｸUB" pitchFamily="50" charset="-128"/>
                <a:ea typeface="HGP創英角ｺﾞｼｯｸUB" pitchFamily="50" charset="-128"/>
                <a:cs typeface="+mj-cs"/>
              </a:rPr>
              <a:t>P21</a:t>
            </a:r>
            <a:r>
              <a:rPr lang="ja-JP" altLang="en-US" sz="3600" b="0" kern="0" dirty="0">
                <a:solidFill>
                  <a:schemeClr val="tx2"/>
                </a:solidFill>
                <a:latin typeface="HGP創英角ｺﾞｼｯｸUB" pitchFamily="50" charset="-128"/>
                <a:ea typeface="HGP創英角ｺﾞｼｯｸUB" pitchFamily="50" charset="-128"/>
                <a:cs typeface="+mj-cs"/>
              </a:rPr>
              <a:t>）形式での交換</a:t>
            </a:r>
          </a:p>
        </p:txBody>
      </p:sp>
      <p:sp>
        <p:nvSpPr>
          <p:cNvPr id="37891" name="Rectangle 3"/>
          <p:cNvSpPr>
            <a:spLocks noChangeArrowheads="1"/>
          </p:cNvSpPr>
          <p:nvPr/>
        </p:nvSpPr>
        <p:spPr bwMode="auto">
          <a:xfrm>
            <a:off x="323528" y="728701"/>
            <a:ext cx="8604250"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業務</a:t>
            </a:r>
            <a:r>
              <a:rPr lang="ja-JP" altLang="en-US" sz="2600" b="0" dirty="0">
                <a:solidFill>
                  <a:srgbClr val="000000"/>
                </a:solidFill>
                <a:latin typeface="HGP創英角ｺﾞｼｯｸUB" pitchFamily="50" charset="-128"/>
                <a:ea typeface="HGP創英角ｺﾞｼｯｸUB" pitchFamily="50" charset="-128"/>
              </a:rPr>
              <a:t>および工事の図面は、原則</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または</a:t>
            </a:r>
            <a:r>
              <a:rPr lang="en-US" altLang="ja-JP" sz="2600" b="0" dirty="0" smtClean="0">
                <a:solidFill>
                  <a:srgbClr val="FF0000"/>
                </a:solidFill>
                <a:latin typeface="HGP創英角ｺﾞｼｯｸUB" pitchFamily="50" charset="-128"/>
                <a:ea typeface="HGP創英角ｺﾞｼｯｸUB" pitchFamily="50" charset="-128"/>
              </a:rPr>
              <a:t>P2Z </a:t>
            </a:r>
            <a:r>
              <a:rPr lang="ja-JP" altLang="en-US" sz="2600" b="0" dirty="0" smtClean="0">
                <a:solidFill>
                  <a:srgbClr val="FF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で納品</a:t>
            </a:r>
            <a:r>
              <a:rPr lang="ja-JP" altLang="en-US" sz="2600" b="0" dirty="0">
                <a:solidFill>
                  <a:srgbClr val="000000"/>
                </a:solidFill>
                <a:latin typeface="HGP創英角ｺﾞｼｯｸUB" pitchFamily="50" charset="-128"/>
                <a:ea typeface="HGP創英角ｺﾞｼｯｸUB" pitchFamily="50" charset="-128"/>
              </a:rPr>
              <a:t>されます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FF0000"/>
                </a:solidFill>
                <a:latin typeface="HGP創英角ｺﾞｼｯｸUB" pitchFamily="50" charset="-128"/>
                <a:ea typeface="HGP創英角ｺﾞｼｯｸUB" pitchFamily="50" charset="-128"/>
              </a:rPr>
              <a:t>発注図は、</a:t>
            </a:r>
            <a:r>
              <a:rPr lang="ja-JP" altLang="en-US" sz="2600" b="0" dirty="0" smtClean="0">
                <a:solidFill>
                  <a:srgbClr val="000000"/>
                </a:solidFill>
                <a:latin typeface="HGP創英角ｺﾞｼｯｸUB" pitchFamily="50" charset="-128"/>
                <a:ea typeface="HGP創英角ｺﾞｼｯｸUB" pitchFamily="50" charset="-128"/>
              </a:rPr>
              <a:t>工事受注者がさまざまな</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ソフトを利用していることを考慮し、</a:t>
            </a:r>
            <a:r>
              <a:rPr lang="en-US" altLang="ja-JP" sz="2600" b="0" dirty="0" smtClean="0">
                <a:solidFill>
                  <a:srgbClr val="000000"/>
                </a:solidFill>
                <a:latin typeface="HGP創英角ｺﾞｼｯｸUB" pitchFamily="50" charset="-128"/>
                <a:ea typeface="HGP創英角ｺﾞｼｯｸUB" pitchFamily="50" charset="-128"/>
              </a:rPr>
              <a:t> </a:t>
            </a:r>
            <a:r>
              <a:rPr lang="en-US" altLang="ja-JP" sz="2600" b="0" dirty="0" smtClean="0">
                <a:solidFill>
                  <a:srgbClr val="FF0000"/>
                </a:solidFill>
                <a:latin typeface="HGP創英角ｺﾞｼｯｸUB" pitchFamily="50" charset="-128"/>
                <a:ea typeface="HGP創英角ｺﾞｼｯｸUB" pitchFamily="50" charset="-128"/>
              </a:rPr>
              <a:t>SXF</a:t>
            </a:r>
            <a:r>
              <a:rPr lang="ja-JP" altLang="en-US" sz="2600" b="0" dirty="0" smtClean="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または</a:t>
            </a:r>
            <a:r>
              <a:rPr lang="en-US" altLang="ja-JP" sz="2600" b="0" dirty="0" smtClean="0">
                <a:solidFill>
                  <a:srgbClr val="FF0000"/>
                </a:solidFill>
                <a:latin typeface="HGP創英角ｺﾞｼｯｸUB" pitchFamily="50" charset="-128"/>
                <a:ea typeface="HGP創英角ｺﾞｼｯｸUB" pitchFamily="50" charset="-128"/>
              </a:rPr>
              <a:t>P2Z </a:t>
            </a:r>
            <a:r>
              <a:rPr lang="ja-JP" altLang="en-US" sz="2600" b="0" dirty="0" smtClean="0">
                <a:solidFill>
                  <a:srgbClr val="FF0000"/>
                </a:solidFill>
                <a:latin typeface="HGP創英角ｺﾞｼｯｸUB" pitchFamily="50" charset="-128"/>
                <a:ea typeface="HGP創英角ｺﾞｼｯｸUB" pitchFamily="50" charset="-128"/>
              </a:rPr>
              <a:t>）形式で貸与</a:t>
            </a:r>
            <a:r>
              <a:rPr lang="ja-JP" altLang="en-US" sz="2600" b="0" dirty="0" smtClean="0">
                <a:solidFill>
                  <a:srgbClr val="000000"/>
                </a:solidFill>
                <a:latin typeface="HGP創英角ｺﾞｼｯｸUB" pitchFamily="50" charset="-128"/>
                <a:ea typeface="HGP創英角ｺﾞｼｯｸUB" pitchFamily="50" charset="-128"/>
              </a:rPr>
              <a:t>します。</a:t>
            </a:r>
            <a:endParaRPr lang="en-US" altLang="ja-JP"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設計</a:t>
            </a:r>
            <a:r>
              <a:rPr lang="ja-JP" altLang="en-US" sz="2600" b="0" dirty="0">
                <a:solidFill>
                  <a:srgbClr val="000000"/>
                </a:solidFill>
                <a:latin typeface="HGP創英角ｺﾞｼｯｸUB" pitchFamily="50" charset="-128"/>
                <a:ea typeface="HGP創英角ｺﾞｼｯｸUB" pitchFamily="50" charset="-128"/>
              </a:rPr>
              <a:t>成果の図面が</a:t>
            </a:r>
            <a:r>
              <a:rPr lang="en-US" altLang="ja-JP" sz="2600" b="0" dirty="0">
                <a:solidFill>
                  <a:srgbClr val="000000"/>
                </a:solidFill>
                <a:latin typeface="HGP創英角ｺﾞｼｯｸUB" pitchFamily="50" charset="-128"/>
                <a:ea typeface="HGP創英角ｺﾞｼｯｸUB" pitchFamily="50" charset="-128"/>
              </a:rPr>
              <a:t>SXF</a:t>
            </a:r>
            <a:r>
              <a:rPr lang="ja-JP" altLang="en-US" sz="2600" b="0" dirty="0">
                <a:solidFill>
                  <a:srgbClr val="000000"/>
                </a:solidFill>
                <a:latin typeface="HGP創英角ｺﾞｼｯｸUB" pitchFamily="50" charset="-128"/>
                <a:ea typeface="HGP創英角ｺﾞｼｯｸUB" pitchFamily="50" charset="-128"/>
              </a:rPr>
              <a:t>（</a:t>
            </a:r>
            <a:r>
              <a:rPr lang="en-US" altLang="ja-JP" sz="2600" b="0" dirty="0" smtClean="0">
                <a:solidFill>
                  <a:srgbClr val="000000"/>
                </a:solidFill>
                <a:latin typeface="HGP創英角ｺﾞｼｯｸUB" pitchFamily="50" charset="-128"/>
                <a:ea typeface="HGP創英角ｺﾞｼｯｸUB" pitchFamily="50" charset="-128"/>
              </a:rPr>
              <a:t>P21</a:t>
            </a:r>
            <a:r>
              <a:rPr lang="ja-JP" altLang="en-US" sz="2600" b="0" dirty="0" smtClean="0">
                <a:solidFill>
                  <a:srgbClr val="000000"/>
                </a:solidFill>
                <a:latin typeface="HGP創英角ｺﾞｼｯｸUB" pitchFamily="50" charset="-128"/>
                <a:ea typeface="HGP創英角ｺﾞｼｯｸUB" pitchFamily="50" charset="-128"/>
              </a:rPr>
              <a:t>または</a:t>
            </a:r>
            <a:r>
              <a:rPr lang="en-US" altLang="ja-JP" sz="2600" b="0" dirty="0" smtClean="0">
                <a:solidFill>
                  <a:srgbClr val="000000"/>
                </a:solidFill>
                <a:latin typeface="HGP創英角ｺﾞｼｯｸUB" pitchFamily="50" charset="-128"/>
                <a:ea typeface="HGP創英角ｺﾞｼｯｸUB" pitchFamily="50" charset="-128"/>
              </a:rPr>
              <a:t>P2Z </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a:solidFill>
                  <a:srgbClr val="000000"/>
                </a:solidFill>
                <a:latin typeface="HGP創英角ｺﾞｼｯｸUB" pitchFamily="50" charset="-128"/>
                <a:ea typeface="HGP創英角ｺﾞｼｯｸUB" pitchFamily="50" charset="-128"/>
              </a:rPr>
              <a:t>形式の場合、発注者が（表題欄やレイヤ名）編集し</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smtClean="0">
                <a:solidFill>
                  <a:srgbClr val="FF0000"/>
                </a:solidFill>
                <a:latin typeface="HGP創英角ｺﾞｼｯｸUB" pitchFamily="50" charset="-128"/>
                <a:ea typeface="HGP創英角ｺﾞｼｯｸUB" pitchFamily="50" charset="-128"/>
              </a:rPr>
              <a:t>発注図</a:t>
            </a:r>
            <a:r>
              <a:rPr lang="ja-JP" altLang="en-US" sz="2600" b="0" dirty="0">
                <a:solidFill>
                  <a:srgbClr val="FF0000"/>
                </a:solidFill>
                <a:latin typeface="HGP創英角ｺﾞｼｯｸUB" pitchFamily="50" charset="-128"/>
                <a:ea typeface="HGP創英角ｺﾞｼｯｸUB" pitchFamily="50" charset="-128"/>
              </a:rPr>
              <a:t>を</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または</a:t>
            </a:r>
            <a:r>
              <a:rPr lang="en-US" altLang="ja-JP" sz="2600" b="0" dirty="0" smtClean="0">
                <a:solidFill>
                  <a:srgbClr val="FF0000"/>
                </a:solidFill>
                <a:latin typeface="HGP創英角ｺﾞｼｯｸUB" pitchFamily="50" charset="-128"/>
                <a:ea typeface="HGP創英角ｺﾞｼｯｸUB" pitchFamily="50" charset="-128"/>
              </a:rPr>
              <a:t>P2Z </a:t>
            </a:r>
            <a:r>
              <a:rPr lang="ja-JP" altLang="en-US" sz="2600" b="0" dirty="0" smtClean="0">
                <a:solidFill>
                  <a:srgbClr val="FF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形式で作成します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a:solidFill>
                <a:srgbClr val="000000"/>
              </a:solidFill>
              <a:latin typeface="HGP創英角ｺﾞｼｯｸUB" pitchFamily="50" charset="-128"/>
              <a:ea typeface="HGP創英角ｺﾞｼｯｸUB" pitchFamily="50" charset="-128"/>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3788" y="3356992"/>
            <a:ext cx="4788532" cy="3174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3"/>
          <p:cNvSpPr txBox="1">
            <a:spLocks noChangeArrowheads="1"/>
          </p:cNvSpPr>
          <p:nvPr/>
        </p:nvSpPr>
        <p:spPr bwMode="auto">
          <a:xfrm>
            <a:off x="4860032" y="4545124"/>
            <a:ext cx="39624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dirty="0">
                <a:solidFill>
                  <a:srgbClr val="000000"/>
                </a:solidFill>
                <a:latin typeface="HGP創英角ｺﾞｼｯｸUB" pitchFamily="50" charset="-128"/>
                <a:ea typeface="HGP創英角ｺﾞｼｯｸUB" pitchFamily="50" charset="-128"/>
              </a:rPr>
              <a:t>ＳＸＦ形式で作成してあれば、将来的に</a:t>
            </a:r>
            <a:r>
              <a:rPr lang="ja-JP" altLang="en-US" b="0" dirty="0" smtClean="0">
                <a:solidFill>
                  <a:srgbClr val="000000"/>
                </a:solidFill>
                <a:latin typeface="HGP創英角ｺﾞｼｯｸUB" pitchFamily="50" charset="-128"/>
                <a:ea typeface="HGP創英角ｺﾞｼｯｸUB" pitchFamily="50" charset="-128"/>
              </a:rPr>
              <a:t>も</a:t>
            </a:r>
            <a:endParaRPr lang="en-US" altLang="ja-JP"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b="0" dirty="0" smtClean="0">
                <a:solidFill>
                  <a:srgbClr val="000000"/>
                </a:solidFill>
                <a:latin typeface="HGP創英角ｺﾞｼｯｸUB" pitchFamily="50" charset="-128"/>
                <a:ea typeface="HGP創英角ｺﾞｼｯｸUB" pitchFamily="50" charset="-128"/>
              </a:rPr>
              <a:t>どんな</a:t>
            </a:r>
            <a:r>
              <a:rPr lang="ja-JP" altLang="en-US" b="0" dirty="0">
                <a:solidFill>
                  <a:srgbClr val="000000"/>
                </a:solidFill>
                <a:latin typeface="HGP創英角ｺﾞｼｯｸUB" pitchFamily="50" charset="-128"/>
                <a:ea typeface="HGP創英角ｺﾞｼｯｸUB" pitchFamily="50" charset="-128"/>
              </a:rPr>
              <a:t>ＣＡＤでも対応可能となる。</a:t>
            </a:r>
          </a:p>
        </p:txBody>
      </p:sp>
      <p:sp>
        <p:nvSpPr>
          <p:cNvPr id="12" name="Text Box 8"/>
          <p:cNvSpPr txBox="1">
            <a:spLocks noChangeArrowheads="1"/>
          </p:cNvSpPr>
          <p:nvPr/>
        </p:nvSpPr>
        <p:spPr bwMode="auto">
          <a:xfrm>
            <a:off x="4860032" y="6165304"/>
            <a:ext cx="435648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400" b="0" dirty="0">
                <a:solidFill>
                  <a:srgbClr val="7E9CE8"/>
                </a:solidFill>
                <a:latin typeface="HGP創英角ｺﾞｼｯｸUB" pitchFamily="50" charset="-128"/>
                <a:ea typeface="HGP創英角ｺﾞｼｯｸUB" pitchFamily="50" charset="-128"/>
              </a:rPr>
              <a:t>※</a:t>
            </a:r>
            <a:r>
              <a:rPr lang="ja-JP" altLang="en-US" sz="1400" b="0" dirty="0">
                <a:solidFill>
                  <a:srgbClr val="7E9CE8"/>
                </a:solidFill>
                <a:latin typeface="HGP創英角ｺﾞｼｯｸUB" pitchFamily="50" charset="-128"/>
                <a:ea typeface="HGP創英角ｺﾞｼｯｸUB" pitchFamily="50" charset="-128"/>
              </a:rPr>
              <a:t>この差異を一致するために</a:t>
            </a:r>
            <a:r>
              <a:rPr lang="en-US" altLang="ja-JP" sz="1400" b="0" dirty="0">
                <a:solidFill>
                  <a:srgbClr val="7E9CE8"/>
                </a:solidFill>
                <a:latin typeface="HGP創英角ｺﾞｼｯｸUB" pitchFamily="50" charset="-128"/>
                <a:ea typeface="HGP創英角ｺﾞｼｯｸUB" pitchFamily="50" charset="-128"/>
              </a:rPr>
              <a:t>OCF</a:t>
            </a:r>
            <a:r>
              <a:rPr lang="ja-JP" altLang="en-US" sz="1400" b="0" dirty="0">
                <a:solidFill>
                  <a:srgbClr val="7E9CE8"/>
                </a:solidFill>
                <a:latin typeface="HGP創英角ｺﾞｼｯｸUB" pitchFamily="50" charset="-128"/>
                <a:ea typeface="HGP創英角ｺﾞｼｯｸUB" pitchFamily="50" charset="-128"/>
              </a:rPr>
              <a:t>検定が使われています。</a:t>
            </a:r>
          </a:p>
        </p:txBody>
      </p:sp>
      <p:sp>
        <p:nvSpPr>
          <p:cNvPr id="13" name="Text Box 6"/>
          <p:cNvSpPr txBox="1">
            <a:spLocks noChangeArrowheads="1"/>
          </p:cNvSpPr>
          <p:nvPr/>
        </p:nvSpPr>
        <p:spPr bwMode="auto">
          <a:xfrm>
            <a:off x="2951820" y="3681029"/>
            <a:ext cx="828043" cy="276999"/>
          </a:xfrm>
          <a:prstGeom prst="rect">
            <a:avLst/>
          </a:prstGeom>
          <a:solidFill>
            <a:schemeClr val="bg1"/>
          </a:solidFill>
          <a:ln w="9525">
            <a:solidFill>
              <a:schemeClr val="tx1"/>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b="0" dirty="0">
                <a:solidFill>
                  <a:srgbClr val="000000"/>
                </a:solidFill>
                <a:latin typeface="HGP創英角ｺﾞｼｯｸUB" pitchFamily="50" charset="-128"/>
                <a:ea typeface="HGP創英角ｺﾞｼｯｸUB" pitchFamily="50" charset="-128"/>
              </a:rPr>
              <a:t>S X F</a:t>
            </a:r>
          </a:p>
        </p:txBody>
      </p:sp>
    </p:spTree>
    <p:extLst>
      <p:ext uri="{BB962C8B-B14F-4D97-AF65-F5344CB8AC3E}">
        <p14:creationId xmlns:p14="http://schemas.microsoft.com/office/powerpoint/2010/main" xmlns="" val="23745073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7916863" cy="648000"/>
          </a:xfrm>
          <a:noFill/>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対応の確認方法は？</a:t>
            </a:r>
          </a:p>
        </p:txBody>
      </p:sp>
      <p:sp>
        <p:nvSpPr>
          <p:cNvPr id="38915" name="Rectangle 3"/>
          <p:cNvSpPr>
            <a:spLocks noChangeArrowheads="1"/>
          </p:cNvSpPr>
          <p:nvPr/>
        </p:nvSpPr>
        <p:spPr bwMode="auto">
          <a:xfrm>
            <a:off x="323850" y="981075"/>
            <a:ext cx="8604250" cy="4628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検定に合格した</a:t>
            </a:r>
            <a:r>
              <a:rPr lang="en-US" altLang="ja-JP" sz="2600" b="0" dirty="0">
                <a:solidFill>
                  <a:srgbClr val="000000"/>
                </a:solidFill>
                <a:latin typeface="HGP創英角ｺﾞｼｯｸUB" pitchFamily="50" charset="-128"/>
                <a:ea typeface="HGP創英角ｺﾞｼｯｸUB" pitchFamily="50" charset="-128"/>
              </a:rPr>
              <a:t>CAD</a:t>
            </a:r>
            <a:r>
              <a:rPr lang="ja-JP" altLang="en-US" sz="2600" b="0" dirty="0">
                <a:solidFill>
                  <a:srgbClr val="000000"/>
                </a:solidFill>
                <a:latin typeface="HGP創英角ｺﾞｼｯｸUB" pitchFamily="50" charset="-128"/>
                <a:ea typeface="HGP創英角ｺﾞｼｯｸUB" pitchFamily="50" charset="-128"/>
              </a:rPr>
              <a:t>ソフトには「</a:t>
            </a:r>
            <a:r>
              <a:rPr lang="en-US" altLang="ja-JP" sz="2600" b="0" dirty="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検定済み」のロゴを印刷することを許可</a:t>
            </a:r>
            <a:r>
              <a:rPr lang="ja-JP" altLang="en-US" sz="2600" b="0" dirty="0" smtClean="0">
                <a:solidFill>
                  <a:srgbClr val="000000"/>
                </a:solidFill>
                <a:latin typeface="HGP創英角ｺﾞｼｯｸUB" pitchFamily="50" charset="-128"/>
                <a:ea typeface="HGP創英角ｺﾞｼｯｸUB" pitchFamily="50" charset="-128"/>
              </a:rPr>
              <a:t>しています。</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pPr>
            <a:r>
              <a:rPr lang="ja-JP" altLang="en-US" sz="2600" b="0" dirty="0" smtClean="0">
                <a:solidFill>
                  <a:srgbClr val="000000"/>
                </a:solidFill>
                <a:latin typeface="HGP創英角ｺﾞｼｯｸUB" pitchFamily="50" charset="-128"/>
                <a:ea typeface="HGP創英角ｺﾞｼｯｸUB" pitchFamily="50" charset="-128"/>
              </a:rPr>
              <a:t>　</a:t>
            </a:r>
            <a:endParaRPr lang="ja-JP" altLang="en-US"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a:solidFill>
                  <a:srgbClr val="000000"/>
                </a:solidFill>
                <a:latin typeface="HGP創英角ｺﾞｼｯｸUB" pitchFamily="50" charset="-128"/>
                <a:ea typeface="HGP創英角ｺﾞｼｯｸUB" pitchFamily="50" charset="-128"/>
              </a:rPr>
              <a:t>詳細なデータは以下で</a:t>
            </a:r>
            <a:r>
              <a:rPr lang="ja-JP" altLang="en-US" sz="2600" b="0" dirty="0" smtClean="0">
                <a:solidFill>
                  <a:srgbClr val="000000"/>
                </a:solidFill>
                <a:latin typeface="HGP創英角ｺﾞｼｯｸUB" pitchFamily="50" charset="-128"/>
                <a:ea typeface="HGP創英角ｺﾞｼｯｸUB" pitchFamily="50" charset="-128"/>
              </a:rPr>
              <a:t>公表</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smtClean="0">
                <a:solidFill>
                  <a:srgbClr val="000000"/>
                </a:solidFill>
                <a:latin typeface="HGP創英角ｺﾞｼｯｸUB" pitchFamily="50" charset="-128"/>
                <a:ea typeface="HGP創英角ｺﾞｼｯｸUB" pitchFamily="50" charset="-128"/>
              </a:rPr>
              <a:t>一般社団法人オープン</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フォーマット評議会</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ソフト間の</a:t>
            </a:r>
            <a:r>
              <a:rPr lang="en-US" altLang="ja-JP" sz="2600" b="0" dirty="0" smtClean="0">
                <a:solidFill>
                  <a:srgbClr val="7E9CE8"/>
                </a:solidFill>
                <a:latin typeface="HGP創英角ｺﾞｼｯｸUB" pitchFamily="50" charset="-128"/>
                <a:ea typeface="HGP創英角ｺﾞｼｯｸUB" pitchFamily="50" charset="-128"/>
              </a:rPr>
              <a:t>SXF</a:t>
            </a:r>
            <a:r>
              <a:rPr lang="ja-JP" altLang="en-US" sz="2600" b="0" dirty="0" smtClean="0">
                <a:solidFill>
                  <a:srgbClr val="7E9CE8"/>
                </a:solidFill>
                <a:latin typeface="HGP創英角ｺﾞｼｯｸUB" pitchFamily="50" charset="-128"/>
                <a:ea typeface="HGP創英角ｺﾞｼｯｸUB" pitchFamily="50" charset="-128"/>
              </a:rPr>
              <a:t>仕様の解釈の相違をなくし、円滑なデータ流通</a:t>
            </a:r>
            <a:r>
              <a:rPr lang="ja-JP" altLang="en-US" sz="2600" b="0" dirty="0" smtClean="0">
                <a:solidFill>
                  <a:srgbClr val="000000"/>
                </a:solidFill>
                <a:latin typeface="HGP創英角ｺﾞｼｯｸUB" pitchFamily="50" charset="-128"/>
                <a:ea typeface="HGP創英角ｺﾞｼｯｸUB" pitchFamily="50" charset="-128"/>
              </a:rPr>
              <a:t>に寄与しています</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ソフトベンダ間相互のデータ交換を保証する検証を行う</a:t>
            </a:r>
            <a:endParaRPr lang="en-US" altLang="ja-JP" sz="2600" b="0" dirty="0" smtClean="0">
              <a:solidFill>
                <a:srgbClr val="000000"/>
              </a:solidFill>
              <a:latin typeface="HGP創英角ｺﾞｼｯｸUB" pitchFamily="50" charset="-128"/>
              <a:ea typeface="HGP創英角ｺﾞｼｯｸUB" pitchFamily="50" charset="-128"/>
            </a:endParaRPr>
          </a:p>
          <a:p>
            <a:pPr marL="1339850" indent="-457200" algn="l" eaLnBrk="1" hangingPunct="1">
              <a:lnSpc>
                <a:spcPct val="90000"/>
              </a:lnSpc>
              <a:spcBef>
                <a:spcPct val="20000"/>
              </a:spcBef>
              <a:buClr>
                <a:srgbClr val="330066"/>
              </a:buClr>
              <a:buSzPct val="70000"/>
              <a:buFont typeface="Wingdings" panose="05000000000000000000" pitchFamily="2" charset="2"/>
              <a:buChar char="Ø"/>
            </a:pPr>
            <a:r>
              <a:rPr lang="ja-JP" altLang="en-US" sz="2600" b="0" dirty="0" smtClean="0">
                <a:solidFill>
                  <a:srgbClr val="000000"/>
                </a:solidFill>
                <a:latin typeface="HGP創英角ｺﾞｼｯｸUB" pitchFamily="50" charset="-128"/>
                <a:ea typeface="HGP創英角ｺﾞｼｯｸUB" pitchFamily="50" charset="-128"/>
              </a:rPr>
              <a:t>なお、</a:t>
            </a:r>
            <a:r>
              <a:rPr lang="en-US" altLang="ja-JP" sz="2600" b="0" dirty="0" smtClean="0">
                <a:solidFill>
                  <a:srgbClr val="000000"/>
                </a:solidFill>
                <a:latin typeface="HGP創英角ｺﾞｼｯｸUB" pitchFamily="50" charset="-128"/>
                <a:ea typeface="HGP創英角ｺﾞｼｯｸUB" pitchFamily="50" charset="-128"/>
              </a:rPr>
              <a:t>SXF</a:t>
            </a:r>
            <a:r>
              <a:rPr lang="ja-JP" altLang="en-US" sz="2600" b="0" dirty="0" smtClean="0">
                <a:solidFill>
                  <a:srgbClr val="000000"/>
                </a:solidFill>
                <a:latin typeface="HGP創英角ｺﾞｼｯｸUB" pitchFamily="50" charset="-128"/>
                <a:ea typeface="HGP創英角ｺﾞｼｯｸUB" pitchFamily="50" charset="-128"/>
              </a:rPr>
              <a:t>ブラウザの使用は、平成</a:t>
            </a:r>
            <a:r>
              <a:rPr lang="en-US" altLang="ja-JP" sz="2600" b="0" dirty="0" smtClean="0">
                <a:solidFill>
                  <a:srgbClr val="000000"/>
                </a:solidFill>
                <a:latin typeface="HGP創英角ｺﾞｼｯｸUB" pitchFamily="50" charset="-128"/>
                <a:ea typeface="HGP創英角ｺﾞｼｯｸUB" pitchFamily="50" charset="-128"/>
              </a:rPr>
              <a:t>26</a:t>
            </a:r>
            <a:r>
              <a:rPr lang="ja-JP" altLang="en-US" sz="2600" b="0" dirty="0" smtClean="0">
                <a:solidFill>
                  <a:srgbClr val="000000"/>
                </a:solidFill>
                <a:latin typeface="HGP創英角ｺﾞｼｯｸUB" pitchFamily="50" charset="-128"/>
                <a:ea typeface="HGP創英角ｺﾞｼｯｸUB" pitchFamily="50" charset="-128"/>
              </a:rPr>
              <a:t>年</a:t>
            </a:r>
            <a:r>
              <a:rPr lang="en-US" altLang="ja-JP" sz="2600" b="0" dirty="0" smtClean="0">
                <a:solidFill>
                  <a:srgbClr val="000000"/>
                </a:solidFill>
                <a:latin typeface="HGP創英角ｺﾞｼｯｸUB" pitchFamily="50" charset="-128"/>
                <a:ea typeface="HGP創英角ｺﾞｼｯｸUB" pitchFamily="50" charset="-128"/>
              </a:rPr>
              <a:t>4</a:t>
            </a:r>
            <a:r>
              <a:rPr lang="ja-JP" altLang="en-US" sz="2600" b="0" dirty="0" smtClean="0">
                <a:solidFill>
                  <a:srgbClr val="000000"/>
                </a:solidFill>
                <a:latin typeface="HGP創英角ｺﾞｼｯｸUB" pitchFamily="50" charset="-128"/>
                <a:ea typeface="HGP創英角ｺﾞｼｯｸUB" pitchFamily="50" charset="-128"/>
              </a:rPr>
              <a:t>月で終了</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ja-JP" altLang="en-US" sz="2600" b="0" dirty="0">
              <a:solidFill>
                <a:srgbClr val="000000"/>
              </a:solidFill>
              <a:latin typeface="HGP創英角ｺﾞｼｯｸUB" pitchFamily="50" charset="-128"/>
              <a:ea typeface="HGP創英角ｺﾞｼｯｸUB" pitchFamily="50" charset="-128"/>
            </a:endParaRPr>
          </a:p>
        </p:txBody>
      </p:sp>
      <p:sp>
        <p:nvSpPr>
          <p:cNvPr id="38916" name="Rectangle 4"/>
          <p:cNvSpPr>
            <a:spLocks noChangeArrowheads="1"/>
          </p:cNvSpPr>
          <p:nvPr/>
        </p:nvSpPr>
        <p:spPr bwMode="auto">
          <a:xfrm>
            <a:off x="863588" y="2600908"/>
            <a:ext cx="3641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800" b="0" dirty="0">
                <a:solidFill>
                  <a:srgbClr val="000000"/>
                </a:solidFill>
                <a:latin typeface="HGP創英角ｺﾞｼｯｸUB" pitchFamily="50" charset="-128"/>
                <a:ea typeface="HGP創英角ｺﾞｼｯｸUB" pitchFamily="50" charset="-128"/>
              </a:rPr>
              <a:t>http://www.ocf.or.jp/</a:t>
            </a:r>
          </a:p>
        </p:txBody>
      </p:sp>
      <p:pic>
        <p:nvPicPr>
          <p:cNvPr id="3891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2312876"/>
            <a:ext cx="3888432" cy="159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43784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750" y="2565400"/>
            <a:ext cx="8280400" cy="1295400"/>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39" name="AutoShape 3"/>
          <p:cNvSpPr>
            <a:spLocks noChangeArrowheads="1"/>
          </p:cNvSpPr>
          <p:nvPr/>
        </p:nvSpPr>
        <p:spPr bwMode="auto">
          <a:xfrm>
            <a:off x="539750" y="2420938"/>
            <a:ext cx="1944688" cy="647700"/>
          </a:xfrm>
          <a:prstGeom prst="bevel">
            <a:avLst>
              <a:gd name="adj" fmla="val 12500"/>
            </a:avLst>
          </a:prstGeom>
          <a:solidFill>
            <a:srgbClr val="FFFF00"/>
          </a:solidFill>
          <a:ln w="1587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0" name="AutoShape 4"/>
          <p:cNvSpPr>
            <a:spLocks noChangeArrowheads="1"/>
          </p:cNvSpPr>
          <p:nvPr/>
        </p:nvSpPr>
        <p:spPr bwMode="auto">
          <a:xfrm>
            <a:off x="1835150" y="1052513"/>
            <a:ext cx="5761038" cy="10795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6" name="Rectangle 6"/>
          <p:cNvSpPr txBox="1">
            <a:spLocks noChangeArrowheads="1"/>
          </p:cNvSpPr>
          <p:nvPr/>
        </p:nvSpPr>
        <p:spPr>
          <a:xfrm>
            <a:off x="108000" y="0"/>
            <a:ext cx="58324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en-US" altLang="ja-JP" dirty="0"/>
              <a:t>ICT</a:t>
            </a:r>
            <a:r>
              <a:rPr lang="ja-JP" altLang="en-US" dirty="0"/>
              <a:t>推進のための情報の標準化</a:t>
            </a:r>
          </a:p>
        </p:txBody>
      </p:sp>
      <p:sp>
        <p:nvSpPr>
          <p:cNvPr id="14342" name="Text Box 7"/>
          <p:cNvSpPr txBox="1">
            <a:spLocks noChangeArrowheads="1"/>
          </p:cNvSpPr>
          <p:nvPr/>
        </p:nvSpPr>
        <p:spPr bwMode="auto">
          <a:xfrm>
            <a:off x="2051050" y="3429000"/>
            <a:ext cx="59769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FF3300"/>
                </a:solidFill>
                <a:latin typeface="HGP創英角ｺﾞｼｯｸUB" panose="020B0900000000000000" pitchFamily="50" charset="-128"/>
                <a:ea typeface="HGP創英角ｺﾞｼｯｸUB" panose="020B0900000000000000" pitchFamily="50" charset="-128"/>
              </a:rPr>
              <a:t>今後のシステム間のデータ連携には、標準化が必須条件</a:t>
            </a:r>
          </a:p>
        </p:txBody>
      </p:sp>
      <p:sp>
        <p:nvSpPr>
          <p:cNvPr id="14343" name="Text Box 8"/>
          <p:cNvSpPr txBox="1">
            <a:spLocks noChangeArrowheads="1"/>
          </p:cNvSpPr>
          <p:nvPr/>
        </p:nvSpPr>
        <p:spPr bwMode="auto">
          <a:xfrm>
            <a:off x="250825" y="4149725"/>
            <a:ext cx="2303463" cy="3667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データ連携のイメージ</a:t>
            </a:r>
          </a:p>
        </p:txBody>
      </p:sp>
      <p:sp>
        <p:nvSpPr>
          <p:cNvPr id="14344" name="Text Box 9"/>
          <p:cNvSpPr txBox="1">
            <a:spLocks noChangeArrowheads="1"/>
          </p:cNvSpPr>
          <p:nvPr/>
        </p:nvSpPr>
        <p:spPr bwMode="auto">
          <a:xfrm>
            <a:off x="2051050" y="1052513"/>
            <a:ext cx="540067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社会生活や産業における合理化や効率化の歴史において、様々な標準化（共通ルール）が取り入れられてきた</a:t>
            </a:r>
          </a:p>
        </p:txBody>
      </p:sp>
      <p:sp>
        <p:nvSpPr>
          <p:cNvPr id="14345" name="Text Box 10"/>
          <p:cNvSpPr txBox="1">
            <a:spLocks noChangeArrowheads="1"/>
          </p:cNvSpPr>
          <p:nvPr/>
        </p:nvSpPr>
        <p:spPr bwMode="auto">
          <a:xfrm>
            <a:off x="2268538" y="1773238"/>
            <a:ext cx="51133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例 ： 言葉、数え方 → 通貨、計量単位 → 製品規格、品質レベル</a:t>
            </a:r>
          </a:p>
        </p:txBody>
      </p:sp>
      <p:sp>
        <p:nvSpPr>
          <p:cNvPr id="14346" name="Text Box 11"/>
          <p:cNvSpPr txBox="1">
            <a:spLocks noChangeArrowheads="1"/>
          </p:cNvSpPr>
          <p:nvPr/>
        </p:nvSpPr>
        <p:spPr bwMode="auto">
          <a:xfrm>
            <a:off x="2555875" y="2636838"/>
            <a:ext cx="626427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標準化ルールに則った電子データであれば、異なるアプリケーションやシステム間でもデータのやり取りが可能となる</a:t>
            </a:r>
          </a:p>
        </p:txBody>
      </p:sp>
      <p:sp>
        <p:nvSpPr>
          <p:cNvPr id="14347" name="Text Box 12"/>
          <p:cNvSpPr txBox="1">
            <a:spLocks noChangeArrowheads="1"/>
          </p:cNvSpPr>
          <p:nvPr/>
        </p:nvSpPr>
        <p:spPr bwMode="auto">
          <a:xfrm>
            <a:off x="684213" y="2565400"/>
            <a:ext cx="16557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情報の標準化</a:t>
            </a:r>
          </a:p>
        </p:txBody>
      </p:sp>
      <p:sp>
        <p:nvSpPr>
          <p:cNvPr id="14348" name="AutoShape 13"/>
          <p:cNvSpPr>
            <a:spLocks noChangeArrowheads="1"/>
          </p:cNvSpPr>
          <p:nvPr/>
        </p:nvSpPr>
        <p:spPr bwMode="auto">
          <a:xfrm>
            <a:off x="971550" y="3502025"/>
            <a:ext cx="935038" cy="215900"/>
          </a:xfrm>
          <a:prstGeom prst="rightArrow">
            <a:avLst>
              <a:gd name="adj1" fmla="val 50000"/>
              <a:gd name="adj2" fmla="val 108272"/>
            </a:avLst>
          </a:prstGeom>
          <a:solidFill>
            <a:srgbClr val="FFFFFF"/>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9" name="Oval 14"/>
          <p:cNvSpPr>
            <a:spLocks noChangeArrowheads="1"/>
          </p:cNvSpPr>
          <p:nvPr/>
        </p:nvSpPr>
        <p:spPr bwMode="auto">
          <a:xfrm>
            <a:off x="684213" y="47259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0" name="Line 15"/>
          <p:cNvSpPr>
            <a:spLocks noChangeShapeType="1"/>
          </p:cNvSpPr>
          <p:nvPr/>
        </p:nvSpPr>
        <p:spPr bwMode="auto">
          <a:xfrm flipV="1">
            <a:off x="1763713" y="4581525"/>
            <a:ext cx="792162" cy="360363"/>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1" name="Line 16"/>
          <p:cNvSpPr>
            <a:spLocks noChangeShapeType="1"/>
          </p:cNvSpPr>
          <p:nvPr/>
        </p:nvSpPr>
        <p:spPr bwMode="auto">
          <a:xfrm flipV="1">
            <a:off x="6300788" y="5230813"/>
            <a:ext cx="792162" cy="50323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2" name="Line 17"/>
          <p:cNvSpPr>
            <a:spLocks noChangeShapeType="1"/>
          </p:cNvSpPr>
          <p:nvPr/>
        </p:nvSpPr>
        <p:spPr bwMode="auto">
          <a:xfrm>
            <a:off x="1763713" y="5589588"/>
            <a:ext cx="863600" cy="360362"/>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3" name="Text Box 18"/>
          <p:cNvSpPr txBox="1">
            <a:spLocks noChangeArrowheads="1"/>
          </p:cNvSpPr>
          <p:nvPr/>
        </p:nvSpPr>
        <p:spPr bwMode="auto">
          <a:xfrm>
            <a:off x="2627313" y="4438650"/>
            <a:ext cx="22320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積算時の数量計算・自動積算</a:t>
            </a:r>
          </a:p>
        </p:txBody>
      </p:sp>
      <p:sp>
        <p:nvSpPr>
          <p:cNvPr id="14354" name="Text Box 19"/>
          <p:cNvSpPr txBox="1">
            <a:spLocks noChangeArrowheads="1"/>
          </p:cNvSpPr>
          <p:nvPr/>
        </p:nvSpPr>
        <p:spPr bwMode="auto">
          <a:xfrm>
            <a:off x="2627313" y="5302250"/>
            <a:ext cx="20161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情報化施工（</a:t>
            </a:r>
            <a:r>
              <a:rPr lang="en-US" altLang="ja-JP" b="0">
                <a:solidFill>
                  <a:srgbClr val="000000"/>
                </a:solidFill>
                <a:latin typeface="HGP創英角ｺﾞｼｯｸUB" panose="020B0900000000000000" pitchFamily="50" charset="-128"/>
                <a:ea typeface="HGP創英角ｺﾞｼｯｸUB" panose="020B0900000000000000" pitchFamily="50" charset="-128"/>
              </a:rPr>
              <a:t>MC</a:t>
            </a:r>
            <a:r>
              <a:rPr lang="ja-JP" altLang="en-US" b="0">
                <a:solidFill>
                  <a:srgbClr val="000000"/>
                </a:solidFill>
                <a:latin typeface="HGP創英角ｺﾞｼｯｸUB" panose="020B0900000000000000" pitchFamily="50" charset="-128"/>
                <a:ea typeface="HGP創英角ｺﾞｼｯｸUB" panose="020B0900000000000000" pitchFamily="50" charset="-128"/>
              </a:rPr>
              <a:t>、</a:t>
            </a:r>
            <a:r>
              <a:rPr lang="en-US" altLang="ja-JP" b="0">
                <a:solidFill>
                  <a:srgbClr val="000000"/>
                </a:solidFill>
                <a:latin typeface="HGP創英角ｺﾞｼｯｸUB" panose="020B0900000000000000" pitchFamily="50" charset="-128"/>
                <a:ea typeface="HGP創英角ｺﾞｼｯｸUB" panose="020B0900000000000000" pitchFamily="50" charset="-128"/>
              </a:rPr>
              <a:t>TS</a:t>
            </a:r>
            <a:r>
              <a:rPr lang="ja-JP" altLang="en-US" b="0">
                <a:solidFill>
                  <a:srgbClr val="000000"/>
                </a:solidFill>
                <a:latin typeface="HGP創英角ｺﾞｼｯｸUB" panose="020B0900000000000000" pitchFamily="50" charset="-128"/>
                <a:ea typeface="HGP創英角ｺﾞｼｯｸUB" panose="020B0900000000000000" pitchFamily="50" charset="-128"/>
              </a:rPr>
              <a:t>等）</a:t>
            </a:r>
          </a:p>
        </p:txBody>
      </p:sp>
      <p:sp>
        <p:nvSpPr>
          <p:cNvPr id="14355" name="Text Box 20"/>
          <p:cNvSpPr txBox="1">
            <a:spLocks noChangeArrowheads="1"/>
          </p:cNvSpPr>
          <p:nvPr/>
        </p:nvSpPr>
        <p:spPr bwMode="auto">
          <a:xfrm>
            <a:off x="2627313" y="4870450"/>
            <a:ext cx="1728787"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施工シミュレーション</a:t>
            </a:r>
          </a:p>
        </p:txBody>
      </p:sp>
      <p:sp>
        <p:nvSpPr>
          <p:cNvPr id="14356" name="Oval 21"/>
          <p:cNvSpPr>
            <a:spLocks noChangeArrowheads="1"/>
          </p:cNvSpPr>
          <p:nvPr/>
        </p:nvSpPr>
        <p:spPr bwMode="auto">
          <a:xfrm>
            <a:off x="5364163" y="45100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7" name="Text Box 22"/>
          <p:cNvSpPr txBox="1">
            <a:spLocks noChangeArrowheads="1"/>
          </p:cNvSpPr>
          <p:nvPr/>
        </p:nvSpPr>
        <p:spPr bwMode="auto">
          <a:xfrm>
            <a:off x="684213" y="5013325"/>
            <a:ext cx="11525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（コンサル等）</a:t>
            </a:r>
          </a:p>
        </p:txBody>
      </p:sp>
      <p:sp>
        <p:nvSpPr>
          <p:cNvPr id="14358" name="Text Box 23"/>
          <p:cNvSpPr txBox="1">
            <a:spLocks noChangeArrowheads="1"/>
          </p:cNvSpPr>
          <p:nvPr/>
        </p:nvSpPr>
        <p:spPr bwMode="auto">
          <a:xfrm>
            <a:off x="5364163" y="4797425"/>
            <a:ext cx="11525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（工事完成）</a:t>
            </a:r>
          </a:p>
        </p:txBody>
      </p:sp>
      <p:sp>
        <p:nvSpPr>
          <p:cNvPr id="14359" name="Text Box 24"/>
          <p:cNvSpPr txBox="1">
            <a:spLocks noChangeArrowheads="1"/>
          </p:cNvSpPr>
          <p:nvPr/>
        </p:nvSpPr>
        <p:spPr bwMode="auto">
          <a:xfrm>
            <a:off x="7164388" y="5805488"/>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維持管理の各種</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0" name="Text Box 25"/>
          <p:cNvSpPr txBox="1">
            <a:spLocks noChangeArrowheads="1"/>
          </p:cNvSpPr>
          <p:nvPr/>
        </p:nvSpPr>
        <p:spPr bwMode="auto">
          <a:xfrm>
            <a:off x="7164388" y="5013325"/>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情報提供用</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1" name="Line 26"/>
          <p:cNvSpPr>
            <a:spLocks noChangeShapeType="1"/>
          </p:cNvSpPr>
          <p:nvPr/>
        </p:nvSpPr>
        <p:spPr bwMode="auto">
          <a:xfrm flipH="1">
            <a:off x="5148263" y="5446713"/>
            <a:ext cx="360362" cy="287337"/>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2" name="Line 27"/>
          <p:cNvSpPr>
            <a:spLocks noChangeShapeType="1"/>
          </p:cNvSpPr>
          <p:nvPr/>
        </p:nvSpPr>
        <p:spPr bwMode="auto">
          <a:xfrm flipV="1">
            <a:off x="1908175" y="5013325"/>
            <a:ext cx="647700" cy="144463"/>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3" name="Line 28"/>
          <p:cNvSpPr>
            <a:spLocks noChangeShapeType="1"/>
          </p:cNvSpPr>
          <p:nvPr/>
        </p:nvSpPr>
        <p:spPr bwMode="auto">
          <a:xfrm>
            <a:off x="1908175" y="5373688"/>
            <a:ext cx="647700" cy="73025"/>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4" name="AutoShape 29"/>
          <p:cNvSpPr>
            <a:spLocks noChangeArrowheads="1"/>
          </p:cNvSpPr>
          <p:nvPr/>
        </p:nvSpPr>
        <p:spPr bwMode="auto">
          <a:xfrm>
            <a:off x="2700338" y="5734050"/>
            <a:ext cx="3600450" cy="431800"/>
          </a:xfrm>
          <a:prstGeom prst="roundRect">
            <a:avLst>
              <a:gd name="adj" fmla="val 35361"/>
            </a:avLst>
          </a:prstGeom>
          <a:solidFill>
            <a:schemeClr val="accent1"/>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65" name="Line 30"/>
          <p:cNvSpPr>
            <a:spLocks noChangeShapeType="1"/>
          </p:cNvSpPr>
          <p:nvPr/>
        </p:nvSpPr>
        <p:spPr bwMode="auto">
          <a:xfrm flipV="1">
            <a:off x="6372225" y="5949950"/>
            <a:ext cx="720725"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6" name="Text Box 31"/>
          <p:cNvSpPr txBox="1">
            <a:spLocks noChangeArrowheads="1"/>
          </p:cNvSpPr>
          <p:nvPr/>
        </p:nvSpPr>
        <p:spPr bwMode="auto">
          <a:xfrm>
            <a:off x="3419475" y="5805488"/>
            <a:ext cx="21605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保管管理システム</a:t>
            </a:r>
          </a:p>
        </p:txBody>
      </p:sp>
      <p:sp>
        <p:nvSpPr>
          <p:cNvPr id="14367" name="AutoShape 32"/>
          <p:cNvSpPr>
            <a:spLocks noChangeArrowheads="1"/>
          </p:cNvSpPr>
          <p:nvPr/>
        </p:nvSpPr>
        <p:spPr bwMode="auto">
          <a:xfrm>
            <a:off x="4716463" y="4798278"/>
            <a:ext cx="576262" cy="504706"/>
          </a:xfrm>
          <a:prstGeom prst="notchedRightArrow">
            <a:avLst>
              <a:gd name="adj1" fmla="val 54407"/>
              <a:gd name="adj2" fmla="val 25051"/>
            </a:avLst>
          </a:prstGeom>
          <a:noFill/>
          <a:ln w="28575"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各成果</a:t>
            </a:r>
            <a:r>
              <a:rPr lang="ja-JP" altLang="en-US" sz="4400" b="0" dirty="0" smtClean="0">
                <a:solidFill>
                  <a:srgbClr val="330066"/>
                </a:solidFill>
                <a:latin typeface="HGP創英角ｺﾞｼｯｸUB" pitchFamily="50" charset="-128"/>
                <a:ea typeface="HGP創英角ｺﾞｼｯｸUB" pitchFamily="50" charset="-128"/>
              </a:rPr>
              <a:t>品の留意事項について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9542901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1"/>
          <p:cNvPicPr>
            <a:picLocks noChangeAspect="1" noChangeArrowheads="1"/>
          </p:cNvPicPr>
          <p:nvPr/>
        </p:nvPicPr>
        <p:blipFill>
          <a:blip r:embed="rId3" cstate="print"/>
          <a:srcRect/>
          <a:stretch>
            <a:fillRect/>
          </a:stretch>
        </p:blipFill>
        <p:spPr bwMode="auto">
          <a:xfrm>
            <a:off x="5868144" y="695407"/>
            <a:ext cx="3060340" cy="3136849"/>
          </a:xfrm>
          <a:prstGeom prst="rect">
            <a:avLst/>
          </a:prstGeom>
          <a:noFill/>
          <a:ln w="9525">
            <a:noFill/>
            <a:miter lim="800000"/>
            <a:headEnd/>
            <a:tailEnd/>
          </a:ln>
        </p:spPr>
      </p:pic>
      <p:sp>
        <p:nvSpPr>
          <p:cNvPr id="262147" name="Rectangle 3"/>
          <p:cNvSpPr>
            <a:spLocks noChangeArrowheads="1"/>
          </p:cNvSpPr>
          <p:nvPr/>
        </p:nvSpPr>
        <p:spPr bwMode="auto">
          <a:xfrm>
            <a:off x="0" y="2997200"/>
            <a:ext cx="6262688" cy="2232025"/>
          </a:xfrm>
          <a:prstGeom prst="rect">
            <a:avLst/>
          </a:prstGeom>
          <a:noFill/>
          <a:ln w="9525">
            <a:noFill/>
            <a:miter lim="800000"/>
            <a:headEnd/>
            <a:tailEnd/>
          </a:ln>
          <a:effectLst/>
        </p:spPr>
        <p:txBody>
          <a:bodyPr/>
          <a:lstStyle/>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solidFill>
                  <a:srgbClr val="FF0000"/>
                </a:solidFill>
                <a:latin typeface="HGP創英角ｺﾞｼｯｸUB" pitchFamily="50" charset="-128"/>
                <a:ea typeface="HGP創英角ｺﾞｼｯｸUB" pitchFamily="50" charset="-128"/>
              </a:rPr>
              <a:t>業務管理項目</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solidFill>
                  <a:srgbClr val="FF0000"/>
                </a:solidFill>
                <a:latin typeface="HGP創英角ｺﾞｼｯｸUB" pitchFamily="50" charset="-128"/>
                <a:ea typeface="HGP創英角ｺﾞｼｯｸUB" pitchFamily="50" charset="-128"/>
              </a:rPr>
              <a:t>：業務管理ﾌｧｲﾙ（</a:t>
            </a:r>
            <a:r>
              <a:rPr lang="en-US" altLang="ja-JP" sz="2000" b="0" dirty="0">
                <a:solidFill>
                  <a:srgbClr val="FF0000"/>
                </a:solidFill>
                <a:latin typeface="HGP創英角ｺﾞｼｯｸUB" pitchFamily="50" charset="-128"/>
                <a:ea typeface="HGP創英角ｺﾞｼｯｸUB" pitchFamily="50" charset="-128"/>
              </a:rPr>
              <a:t>INDEX_D.XML</a:t>
            </a:r>
            <a:r>
              <a:rPr lang="ja-JP" altLang="en-US" sz="2000" b="0" dirty="0">
                <a:solidFill>
                  <a:srgbClr val="FF0000"/>
                </a:solidFill>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報告書管理項目：報告書管理ﾌｧｲﾙ（</a:t>
            </a:r>
            <a:r>
              <a:rPr lang="en-US" altLang="ja-JP" sz="2000" b="0" dirty="0">
                <a:latin typeface="HGP創英角ｺﾞｼｯｸUB" pitchFamily="50" charset="-128"/>
                <a:ea typeface="HGP創英角ｺﾞｼｯｸUB" pitchFamily="50" charset="-128"/>
              </a:rPr>
              <a:t>REPORT.XML</a:t>
            </a:r>
            <a:r>
              <a:rPr lang="ja-JP" altLang="en-US" sz="2000" b="0" dirty="0">
                <a:latin typeface="HGP創英角ｺﾞｼｯｸUB" pitchFamily="50" charset="-128"/>
                <a:ea typeface="HGP創英角ｺﾞｼｯｸUB" pitchFamily="50" charset="-128"/>
              </a:rPr>
              <a:t>）</a:t>
            </a:r>
            <a:endPar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endParaRP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図面管理項目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：図面管理ﾌｧｲﾙ（</a:t>
            </a:r>
            <a:r>
              <a:rPr lang="en-US" altLang="ja-JP" sz="2000" b="0" dirty="0">
                <a:latin typeface="HGP創英角ｺﾞｼｯｸUB" pitchFamily="50" charset="-128"/>
                <a:ea typeface="HGP創英角ｺﾞｼｯｸUB" pitchFamily="50" charset="-128"/>
              </a:rPr>
              <a:t>DRAWING.XML</a:t>
            </a:r>
            <a:r>
              <a:rPr lang="ja-JP" altLang="en-US" sz="2000" b="0" dirty="0">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写真管理項目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：写真管理ﾌｧｲﾙ（</a:t>
            </a:r>
            <a:r>
              <a:rPr lang="en-US" altLang="ja-JP" sz="2000" b="0" dirty="0">
                <a:latin typeface="HGP創英角ｺﾞｼｯｸUB" pitchFamily="50" charset="-128"/>
                <a:ea typeface="HGP創英角ｺﾞｼｯｸUB" pitchFamily="50" charset="-128"/>
              </a:rPr>
              <a:t>PHOTO.XML</a:t>
            </a:r>
            <a:r>
              <a:rPr lang="ja-JP" altLang="en-US" sz="2000" b="0" dirty="0">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測量管理項目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：測量情報管理ﾌｧｲﾙ（</a:t>
            </a:r>
            <a:r>
              <a:rPr lang="en-US" altLang="ja-JP" sz="2000" b="0" dirty="0">
                <a:latin typeface="HGP創英角ｺﾞｼｯｸUB" pitchFamily="50" charset="-128"/>
                <a:ea typeface="HGP創英角ｺﾞｼｯｸUB" pitchFamily="50" charset="-128"/>
              </a:rPr>
              <a:t>SURVEY.XML</a:t>
            </a:r>
            <a:r>
              <a:rPr lang="ja-JP" altLang="en-US" sz="2000" b="0" dirty="0">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地質管理項目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：地質情報管理ﾌｧｲﾙ</a:t>
            </a:r>
            <a:r>
              <a:rPr lang="en-US" altLang="ja-JP" sz="2000" b="0" dirty="0">
                <a:latin typeface="HGP創英角ｺﾞｼｯｸUB" pitchFamily="50" charset="-128"/>
                <a:ea typeface="HGP創英角ｺﾞｼｯｸUB" pitchFamily="50" charset="-128"/>
              </a:rPr>
              <a:t>(BORING.XML</a:t>
            </a:r>
            <a:r>
              <a:rPr lang="ja-JP" altLang="en-US" sz="2000" b="0" dirty="0">
                <a:latin typeface="HGP創英角ｺﾞｼｯｸUB" pitchFamily="50" charset="-128"/>
                <a:ea typeface="HGP創英角ｺﾞｼｯｸUB" pitchFamily="50" charset="-128"/>
              </a:rPr>
              <a:t>）</a:t>
            </a:r>
          </a:p>
        </p:txBody>
      </p:sp>
      <p:sp>
        <p:nvSpPr>
          <p:cNvPr id="105475" name="Rectangle 4"/>
          <p:cNvSpPr>
            <a:spLocks noChangeArrowheads="1"/>
          </p:cNvSpPr>
          <p:nvPr/>
        </p:nvSpPr>
        <p:spPr bwMode="auto">
          <a:xfrm>
            <a:off x="0" y="1125538"/>
            <a:ext cx="5795963" cy="1763712"/>
          </a:xfrm>
          <a:prstGeom prst="rect">
            <a:avLst/>
          </a:prstGeom>
          <a:noFill/>
          <a:ln w="9525">
            <a:noFill/>
            <a:miter lim="800000"/>
            <a:headEnd/>
            <a:tailEnd/>
          </a:ln>
        </p:spPr>
        <p:txBody>
          <a:bodyPr/>
          <a:lstStyle/>
          <a:p>
            <a:pPr marL="342900" indent="-342900" algn="l" eaLnBrk="1" hangingPunct="1">
              <a:spcBef>
                <a:spcPct val="20000"/>
              </a:spcBef>
            </a:pPr>
            <a:r>
              <a:rPr lang="ja-JP" altLang="en-US" sz="2400" b="0" dirty="0">
                <a:latin typeface="HGP創英角ｺﾞｼｯｸUB" pitchFamily="50" charset="-128"/>
                <a:ea typeface="HGP創英角ｺﾞｼｯｸUB" pitchFamily="50" charset="-128"/>
              </a:rPr>
              <a:t>　　</a:t>
            </a:r>
            <a:r>
              <a:rPr lang="ja-JP" altLang="en-US" sz="2000" b="0" dirty="0">
                <a:solidFill>
                  <a:srgbClr val="0066FF"/>
                </a:solidFill>
                <a:latin typeface="HGP創英角ｺﾞｼｯｸUB" pitchFamily="50" charset="-128"/>
                <a:ea typeface="HGP創英角ｺﾞｼｯｸUB" pitchFamily="50" charset="-128"/>
              </a:rPr>
              <a:t>成果品の電子データファイルを活用（検索、参照、再利用）していくために作成するファイルであり、工事全体及び各成果品ファイルごとの属性項目を記録する</a:t>
            </a:r>
            <a:r>
              <a:rPr lang="en-US" altLang="ja-JP" sz="2000" b="0" dirty="0">
                <a:solidFill>
                  <a:srgbClr val="0066FF"/>
                </a:solidFill>
                <a:latin typeface="HGP創英角ｺﾞｼｯｸUB" pitchFamily="50" charset="-128"/>
                <a:ea typeface="HGP創英角ｺﾞｼｯｸUB" pitchFamily="50" charset="-128"/>
              </a:rPr>
              <a:t>(</a:t>
            </a:r>
            <a:r>
              <a:rPr lang="ja-JP" altLang="en-US" sz="2000" b="0" dirty="0">
                <a:solidFill>
                  <a:srgbClr val="0066FF"/>
                </a:solidFill>
                <a:latin typeface="HGP創英角ｺﾞｼｯｸUB" pitchFamily="50" charset="-128"/>
                <a:ea typeface="HGP創英角ｺﾞｼｯｸUB" pitchFamily="50" charset="-128"/>
              </a:rPr>
              <a:t>受注者が</a:t>
            </a:r>
            <a:r>
              <a:rPr lang="ja-JP" altLang="en-US" sz="2000" b="0" dirty="0" smtClean="0">
                <a:solidFill>
                  <a:srgbClr val="0066FF"/>
                </a:solidFill>
                <a:latin typeface="HGP創英角ｺﾞｼｯｸUB" pitchFamily="50" charset="-128"/>
                <a:ea typeface="HGP創英角ｺﾞｼｯｸUB" pitchFamily="50" charset="-128"/>
              </a:rPr>
              <a:t>作成します</a:t>
            </a:r>
            <a:r>
              <a:rPr lang="en-US" altLang="ja-JP" sz="2000" b="0" dirty="0" smtClean="0">
                <a:solidFill>
                  <a:srgbClr val="0066FF"/>
                </a:solidFill>
                <a:latin typeface="HGP創英角ｺﾞｼｯｸUB" pitchFamily="50" charset="-128"/>
                <a:ea typeface="HGP創英角ｺﾞｼｯｸUB" pitchFamily="50" charset="-128"/>
              </a:rPr>
              <a:t>)</a:t>
            </a:r>
            <a:r>
              <a:rPr lang="ja-JP" altLang="en-US" sz="2000" b="0" dirty="0" err="1">
                <a:solidFill>
                  <a:srgbClr val="0066FF"/>
                </a:solidFill>
                <a:latin typeface="HGP創英角ｺﾞｼｯｸUB" pitchFamily="50" charset="-128"/>
                <a:ea typeface="HGP創英角ｺﾞｼｯｸUB" pitchFamily="50" charset="-128"/>
              </a:rPr>
              <a:t>。</a:t>
            </a:r>
            <a:endParaRPr lang="ja-JP" altLang="en-US" sz="2000" b="0" dirty="0">
              <a:solidFill>
                <a:srgbClr val="0066FF"/>
              </a:solidFill>
              <a:latin typeface="HGP創英角ｺﾞｼｯｸUB" pitchFamily="50" charset="-128"/>
              <a:ea typeface="HGP創英角ｺﾞｼｯｸUB" pitchFamily="50" charset="-128"/>
            </a:endParaRPr>
          </a:p>
          <a:p>
            <a:pPr marL="342900" indent="-342900" algn="l" eaLnBrk="1" hangingPunct="1">
              <a:spcBef>
                <a:spcPct val="20000"/>
              </a:spcBef>
            </a:pPr>
            <a:r>
              <a:rPr lang="ja-JP" altLang="en-US" dirty="0">
                <a:latin typeface="HGP創英角ｺﾞｼｯｸUB" pitchFamily="50" charset="-128"/>
                <a:ea typeface="HGP創英角ｺﾞｼｯｸUB" pitchFamily="50" charset="-128"/>
              </a:rPr>
              <a:t>　　</a:t>
            </a:r>
            <a:r>
              <a:rPr lang="en-US" altLang="ja-JP" dirty="0">
                <a:latin typeface="HGP創英角ｺﾞｼｯｸUB" pitchFamily="50" charset="-128"/>
                <a:ea typeface="HGP創英角ｺﾞｼｯｸUB" pitchFamily="50" charset="-128"/>
              </a:rPr>
              <a:t>URL</a:t>
            </a:r>
            <a:r>
              <a:rPr lang="ja-JP" altLang="en-US" dirty="0">
                <a:latin typeface="HGP創英角ｺﾞｼｯｸUB" pitchFamily="50" charset="-128"/>
                <a:ea typeface="HGP創英角ｺﾞｼｯｸUB" pitchFamily="50" charset="-128"/>
              </a:rPr>
              <a:t>：</a:t>
            </a:r>
            <a:r>
              <a:rPr lang="en-US" altLang="ja-JP" dirty="0">
                <a:latin typeface="HGP創英角ｺﾞｼｯｸUB" pitchFamily="50" charset="-128"/>
                <a:ea typeface="HGP創英角ｺﾞｼｯｸUB" pitchFamily="50" charset="-128"/>
              </a:rPr>
              <a:t>http://</a:t>
            </a:r>
            <a:r>
              <a:rPr lang="en-US" altLang="ja-JP" dirty="0">
                <a:solidFill>
                  <a:srgbClr val="FF0000"/>
                </a:solidFill>
                <a:latin typeface="HGP創英角ｺﾞｼｯｸUB" pitchFamily="50" charset="-128"/>
                <a:ea typeface="HGP創英角ｺﾞｼｯｸUB" pitchFamily="50" charset="-128"/>
              </a:rPr>
              <a:t> </a:t>
            </a:r>
            <a:r>
              <a:rPr lang="en-US" altLang="ja-JP" dirty="0">
                <a:latin typeface="HGP創英角ｺﾞｼｯｸUB" pitchFamily="50" charset="-128"/>
                <a:ea typeface="HGP創英角ｺﾞｼｯｸUB" pitchFamily="50" charset="-128"/>
              </a:rPr>
              <a:t>www.cals-ed.go.jp/cri_dtdxml/</a:t>
            </a:r>
            <a:endParaRPr lang="ja-JP" altLang="en-US" dirty="0">
              <a:latin typeface="HGP創英角ｺﾞｼｯｸUB" pitchFamily="50" charset="-128"/>
              <a:ea typeface="HGP創英角ｺﾞｼｯｸUB" pitchFamily="50" charset="-128"/>
            </a:endParaRPr>
          </a:p>
        </p:txBody>
      </p:sp>
      <p:sp>
        <p:nvSpPr>
          <p:cNvPr id="105476" name="Rectangle 2"/>
          <p:cNvSpPr>
            <a:spLocks noChangeArrowheads="1"/>
          </p:cNvSpPr>
          <p:nvPr/>
        </p:nvSpPr>
        <p:spPr bwMode="auto">
          <a:xfrm>
            <a:off x="-36513" y="42863"/>
            <a:ext cx="8636001" cy="1082675"/>
          </a:xfrm>
          <a:prstGeom prst="rect">
            <a:avLst/>
          </a:prstGeom>
          <a:noFill/>
          <a:ln w="9525">
            <a:noFill/>
            <a:miter lim="800000"/>
            <a:headEnd/>
            <a:tailEnd/>
          </a:ln>
        </p:spPr>
        <p:txBody>
          <a:bodyPr anchor="ctr"/>
          <a:lstStyle/>
          <a:p>
            <a:pPr algn="l" eaLnBrk="1" hangingPunct="1"/>
            <a:r>
              <a:rPr lang="ja-JP" altLang="en-US" sz="3200" b="0" dirty="0">
                <a:solidFill>
                  <a:schemeClr val="tx2"/>
                </a:solidFill>
                <a:latin typeface="HGP創英角ｺﾞｼｯｸUB" pitchFamily="50" charset="-128"/>
                <a:ea typeface="HGP創英角ｺﾞｼｯｸUB" pitchFamily="50" charset="-128"/>
              </a:rPr>
              <a:t>　電子成果品の各フォルダ</a:t>
            </a:r>
            <a:r>
              <a:rPr lang="ja-JP" altLang="en-US" sz="3200" b="0" dirty="0" smtClean="0">
                <a:solidFill>
                  <a:schemeClr val="tx2"/>
                </a:solidFill>
                <a:latin typeface="HGP創英角ｺﾞｼｯｸUB" pitchFamily="50" charset="-128"/>
                <a:ea typeface="HGP創英角ｺﾞｼｯｸUB" pitchFamily="50" charset="-128"/>
              </a:rPr>
              <a:t>構成①</a:t>
            </a:r>
            <a:r>
              <a:rPr lang="ja-JP" altLang="en-US" sz="3200" b="0" dirty="0">
                <a:solidFill>
                  <a:schemeClr val="tx2"/>
                </a:solidFill>
                <a:latin typeface="HGP創英角ｺﾞｼｯｸUB" pitchFamily="50" charset="-128"/>
                <a:ea typeface="HGP創英角ｺﾞｼｯｸUB" pitchFamily="50" charset="-128"/>
              </a:rPr>
              <a:t/>
            </a:r>
            <a:br>
              <a:rPr lang="ja-JP" altLang="en-US" sz="3200" b="0" dirty="0">
                <a:solidFill>
                  <a:schemeClr val="tx2"/>
                </a:solidFill>
                <a:latin typeface="HGP創英角ｺﾞｼｯｸUB" pitchFamily="50" charset="-128"/>
                <a:ea typeface="HGP創英角ｺﾞｼｯｸUB" pitchFamily="50" charset="-128"/>
              </a:rPr>
            </a:br>
            <a:r>
              <a:rPr lang="ja-JP" altLang="en-US" sz="3200" b="0" dirty="0">
                <a:solidFill>
                  <a:schemeClr val="tx2"/>
                </a:solidFill>
                <a:latin typeface="HGP創英角ｺﾞｼｯｸUB" pitchFamily="50" charset="-128"/>
                <a:ea typeface="HGP創英角ｺﾞｼｯｸUB" pitchFamily="50" charset="-128"/>
              </a:rPr>
              <a:t>　管理ファイルに</a:t>
            </a:r>
            <a:r>
              <a:rPr lang="ja-JP" altLang="en-US" sz="3200" b="0" dirty="0" smtClean="0">
                <a:solidFill>
                  <a:schemeClr val="tx2"/>
                </a:solidFill>
                <a:latin typeface="HGP創英角ｺﾞｼｯｸUB" pitchFamily="50" charset="-128"/>
                <a:ea typeface="HGP創英角ｺﾞｼｯｸUB" pitchFamily="50" charset="-128"/>
              </a:rPr>
              <a:t>ついて</a:t>
            </a:r>
            <a:r>
              <a:rPr lang="en-US" altLang="ja-JP" sz="3200" b="0" dirty="0" smtClean="0">
                <a:solidFill>
                  <a:schemeClr val="tx2"/>
                </a:solidFill>
                <a:latin typeface="HGP創英角ｺﾞｼｯｸUB" pitchFamily="50" charset="-128"/>
                <a:ea typeface="HGP創英角ｺﾞｼｯｸUB" pitchFamily="50" charset="-128"/>
              </a:rPr>
              <a:t>(1/2</a:t>
            </a:r>
            <a:r>
              <a:rPr lang="en-US" altLang="ja-JP" sz="3200" b="0" dirty="0">
                <a:solidFill>
                  <a:schemeClr val="tx2"/>
                </a:solidFill>
                <a:latin typeface="HGP創英角ｺﾞｼｯｸUB" pitchFamily="50" charset="-128"/>
                <a:ea typeface="HGP創英角ｺﾞｼｯｸUB" pitchFamily="50" charset="-128"/>
              </a:rPr>
              <a:t>)</a:t>
            </a:r>
          </a:p>
        </p:txBody>
      </p:sp>
      <p:sp>
        <p:nvSpPr>
          <p:cNvPr id="105481" name="Rectangle 7"/>
          <p:cNvSpPr>
            <a:spLocks noChangeArrowheads="1"/>
          </p:cNvSpPr>
          <p:nvPr/>
        </p:nvSpPr>
        <p:spPr bwMode="auto">
          <a:xfrm>
            <a:off x="6120172" y="800708"/>
            <a:ext cx="1260140" cy="2875254"/>
          </a:xfrm>
          <a:prstGeom prst="rect">
            <a:avLst/>
          </a:prstGeom>
          <a:noFill/>
          <a:ln w="28575">
            <a:solidFill>
              <a:srgbClr val="FF0000"/>
            </a:solidFill>
            <a:prstDash val="dash"/>
            <a:miter lim="800000"/>
            <a:headEnd/>
            <a:tailEnd/>
          </a:ln>
        </p:spPr>
        <p:txBody>
          <a:bodyPr wrap="none" anchor="ctr"/>
          <a:lstStyle/>
          <a:p>
            <a:pPr eaLnBrk="1" hangingPunct="1"/>
            <a:endParaRPr lang="ja-JP" altLang="en-US">
              <a:latin typeface="HGP創英角ｺﾞｼｯｸUB" pitchFamily="50" charset="-128"/>
              <a:ea typeface="HGP創英角ｺﾞｼｯｸUB" pitchFamily="50" charset="-128"/>
            </a:endParaRPr>
          </a:p>
        </p:txBody>
      </p:sp>
      <p:sp>
        <p:nvSpPr>
          <p:cNvPr id="105478" name="Rectangle 4"/>
          <p:cNvSpPr>
            <a:spLocks noChangeArrowheads="1"/>
          </p:cNvSpPr>
          <p:nvPr/>
        </p:nvSpPr>
        <p:spPr bwMode="auto">
          <a:xfrm>
            <a:off x="2411413" y="5192713"/>
            <a:ext cx="6229350" cy="1116012"/>
          </a:xfrm>
          <a:prstGeom prst="rect">
            <a:avLst/>
          </a:prstGeom>
          <a:noFill/>
          <a:ln w="9525">
            <a:noFill/>
            <a:miter lim="800000"/>
            <a:headEnd/>
            <a:tailEnd/>
          </a:ln>
        </p:spPr>
        <p:txBody>
          <a:bodyPr/>
          <a:lstStyle/>
          <a:p>
            <a:pPr marL="342900" indent="-342900" eaLnBrk="1" hangingPunct="1">
              <a:spcBef>
                <a:spcPct val="20000"/>
              </a:spcBef>
            </a:pPr>
            <a:r>
              <a:rPr lang="en-US" altLang="ja-JP" b="0" dirty="0">
                <a:latin typeface="HGP創英角ｺﾞｼｯｸUB" pitchFamily="50" charset="-128"/>
                <a:ea typeface="HGP創英角ｺﾞｼｯｸUB" pitchFamily="50" charset="-128"/>
              </a:rPr>
              <a:t>※</a:t>
            </a:r>
            <a:r>
              <a:rPr lang="ja-JP" altLang="en-US" b="0" dirty="0">
                <a:latin typeface="HGP創英角ｺﾞｼｯｸUB" pitchFamily="50" charset="-128"/>
                <a:ea typeface="HGP創英角ｺﾞｼｯｸUB" pitchFamily="50" charset="-128"/>
              </a:rPr>
              <a:t>各フォルダには</a:t>
            </a:r>
            <a:r>
              <a:rPr lang="en-US" altLang="ja-JP" b="0" dirty="0">
                <a:solidFill>
                  <a:srgbClr val="FF0000"/>
                </a:solidFill>
                <a:latin typeface="HGP創英角ｺﾞｼｯｸUB" pitchFamily="50" charset="-128"/>
                <a:ea typeface="HGP創英角ｺﾞｼｯｸUB" pitchFamily="50" charset="-128"/>
              </a:rPr>
              <a:t>DTD</a:t>
            </a:r>
            <a:r>
              <a:rPr lang="ja-JP" altLang="en-US" b="0" dirty="0">
                <a:solidFill>
                  <a:srgbClr val="FF0000"/>
                </a:solidFill>
                <a:latin typeface="HGP創英角ｺﾞｼｯｸUB" pitchFamily="50" charset="-128"/>
                <a:ea typeface="HGP創英角ｺﾞｼｯｸUB" pitchFamily="50" charset="-128"/>
              </a:rPr>
              <a:t>ファイル</a:t>
            </a:r>
            <a:r>
              <a:rPr lang="ja-JP" altLang="en-US" b="0" dirty="0">
                <a:latin typeface="HGP創英角ｺﾞｼｯｸUB" pitchFamily="50" charset="-128"/>
                <a:ea typeface="HGP創英角ｺﾞｼｯｸUB" pitchFamily="50" charset="-128"/>
              </a:rPr>
              <a:t>もあるが、このファイルは属性の要素を</a:t>
            </a:r>
            <a:r>
              <a:rPr lang="ja-JP" altLang="en-US" b="0" dirty="0">
                <a:solidFill>
                  <a:srgbClr val="FF0000"/>
                </a:solidFill>
                <a:latin typeface="HGP創英角ｺﾞｼｯｸUB" pitchFamily="50" charset="-128"/>
                <a:ea typeface="HGP創英角ｺﾞｼｯｸUB" pitchFamily="50" charset="-128"/>
              </a:rPr>
              <a:t>定義しているファイル</a:t>
            </a:r>
            <a:r>
              <a:rPr lang="ja-JP" altLang="en-US" b="0" dirty="0">
                <a:latin typeface="HGP創英角ｺﾞｼｯｸUB" pitchFamily="50" charset="-128"/>
                <a:ea typeface="HGP創英角ｺﾞｼｯｸUB" pitchFamily="50" charset="-128"/>
              </a:rPr>
              <a:t>であり、成果品作成時に情報入力等を行う必要がない（作成支援ソフトが準備</a:t>
            </a:r>
            <a:r>
              <a:rPr lang="en-US" altLang="ja-JP" b="0" dirty="0">
                <a:latin typeface="HGP創英角ｺﾞｼｯｸUB" pitchFamily="50" charset="-128"/>
                <a:ea typeface="HGP創英角ｺﾞｼｯｸUB" pitchFamily="50" charset="-128"/>
              </a:rPr>
              <a:t>)</a:t>
            </a:r>
            <a:r>
              <a:rPr lang="ja-JP" altLang="en-US" b="0" dirty="0" err="1">
                <a:latin typeface="HGP創英角ｺﾞｼｯｸUB" pitchFamily="50" charset="-128"/>
                <a:ea typeface="HGP創英角ｺﾞｼｯｸUB" pitchFamily="50" charset="-128"/>
              </a:rPr>
              <a:t>。</a:t>
            </a:r>
            <a:endParaRPr lang="ja-JP" altLang="en-US" b="0" dirty="0">
              <a:latin typeface="HGP創英角ｺﾞｼｯｸUB" pitchFamily="50" charset="-128"/>
              <a:ea typeface="HGP創英角ｺﾞｼｯｸUB" pitchFamily="50" charset="-128"/>
            </a:endParaRPr>
          </a:p>
        </p:txBody>
      </p:sp>
      <p:sp>
        <p:nvSpPr>
          <p:cNvPr id="105479" name="正方形/長方形 8"/>
          <p:cNvSpPr>
            <a:spLocks noChangeArrowheads="1"/>
          </p:cNvSpPr>
          <p:nvPr/>
        </p:nvSpPr>
        <p:spPr bwMode="auto">
          <a:xfrm>
            <a:off x="5976938" y="3824288"/>
            <a:ext cx="3130550" cy="431800"/>
          </a:xfrm>
          <a:prstGeom prst="rect">
            <a:avLst/>
          </a:prstGeom>
          <a:solidFill>
            <a:schemeClr val="bg1"/>
          </a:solidFill>
          <a:ln w="9525" algn="ctr">
            <a:solidFill>
              <a:schemeClr val="tx1"/>
            </a:solidFill>
            <a:round/>
            <a:headEnd/>
            <a:tailEnd/>
          </a:ln>
        </p:spPr>
        <p:txBody>
          <a:bodyPr/>
          <a:lstStyle/>
          <a:p>
            <a:pPr eaLnBrk="1" hangingPunct="1"/>
            <a:r>
              <a:rPr lang="ja-JP" altLang="en-US" sz="1000" dirty="0"/>
              <a:t>電子納品運用</a:t>
            </a:r>
            <a:r>
              <a:rPr lang="ja-JP" altLang="en-US" sz="1000" dirty="0" smtClean="0"/>
              <a:t>ガイドライン</a:t>
            </a:r>
            <a:r>
              <a:rPr lang="ja-JP" altLang="en-US" sz="1000" dirty="0"/>
              <a:t>　</a:t>
            </a:r>
            <a:r>
              <a:rPr lang="en-US" altLang="ja-JP" sz="1000" dirty="0"/>
              <a:t>【</a:t>
            </a:r>
            <a:r>
              <a:rPr lang="ja-JP" altLang="en-US" sz="1000" dirty="0"/>
              <a:t>業務編</a:t>
            </a:r>
            <a:r>
              <a:rPr lang="en-US" altLang="ja-JP" sz="1000" dirty="0" smtClean="0"/>
              <a:t>】</a:t>
            </a:r>
            <a:r>
              <a:rPr lang="ja-JP" altLang="en-US" sz="1000" dirty="0" smtClean="0"/>
              <a:t>より</a:t>
            </a:r>
            <a:endParaRPr lang="en-US" altLang="ja-JP" sz="1000" dirty="0"/>
          </a:p>
          <a:p>
            <a:pPr eaLnBrk="1" hangingPunct="1"/>
            <a:r>
              <a:rPr lang="en-US" altLang="ja-JP" sz="1000" u="sng" dirty="0">
                <a:solidFill>
                  <a:srgbClr val="0000FF"/>
                </a:solidFill>
              </a:rPr>
              <a:t>http://www.cals-ed.go.jp/cri_guideline/</a:t>
            </a:r>
            <a:endParaRPr lang="ja-JP" altLang="en-US" sz="1000" u="sng" dirty="0">
              <a:solidFill>
                <a:srgbClr val="0000FF"/>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359532" y="944724"/>
            <a:ext cx="8605838" cy="1143000"/>
          </a:xfrm>
        </p:spPr>
        <p:txBody>
          <a:bodyPr lIns="91440" tIns="45720" rIns="91440" bIns="45720" anchor="ctr"/>
          <a:lstStyle/>
          <a:p>
            <a:pPr eaLnBrk="1" hangingPunct="1"/>
            <a:r>
              <a:rPr lang="ja-JP" altLang="en-US" sz="3000" b="0" dirty="0" smtClean="0">
                <a:solidFill>
                  <a:srgbClr val="0000FF"/>
                </a:solidFill>
                <a:latin typeface="HGP創英角ｺﾞｼｯｸUB" pitchFamily="50" charset="-128"/>
                <a:ea typeface="HGP創英角ｺﾞｼｯｸUB" pitchFamily="50" charset="-128"/>
              </a:rPr>
              <a:t>なぜ管理ファイルが必要なのか？</a:t>
            </a:r>
          </a:p>
        </p:txBody>
      </p:sp>
      <p:sp>
        <p:nvSpPr>
          <p:cNvPr id="107523" name="Rectangle 3"/>
          <p:cNvSpPr>
            <a:spLocks noGrp="1" noChangeArrowheads="1"/>
          </p:cNvSpPr>
          <p:nvPr>
            <p:ph type="body" idx="4294967295"/>
          </p:nvPr>
        </p:nvSpPr>
        <p:spPr>
          <a:xfrm>
            <a:off x="215900" y="1735671"/>
            <a:ext cx="8686800" cy="4465637"/>
          </a:xfrm>
        </p:spPr>
        <p:txBody>
          <a:bodyPr/>
          <a:lstStyle/>
          <a:p>
            <a:pPr eaLnBrk="1" hangingPunct="1"/>
            <a:r>
              <a:rPr lang="ja-JP" altLang="en-US" sz="2600" dirty="0" smtClean="0">
                <a:latin typeface="HGP創英角ｺﾞｼｯｸUB" pitchFamily="50" charset="-128"/>
                <a:ea typeface="HGP創英角ｺﾞｼｯｸUB" pitchFamily="50" charset="-128"/>
              </a:rPr>
              <a:t>電子媒体に格納された成果物の内容が記載されており、スタイルシートや電子納品チェックシステムを利用することで内容の確認がし易くなります。</a:t>
            </a:r>
          </a:p>
          <a:p>
            <a:pPr eaLnBrk="1" hangingPunct="1">
              <a:spcBef>
                <a:spcPct val="50000"/>
              </a:spcBef>
            </a:pPr>
            <a:r>
              <a:rPr lang="ja-JP" altLang="en-US" sz="2600" dirty="0" smtClean="0">
                <a:latin typeface="HGP創英角ｺﾞｼｯｸUB" pitchFamily="50" charset="-128"/>
                <a:ea typeface="HGP創英角ｺﾞｼｯｸUB" pitchFamily="50" charset="-128"/>
              </a:rPr>
              <a:t>電子成果品を利活用する電子納品・保管管理システムで検索の際に利用されます。また、ＧＩＳや維持管理システムとの連携にも活用されます。</a:t>
            </a:r>
          </a:p>
          <a:p>
            <a:pPr eaLnBrk="1" hangingPunct="1">
              <a:spcBef>
                <a:spcPct val="50000"/>
              </a:spcBef>
            </a:pPr>
            <a:r>
              <a:rPr lang="ja-JP" altLang="en-US" sz="2600" dirty="0" smtClean="0">
                <a:latin typeface="HGP創英角ｺﾞｼｯｸUB" pitchFamily="50" charset="-128"/>
                <a:ea typeface="HGP創英角ｺﾞｼｯｸUB" pitchFamily="50" charset="-128"/>
              </a:rPr>
              <a:t>ただし、管理ファイルには入力ミスが多く、検索しても</a:t>
            </a:r>
          </a:p>
          <a:p>
            <a:pPr eaLnBrk="1" hangingPunct="1">
              <a:buFont typeface="Wingdings" pitchFamily="2" charset="2"/>
              <a:buNone/>
            </a:pPr>
            <a:r>
              <a:rPr lang="ja-JP" altLang="en-US" sz="2600" dirty="0" smtClean="0">
                <a:latin typeface="HGP創英角ｺﾞｼｯｸUB" pitchFamily="50" charset="-128"/>
                <a:ea typeface="HGP創英角ｺﾞｼｯｸUB" pitchFamily="50" charset="-128"/>
              </a:rPr>
              <a:t>   見つからずに利活用されない成果品もあります。この為、納品時の管理ファイルのチェックを必ず実施してください。</a:t>
            </a:r>
          </a:p>
        </p:txBody>
      </p:sp>
      <p:sp>
        <p:nvSpPr>
          <p:cNvPr id="5" name="Rectangle 2"/>
          <p:cNvSpPr>
            <a:spLocks noChangeArrowheads="1"/>
          </p:cNvSpPr>
          <p:nvPr/>
        </p:nvSpPr>
        <p:spPr bwMode="auto">
          <a:xfrm>
            <a:off x="-36513" y="42863"/>
            <a:ext cx="8636001" cy="1082675"/>
          </a:xfrm>
          <a:prstGeom prst="rect">
            <a:avLst/>
          </a:prstGeom>
          <a:noFill/>
          <a:ln w="9525">
            <a:noFill/>
            <a:miter lim="800000"/>
            <a:headEnd/>
            <a:tailEnd/>
          </a:ln>
        </p:spPr>
        <p:txBody>
          <a:bodyPr anchor="ctr"/>
          <a:lstStyle/>
          <a:p>
            <a:pPr algn="l" eaLnBrk="1" hangingPunct="1"/>
            <a:r>
              <a:rPr lang="ja-JP" altLang="en-US" sz="3200" b="0" dirty="0">
                <a:solidFill>
                  <a:schemeClr val="tx2"/>
                </a:solidFill>
                <a:latin typeface="HGP創英角ｺﾞｼｯｸUB" pitchFamily="50" charset="-128"/>
                <a:ea typeface="HGP創英角ｺﾞｼｯｸUB" pitchFamily="50" charset="-128"/>
              </a:rPr>
              <a:t>　電子成果品の各フォルダ</a:t>
            </a:r>
            <a:r>
              <a:rPr lang="ja-JP" altLang="en-US" sz="3200" b="0" dirty="0" smtClean="0">
                <a:solidFill>
                  <a:schemeClr val="tx2"/>
                </a:solidFill>
                <a:latin typeface="HGP創英角ｺﾞｼｯｸUB" pitchFamily="50" charset="-128"/>
                <a:ea typeface="HGP創英角ｺﾞｼｯｸUB" pitchFamily="50" charset="-128"/>
              </a:rPr>
              <a:t>構成①</a:t>
            </a:r>
            <a:r>
              <a:rPr lang="ja-JP" altLang="en-US" sz="3200" b="0" dirty="0">
                <a:solidFill>
                  <a:schemeClr val="tx2"/>
                </a:solidFill>
                <a:latin typeface="HGP創英角ｺﾞｼｯｸUB" pitchFamily="50" charset="-128"/>
                <a:ea typeface="HGP創英角ｺﾞｼｯｸUB" pitchFamily="50" charset="-128"/>
              </a:rPr>
              <a:t/>
            </a:r>
            <a:br>
              <a:rPr lang="ja-JP" altLang="en-US" sz="3200" b="0" dirty="0">
                <a:solidFill>
                  <a:schemeClr val="tx2"/>
                </a:solidFill>
                <a:latin typeface="HGP創英角ｺﾞｼｯｸUB" pitchFamily="50" charset="-128"/>
                <a:ea typeface="HGP創英角ｺﾞｼｯｸUB" pitchFamily="50" charset="-128"/>
              </a:rPr>
            </a:br>
            <a:r>
              <a:rPr lang="ja-JP" altLang="en-US" sz="3200" b="0" dirty="0">
                <a:solidFill>
                  <a:schemeClr val="tx2"/>
                </a:solidFill>
                <a:latin typeface="HGP創英角ｺﾞｼｯｸUB" pitchFamily="50" charset="-128"/>
                <a:ea typeface="HGP創英角ｺﾞｼｯｸUB" pitchFamily="50" charset="-128"/>
              </a:rPr>
              <a:t>　管理ファイルに</a:t>
            </a:r>
            <a:r>
              <a:rPr lang="ja-JP" altLang="en-US" sz="3200" b="0" dirty="0" smtClean="0">
                <a:solidFill>
                  <a:schemeClr val="tx2"/>
                </a:solidFill>
                <a:latin typeface="HGP創英角ｺﾞｼｯｸUB" pitchFamily="50" charset="-128"/>
                <a:ea typeface="HGP創英角ｺﾞｼｯｸUB" pitchFamily="50" charset="-128"/>
              </a:rPr>
              <a:t>ついて</a:t>
            </a:r>
            <a:r>
              <a:rPr lang="en-US" altLang="ja-JP" sz="3200" b="0" dirty="0" smtClean="0">
                <a:solidFill>
                  <a:schemeClr val="tx2"/>
                </a:solidFill>
                <a:latin typeface="HGP創英角ｺﾞｼｯｸUB" pitchFamily="50" charset="-128"/>
                <a:ea typeface="HGP創英角ｺﾞｼｯｸUB" pitchFamily="50" charset="-128"/>
              </a:rPr>
              <a:t>(2/2</a:t>
            </a:r>
            <a:r>
              <a:rPr lang="en-US" altLang="ja-JP" sz="3200" b="0" dirty="0">
                <a:solidFill>
                  <a:schemeClr val="tx2"/>
                </a:solidFill>
                <a:latin typeface="HGP創英角ｺﾞｼｯｸUB" pitchFamily="50" charset="-128"/>
                <a:ea typeface="HGP創英角ｺﾞｼｯｸUB" pitchFamily="50" charset="-128"/>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3" cstate="print"/>
          <a:srcRect/>
          <a:stretch>
            <a:fillRect/>
          </a:stretch>
        </p:blipFill>
        <p:spPr bwMode="auto">
          <a:xfrm>
            <a:off x="1475656" y="2780928"/>
            <a:ext cx="3751511" cy="3353216"/>
          </a:xfrm>
          <a:prstGeom prst="rect">
            <a:avLst/>
          </a:prstGeom>
          <a:noFill/>
          <a:ln w="9525">
            <a:noFill/>
            <a:miter lim="800000"/>
            <a:headEnd/>
            <a:tailEnd/>
          </a:ln>
        </p:spPr>
      </p:pic>
      <p:pic>
        <p:nvPicPr>
          <p:cNvPr id="10" name="Picture 1"/>
          <p:cNvPicPr>
            <a:picLocks noChangeAspect="1" noChangeArrowheads="1"/>
          </p:cNvPicPr>
          <p:nvPr/>
        </p:nvPicPr>
        <p:blipFill>
          <a:blip r:embed="rId4" cstate="print"/>
          <a:srcRect/>
          <a:stretch>
            <a:fillRect/>
          </a:stretch>
        </p:blipFill>
        <p:spPr bwMode="auto">
          <a:xfrm>
            <a:off x="6120172" y="2852936"/>
            <a:ext cx="2814459" cy="2884820"/>
          </a:xfrm>
          <a:prstGeom prst="rect">
            <a:avLst/>
          </a:prstGeom>
          <a:noFill/>
          <a:ln w="9525">
            <a:noFill/>
            <a:miter lim="800000"/>
            <a:headEnd/>
            <a:tailEnd/>
          </a:ln>
        </p:spPr>
      </p:pic>
      <p:sp>
        <p:nvSpPr>
          <p:cNvPr id="109570" name="Rectangle 2"/>
          <p:cNvSpPr>
            <a:spLocks noGrp="1" noChangeArrowheads="1"/>
          </p:cNvSpPr>
          <p:nvPr>
            <p:ph type="title" idx="4294967295"/>
          </p:nvPr>
        </p:nvSpPr>
        <p:spPr>
          <a:xfrm>
            <a:off x="215516" y="152636"/>
            <a:ext cx="7092950" cy="1016732"/>
          </a:xfrm>
        </p:spPr>
        <p:txBody>
          <a:bodyPr lIns="91440" tIns="45720" rIns="91440" bIns="45720" anchor="ctr"/>
          <a:lstStyle/>
          <a:p>
            <a:pPr eaLnBrk="1" hangingPunct="1"/>
            <a:r>
              <a:rPr lang="ja-JP" altLang="en-US" sz="3200" b="0" dirty="0" smtClean="0">
                <a:latin typeface="HGP創英角ｺﾞｼｯｸUB" pitchFamily="50" charset="-128"/>
                <a:ea typeface="HGP創英角ｺﾞｼｯｸUB" pitchFamily="50" charset="-128"/>
              </a:rPr>
              <a:t>電子成果品の各フォルダ構成② 　</a:t>
            </a:r>
            <a:r>
              <a:rPr lang="en-US" altLang="ja-JP" sz="3200" b="0" dirty="0" smtClean="0">
                <a:latin typeface="HGP創英角ｺﾞｼｯｸUB" pitchFamily="50" charset="-128"/>
                <a:ea typeface="HGP創英角ｺﾞｼｯｸUB" pitchFamily="50" charset="-128"/>
              </a:rPr>
              <a:t/>
            </a:r>
            <a:br>
              <a:rPr lang="en-US" altLang="ja-JP" sz="3200" b="0" dirty="0" smtClean="0">
                <a:latin typeface="HGP創英角ｺﾞｼｯｸUB" pitchFamily="50" charset="-128"/>
                <a:ea typeface="HGP創英角ｺﾞｼｯｸUB" pitchFamily="50" charset="-128"/>
              </a:rPr>
            </a:br>
            <a:r>
              <a:rPr lang="ja-JP" altLang="en-US" sz="3200" b="0" dirty="0" smtClean="0">
                <a:latin typeface="HGP創英角ｺﾞｼｯｸUB" pitchFamily="50" charset="-128"/>
                <a:ea typeface="HGP創英角ｺﾞｼｯｸUB" pitchFamily="50" charset="-128"/>
              </a:rPr>
              <a:t>業務管理ファイル　</a:t>
            </a:r>
            <a:r>
              <a:rPr lang="en-US" altLang="ja-JP" sz="3200" b="0" dirty="0" smtClean="0">
                <a:latin typeface="HGP創英角ｺﾞｼｯｸUB" pitchFamily="50" charset="-128"/>
                <a:ea typeface="HGP創英角ｺﾞｼｯｸUB" pitchFamily="50" charset="-128"/>
              </a:rPr>
              <a:t>(1/3)</a:t>
            </a:r>
          </a:p>
        </p:txBody>
      </p:sp>
      <p:sp>
        <p:nvSpPr>
          <p:cNvPr id="109571" name="Rectangle 3"/>
          <p:cNvSpPr>
            <a:spLocks noChangeArrowheads="1"/>
          </p:cNvSpPr>
          <p:nvPr/>
        </p:nvSpPr>
        <p:spPr bwMode="auto">
          <a:xfrm>
            <a:off x="468313" y="1160463"/>
            <a:ext cx="5399087" cy="4391025"/>
          </a:xfrm>
          <a:prstGeom prst="rect">
            <a:avLst/>
          </a:prstGeom>
          <a:noFill/>
          <a:ln w="9525">
            <a:noFill/>
            <a:miter lim="800000"/>
            <a:headEnd/>
            <a:tailEnd/>
          </a:ln>
        </p:spPr>
        <p:txBody>
          <a:bodyPr/>
          <a:lstStyle/>
          <a:p>
            <a:pPr marL="342900" indent="-342900" algn="l" eaLnBrk="1" hangingPunct="1">
              <a:lnSpc>
                <a:spcPct val="90000"/>
              </a:lnSpc>
              <a:spcBef>
                <a:spcPct val="20000"/>
              </a:spcBef>
              <a:buClr>
                <a:schemeClr val="tx2"/>
              </a:buClr>
              <a:buSzPct val="70000"/>
              <a:buFont typeface="Wingdings" pitchFamily="2" charset="2"/>
              <a:buChar char="l"/>
              <a:tabLst>
                <a:tab pos="3233738" algn="l"/>
              </a:tabLst>
            </a:pPr>
            <a:r>
              <a:rPr lang="ja-JP" altLang="en-US" sz="2300" b="0" dirty="0">
                <a:latin typeface="HGP創英角ｺﾞｼｯｸUB" pitchFamily="50" charset="-128"/>
                <a:ea typeface="HGP創英角ｺﾞｼｯｸUB" pitchFamily="50" charset="-128"/>
              </a:rPr>
              <a:t>管理ファイルの作成に際し、「必要度：◎必須記入」の項目については正確な数値等を必ず記入してください。</a:t>
            </a:r>
          </a:p>
          <a:p>
            <a:pPr marL="342900" indent="-342900" algn="l" eaLnBrk="1" hangingPunct="1">
              <a:lnSpc>
                <a:spcPct val="90000"/>
              </a:lnSpc>
              <a:spcBef>
                <a:spcPct val="50000"/>
              </a:spcBef>
              <a:buClr>
                <a:schemeClr val="tx2"/>
              </a:buClr>
              <a:buSzPct val="70000"/>
              <a:buFont typeface="Wingdings" pitchFamily="2" charset="2"/>
              <a:buChar char="l"/>
              <a:tabLst>
                <a:tab pos="3233738" algn="l"/>
              </a:tabLst>
            </a:pPr>
            <a:r>
              <a:rPr lang="ja-JP" altLang="en-US" sz="2300" b="0" dirty="0">
                <a:latin typeface="HGP創英角ｺﾞｼｯｸUB" pitchFamily="50" charset="-128"/>
                <a:ea typeface="HGP創英角ｺﾞｼｯｸUB" pitchFamily="50" charset="-128"/>
              </a:rPr>
              <a:t>記入ミス等があった場合、修正依頼されます。</a:t>
            </a:r>
          </a:p>
          <a:p>
            <a:pPr marL="342900" indent="-342900" eaLnBrk="1" hangingPunct="1">
              <a:lnSpc>
                <a:spcPct val="90000"/>
              </a:lnSpc>
              <a:spcBef>
                <a:spcPct val="20000"/>
              </a:spcBef>
              <a:buClr>
                <a:schemeClr val="tx2"/>
              </a:buClr>
              <a:buSzPct val="70000"/>
              <a:buFont typeface="Wingdings" pitchFamily="2" charset="2"/>
              <a:buNone/>
              <a:tabLst>
                <a:tab pos="3233738" algn="l"/>
              </a:tabLst>
            </a:pPr>
            <a:endParaRPr lang="en-US" altLang="ja-JP" sz="2300" dirty="0">
              <a:latin typeface="HGP創英角ｺﾞｼｯｸUB" pitchFamily="50" charset="-128"/>
              <a:ea typeface="HGP創英角ｺﾞｼｯｸUB" pitchFamily="50" charset="-128"/>
            </a:endParaRPr>
          </a:p>
        </p:txBody>
      </p:sp>
      <p:sp>
        <p:nvSpPr>
          <p:cNvPr id="109577" name="Rectangle 9"/>
          <p:cNvSpPr>
            <a:spLocks noChangeArrowheads="1"/>
          </p:cNvSpPr>
          <p:nvPr/>
        </p:nvSpPr>
        <p:spPr bwMode="auto">
          <a:xfrm>
            <a:off x="6840252" y="2888939"/>
            <a:ext cx="1044116" cy="684076"/>
          </a:xfrm>
          <a:prstGeom prst="rect">
            <a:avLst/>
          </a:prstGeom>
          <a:noFill/>
          <a:ln w="28575">
            <a:solidFill>
              <a:srgbClr val="FF0000"/>
            </a:solidFill>
            <a:prstDash val="dash"/>
            <a:miter lim="800000"/>
            <a:headEnd/>
            <a:tailEnd/>
          </a:ln>
        </p:spPr>
        <p:txBody>
          <a:bodyPr wrap="none" anchor="ctr"/>
          <a:lstStyle/>
          <a:p>
            <a:pPr eaLnBrk="1" hangingPunct="1"/>
            <a:endParaRPr lang="ja-JP" altLang="en-US">
              <a:latin typeface="HGP創英角ｺﾞｼｯｸUB" pitchFamily="50" charset="-128"/>
              <a:ea typeface="HGP創英角ｺﾞｼｯｸUB" pitchFamily="50" charset="-128"/>
            </a:endParaRPr>
          </a:p>
        </p:txBody>
      </p:sp>
      <p:sp>
        <p:nvSpPr>
          <p:cNvPr id="109574" name="正方形/長方形 7"/>
          <p:cNvSpPr>
            <a:spLocks noChangeArrowheads="1"/>
          </p:cNvSpPr>
          <p:nvPr/>
        </p:nvSpPr>
        <p:spPr bwMode="auto">
          <a:xfrm>
            <a:off x="5292725" y="5805264"/>
            <a:ext cx="3744913" cy="431800"/>
          </a:xfrm>
          <a:prstGeom prst="rect">
            <a:avLst/>
          </a:prstGeom>
          <a:solidFill>
            <a:schemeClr val="bg1"/>
          </a:solidFill>
          <a:ln w="9525" algn="ctr">
            <a:solidFill>
              <a:schemeClr val="tx1"/>
            </a:solidFill>
            <a:round/>
            <a:headEnd/>
            <a:tailEnd/>
          </a:ln>
        </p:spPr>
        <p:txBody>
          <a:bodyPr/>
          <a:lstStyle/>
          <a:p>
            <a:pPr eaLnBrk="1" hangingPunct="1"/>
            <a:r>
              <a:rPr lang="ja-JP" altLang="en-US" sz="1200" dirty="0"/>
              <a:t>電子納品運用</a:t>
            </a:r>
            <a:r>
              <a:rPr lang="ja-JP" altLang="en-US" sz="1200" dirty="0" smtClean="0"/>
              <a:t>ガイドライン</a:t>
            </a:r>
            <a:r>
              <a:rPr lang="ja-JP" altLang="en-US" sz="1200" dirty="0"/>
              <a:t>　</a:t>
            </a:r>
            <a:r>
              <a:rPr lang="en-US" altLang="ja-JP" sz="1200" dirty="0"/>
              <a:t>【</a:t>
            </a:r>
            <a:r>
              <a:rPr lang="ja-JP" altLang="en-US" sz="1200" dirty="0"/>
              <a:t>業務編</a:t>
            </a:r>
            <a:r>
              <a:rPr lang="en-US" altLang="ja-JP" sz="1200" dirty="0"/>
              <a:t>】</a:t>
            </a:r>
            <a:r>
              <a:rPr lang="ja-JP" altLang="en-US" sz="1200" dirty="0"/>
              <a:t>（</a:t>
            </a:r>
            <a:r>
              <a:rPr lang="en-US" altLang="ja-JP" sz="1200" dirty="0" smtClean="0"/>
              <a:t>H28.3</a:t>
            </a:r>
            <a:r>
              <a:rPr lang="ja-JP" altLang="en-US" sz="1200" dirty="0" smtClean="0"/>
              <a:t>）</a:t>
            </a:r>
            <a:r>
              <a:rPr lang="ja-JP" altLang="en-US" sz="1200" dirty="0"/>
              <a:t>より</a:t>
            </a:r>
            <a:endParaRPr lang="en-US" altLang="ja-JP" sz="1200" dirty="0"/>
          </a:p>
          <a:p>
            <a:pPr eaLnBrk="1" hangingPunct="1"/>
            <a:r>
              <a:rPr lang="en-US" altLang="ja-JP" sz="1200" u="sng" dirty="0">
                <a:solidFill>
                  <a:srgbClr val="0000FF"/>
                </a:solidFill>
              </a:rPr>
              <a:t>http://www.cals-ed.go.jp/cri_guideline/</a:t>
            </a:r>
            <a:endParaRPr lang="ja-JP" altLang="en-US" sz="1200" u="sng" dirty="0">
              <a:solidFill>
                <a:srgbClr val="0000FF"/>
              </a:solidFill>
            </a:endParaRPr>
          </a:p>
        </p:txBody>
      </p:sp>
      <p:sp>
        <p:nvSpPr>
          <p:cNvPr id="109575" name="正方形/長方形 8"/>
          <p:cNvSpPr>
            <a:spLocks noChangeArrowheads="1"/>
          </p:cNvSpPr>
          <p:nvPr/>
        </p:nvSpPr>
        <p:spPr bwMode="auto">
          <a:xfrm>
            <a:off x="1907704" y="5805264"/>
            <a:ext cx="2916237" cy="431800"/>
          </a:xfrm>
          <a:prstGeom prst="rect">
            <a:avLst/>
          </a:prstGeom>
          <a:solidFill>
            <a:schemeClr val="bg1"/>
          </a:solidFill>
          <a:ln w="9525" algn="ctr">
            <a:solidFill>
              <a:schemeClr val="tx1"/>
            </a:solidFill>
            <a:round/>
            <a:headEnd/>
            <a:tailEnd/>
          </a:ln>
        </p:spPr>
        <p:txBody>
          <a:bodyPr/>
          <a:lstStyle/>
          <a:p>
            <a:pPr eaLnBrk="1" hangingPunct="1"/>
            <a:r>
              <a:rPr lang="ja-JP" altLang="en-US" sz="1000" dirty="0"/>
              <a:t>土木設計業務等の電子納品</a:t>
            </a:r>
            <a:r>
              <a:rPr lang="ja-JP" altLang="en-US" sz="1000" dirty="0" smtClean="0"/>
              <a:t>要領 </a:t>
            </a:r>
            <a:r>
              <a:rPr lang="ja-JP" altLang="en-US" sz="1000" dirty="0"/>
              <a:t>（</a:t>
            </a:r>
            <a:r>
              <a:rPr lang="en-US" altLang="ja-JP" sz="1000" dirty="0" smtClean="0"/>
              <a:t>H28.3</a:t>
            </a:r>
            <a:r>
              <a:rPr lang="ja-JP" altLang="en-US" sz="1000" dirty="0" smtClean="0"/>
              <a:t>）</a:t>
            </a:r>
            <a:r>
              <a:rPr lang="ja-JP" altLang="en-US" sz="1000" dirty="0"/>
              <a:t>より</a:t>
            </a:r>
            <a:endParaRPr lang="en-US" altLang="ja-JP" sz="1000" dirty="0"/>
          </a:p>
          <a:p>
            <a:pPr eaLnBrk="1" hangingPunct="1"/>
            <a:r>
              <a:rPr lang="en-US" altLang="ja-JP" sz="1000" u="sng" dirty="0">
                <a:solidFill>
                  <a:srgbClr val="0000FF"/>
                </a:solidFill>
              </a:rPr>
              <a:t>http://www.cals-ed.go.jp/cri_point/</a:t>
            </a:r>
            <a:endParaRPr lang="ja-JP" altLang="en-US" sz="1000" u="sng" dirty="0">
              <a:solidFill>
                <a:srgbClr val="0000FF"/>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3" cstate="print"/>
          <a:srcRect/>
          <a:stretch>
            <a:fillRect/>
          </a:stretch>
        </p:blipFill>
        <p:spPr bwMode="auto">
          <a:xfrm>
            <a:off x="5688124" y="2992844"/>
            <a:ext cx="3363695" cy="3341120"/>
          </a:xfrm>
          <a:prstGeom prst="rect">
            <a:avLst/>
          </a:prstGeom>
          <a:noFill/>
          <a:ln w="9525">
            <a:noFill/>
            <a:miter lim="800000"/>
            <a:headEnd/>
            <a:tailEnd/>
          </a:ln>
        </p:spPr>
      </p:pic>
      <p:sp>
        <p:nvSpPr>
          <p:cNvPr id="111619" name="Rectangle 3"/>
          <p:cNvSpPr>
            <a:spLocks noGrp="1" noChangeArrowheads="1"/>
          </p:cNvSpPr>
          <p:nvPr>
            <p:ph type="body" idx="4294967295"/>
          </p:nvPr>
        </p:nvSpPr>
        <p:spPr>
          <a:xfrm>
            <a:off x="0" y="1095375"/>
            <a:ext cx="7235825" cy="2333625"/>
          </a:xfrm>
        </p:spPr>
        <p:txBody>
          <a:bodyPr/>
          <a:lstStyle/>
          <a:p>
            <a:pPr eaLnBrk="1" hangingPunct="1"/>
            <a:r>
              <a:rPr lang="ja-JP" altLang="en-US" dirty="0" smtClean="0">
                <a:solidFill>
                  <a:srgbClr val="0000FF"/>
                </a:solidFill>
                <a:latin typeface="HGP創英角ｺﾞｼｯｸUB" pitchFamily="50" charset="-128"/>
                <a:ea typeface="HGP創英角ｺﾞｼｯｸUB" pitchFamily="50" charset="-128"/>
              </a:rPr>
              <a:t>業務管理ファイルの作成</a:t>
            </a:r>
          </a:p>
        </p:txBody>
      </p:sp>
      <p:sp>
        <p:nvSpPr>
          <p:cNvPr id="111620" name="Rectangle 6"/>
          <p:cNvSpPr>
            <a:spLocks noChangeArrowheads="1"/>
          </p:cNvSpPr>
          <p:nvPr/>
        </p:nvSpPr>
        <p:spPr bwMode="auto">
          <a:xfrm>
            <a:off x="7164388" y="1016000"/>
            <a:ext cx="1492250" cy="369888"/>
          </a:xfrm>
          <a:prstGeom prst="rect">
            <a:avLst/>
          </a:prstGeom>
          <a:noFill/>
          <a:ln w="9525">
            <a:noFill/>
            <a:miter lim="800000"/>
            <a:headEnd/>
            <a:tailEnd/>
          </a:ln>
        </p:spPr>
        <p:txBody>
          <a:bodyPr wrap="none">
            <a:spAutoFit/>
          </a:bodyPr>
          <a:lstStyle/>
          <a:p>
            <a:pPr eaLnBrk="1" hangingPunct="1"/>
            <a:r>
              <a:rPr lang="ja-JP" altLang="ja-JP" b="1">
                <a:latin typeface="HGP創英角ｺﾞｼｯｸUB" pitchFamily="50" charset="-128"/>
                <a:ea typeface="HGP創英角ｺﾞｼｯｸUB" pitchFamily="50" charset="-128"/>
              </a:rPr>
              <a:t>INDEX_D.XML</a:t>
            </a:r>
          </a:p>
        </p:txBody>
      </p:sp>
      <p:sp>
        <p:nvSpPr>
          <p:cNvPr id="111621" name="Rectangle 7"/>
          <p:cNvSpPr>
            <a:spLocks noChangeArrowheads="1"/>
          </p:cNvSpPr>
          <p:nvPr/>
        </p:nvSpPr>
        <p:spPr bwMode="auto">
          <a:xfrm>
            <a:off x="7164388" y="1773238"/>
            <a:ext cx="1614487" cy="369887"/>
          </a:xfrm>
          <a:prstGeom prst="rect">
            <a:avLst/>
          </a:prstGeom>
          <a:noFill/>
          <a:ln w="9525">
            <a:noFill/>
            <a:miter lim="800000"/>
            <a:headEnd/>
            <a:tailEnd/>
          </a:ln>
        </p:spPr>
        <p:txBody>
          <a:bodyPr wrap="none">
            <a:spAutoFit/>
          </a:bodyPr>
          <a:lstStyle/>
          <a:p>
            <a:pPr eaLnBrk="1" hangingPunct="1"/>
            <a:r>
              <a:rPr lang="ja-JP" altLang="ja-JP" b="1">
                <a:latin typeface="HGP創英角ｺﾞｼｯｸUB" pitchFamily="50" charset="-128"/>
                <a:ea typeface="HGP創英角ｺﾞｼｯｸUB" pitchFamily="50" charset="-128"/>
              </a:rPr>
              <a:t>INDE_D04.DTD</a:t>
            </a:r>
          </a:p>
        </p:txBody>
      </p:sp>
      <p:pic>
        <p:nvPicPr>
          <p:cNvPr id="111622" name="Picture 6"/>
          <p:cNvPicPr>
            <a:picLocks noChangeAspect="1" noChangeArrowheads="1"/>
          </p:cNvPicPr>
          <p:nvPr/>
        </p:nvPicPr>
        <p:blipFill>
          <a:blip r:embed="rId4" cstate="print"/>
          <a:srcRect/>
          <a:stretch>
            <a:fillRect/>
          </a:stretch>
        </p:blipFill>
        <p:spPr bwMode="auto">
          <a:xfrm>
            <a:off x="6480175" y="873125"/>
            <a:ext cx="704850" cy="666750"/>
          </a:xfrm>
          <a:prstGeom prst="rect">
            <a:avLst/>
          </a:prstGeom>
          <a:noFill/>
          <a:ln w="9525">
            <a:noFill/>
            <a:miter lim="800000"/>
            <a:headEnd/>
            <a:tailEnd/>
          </a:ln>
        </p:spPr>
      </p:pic>
      <p:pic>
        <p:nvPicPr>
          <p:cNvPr id="111623" name="Picture 7"/>
          <p:cNvPicPr>
            <a:picLocks noChangeAspect="1" noChangeArrowheads="1"/>
          </p:cNvPicPr>
          <p:nvPr/>
        </p:nvPicPr>
        <p:blipFill>
          <a:blip r:embed="rId5" cstate="print"/>
          <a:srcRect/>
          <a:stretch>
            <a:fillRect/>
          </a:stretch>
        </p:blipFill>
        <p:spPr bwMode="auto">
          <a:xfrm>
            <a:off x="6480175" y="1628775"/>
            <a:ext cx="720725" cy="674688"/>
          </a:xfrm>
          <a:prstGeom prst="rect">
            <a:avLst/>
          </a:prstGeom>
          <a:noFill/>
          <a:ln w="9525">
            <a:noFill/>
            <a:miter lim="800000"/>
            <a:headEnd/>
            <a:tailEnd/>
          </a:ln>
        </p:spPr>
      </p:pic>
      <p:sp>
        <p:nvSpPr>
          <p:cNvPr id="66569" name="Rectangle 5"/>
          <p:cNvSpPr>
            <a:spLocks noChangeArrowheads="1"/>
          </p:cNvSpPr>
          <p:nvPr/>
        </p:nvSpPr>
        <p:spPr bwMode="auto">
          <a:xfrm>
            <a:off x="0" y="1916832"/>
            <a:ext cx="6264275" cy="3500958"/>
          </a:xfrm>
          <a:prstGeom prst="rect">
            <a:avLst/>
          </a:prstGeom>
          <a:noFill/>
          <a:ln w="9525">
            <a:noFill/>
            <a:miter lim="800000"/>
            <a:headEnd/>
            <a:tailEnd/>
          </a:ln>
        </p:spPr>
        <p:txBody>
          <a:bodyPr wrap="square">
            <a:spAutoFit/>
          </a:bodyPr>
          <a:lstStyle/>
          <a:p>
            <a:pPr marL="804863" indent="-268288" algn="l" eaLnBrk="1" hangingPunct="1">
              <a:lnSpc>
                <a:spcPct val="80000"/>
              </a:lnSpc>
              <a:spcBef>
                <a:spcPct val="20000"/>
              </a:spcBef>
              <a:tabLst>
                <a:tab pos="804863" algn="l"/>
              </a:tabLst>
              <a:defRPr/>
            </a:pPr>
            <a:r>
              <a:rPr lang="ja-JP" altLang="en-US" sz="2000" b="0" dirty="0">
                <a:solidFill>
                  <a:srgbClr val="0066FF"/>
                </a:solidFill>
                <a:latin typeface="HGP創英角ｺﾞｼｯｸUB" pitchFamily="50" charset="-128"/>
                <a:ea typeface="HGP創英角ｺﾞｼｯｸUB" pitchFamily="50" charset="-128"/>
              </a:rPr>
              <a:t>業務管理ファイルに記載する発注者機関コード</a:t>
            </a:r>
            <a:r>
              <a:rPr lang="ja-JP" altLang="en-US" sz="2000" b="0" dirty="0" smtClean="0">
                <a:solidFill>
                  <a:srgbClr val="0066FF"/>
                </a:solidFill>
                <a:latin typeface="HGP創英角ｺﾞｼｯｸUB" pitchFamily="50" charset="-128"/>
                <a:ea typeface="HGP創英角ｺﾞｼｯｸUB" pitchFamily="50" charset="-128"/>
              </a:rPr>
              <a:t>や</a:t>
            </a:r>
            <a:endParaRPr lang="en-US" altLang="ja-JP" sz="2000" b="0" dirty="0" smtClean="0">
              <a:solidFill>
                <a:srgbClr val="0066FF"/>
              </a:solidFill>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solidFill>
                  <a:srgbClr val="0066FF"/>
                </a:solidFill>
                <a:latin typeface="HGP創英角ｺﾞｼｯｸUB" pitchFamily="50" charset="-128"/>
                <a:ea typeface="HGP創英角ｺﾞｼｯｸUB" pitchFamily="50" charset="-128"/>
              </a:rPr>
              <a:t>住所コード</a:t>
            </a:r>
            <a:r>
              <a:rPr lang="ja-JP" altLang="en-US" sz="2000" b="0" dirty="0">
                <a:solidFill>
                  <a:srgbClr val="0066FF"/>
                </a:solidFill>
                <a:latin typeface="HGP創英角ｺﾞｼｯｸUB" pitchFamily="50" charset="-128"/>
                <a:ea typeface="HGP創英角ｺﾞｼｯｸUB" pitchFamily="50" charset="-128"/>
              </a:rPr>
              <a:t>は、「電子納品に関する要領・基準」</a:t>
            </a:r>
            <a:r>
              <a:rPr lang="ja-JP" altLang="en-US" sz="2000" b="0" dirty="0" smtClean="0">
                <a:solidFill>
                  <a:srgbClr val="0066FF"/>
                </a:solidFill>
                <a:latin typeface="HGP創英角ｺﾞｼｯｸUB" pitchFamily="50" charset="-128"/>
                <a:ea typeface="HGP創英角ｺﾞｼｯｸUB" pitchFamily="50" charset="-128"/>
              </a:rPr>
              <a:t>の</a:t>
            </a:r>
            <a:endParaRPr lang="en-US" altLang="ja-JP" sz="2000" b="0" dirty="0" smtClean="0">
              <a:solidFill>
                <a:srgbClr val="0066FF"/>
              </a:solidFill>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solidFill>
                  <a:srgbClr val="0066FF"/>
                </a:solidFill>
                <a:latin typeface="HGP創英角ｺﾞｼｯｸUB" pitchFamily="50" charset="-128"/>
                <a:ea typeface="HGP創英角ｺﾞｼｯｸUB" pitchFamily="50" charset="-128"/>
              </a:rPr>
              <a:t>ホームページ</a:t>
            </a:r>
            <a:r>
              <a:rPr lang="ja-JP" altLang="en-US" sz="2000" b="0" dirty="0">
                <a:solidFill>
                  <a:srgbClr val="0066FF"/>
                </a:solidFill>
                <a:latin typeface="HGP創英角ｺﾞｼｯｸUB" pitchFamily="50" charset="-128"/>
                <a:ea typeface="HGP創英角ｺﾞｼｯｸUB" pitchFamily="50" charset="-128"/>
              </a:rPr>
              <a:t>に記載されています</a:t>
            </a:r>
            <a:r>
              <a:rPr lang="ja-JP" altLang="en-US" sz="2000" b="0" dirty="0" smtClean="0">
                <a:solidFill>
                  <a:srgbClr val="0066FF"/>
                </a:solidFill>
                <a:latin typeface="HGP創英角ｺﾞｼｯｸUB" pitchFamily="50" charset="-128"/>
                <a:ea typeface="HGP創英角ｺﾞｼｯｸUB" pitchFamily="50" charset="-128"/>
              </a:rPr>
              <a:t>。</a:t>
            </a:r>
            <a:endParaRPr lang="en-US" altLang="ja-JP" sz="2000" b="0" dirty="0" smtClean="0">
              <a:solidFill>
                <a:srgbClr val="0066FF"/>
              </a:solidFill>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solidFill>
                  <a:srgbClr val="0066FF"/>
                </a:solidFill>
                <a:latin typeface="HGP創英角ｺﾞｼｯｸUB" pitchFamily="50" charset="-128"/>
                <a:ea typeface="HGP創英角ｺﾞｼｯｸUB" pitchFamily="50" charset="-128"/>
              </a:rPr>
              <a:t>　</a:t>
            </a:r>
            <a:r>
              <a:rPr lang="ja-JP" altLang="en-US" sz="2000" b="0" dirty="0" smtClean="0">
                <a:latin typeface="HGP創英角ｺﾞｼｯｸUB" pitchFamily="50" charset="-128"/>
                <a:ea typeface="HGP創英角ｺﾞｼｯｸUB" pitchFamily="50" charset="-128"/>
              </a:rPr>
              <a:t>（「要領基準類」→「その他資料」</a:t>
            </a:r>
            <a:endParaRPr lang="en-US" altLang="ja-JP" sz="2000" b="0" dirty="0" smtClean="0">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latin typeface="HGP創英角ｺﾞｼｯｸUB" pitchFamily="50" charset="-128"/>
                <a:ea typeface="HGP創英角ｺﾞｼｯｸUB" pitchFamily="50" charset="-128"/>
              </a:rPr>
              <a:t>　　→「平成</a:t>
            </a:r>
            <a:r>
              <a:rPr lang="en-US" altLang="ja-JP" sz="2000" b="0" dirty="0" smtClean="0">
                <a:latin typeface="HGP創英角ｺﾞｼｯｸUB" pitchFamily="50" charset="-128"/>
                <a:ea typeface="HGP創英角ｺﾞｼｯｸUB" pitchFamily="50" charset="-128"/>
              </a:rPr>
              <a:t>28</a:t>
            </a:r>
            <a:r>
              <a:rPr lang="ja-JP" altLang="en-US" sz="2000" b="0" dirty="0" smtClean="0">
                <a:latin typeface="HGP創英角ｺﾞｼｯｸUB" pitchFamily="50" charset="-128"/>
                <a:ea typeface="HGP創英角ｺﾞｼｯｸUB" pitchFamily="50" charset="-128"/>
              </a:rPr>
              <a:t>年</a:t>
            </a:r>
            <a:r>
              <a:rPr lang="en-US" altLang="ja-JP" sz="2000" b="0" dirty="0" smtClean="0">
                <a:latin typeface="HGP創英角ｺﾞｼｯｸUB" pitchFamily="50" charset="-128"/>
                <a:ea typeface="HGP創英角ｺﾞｼｯｸUB" pitchFamily="50" charset="-128"/>
              </a:rPr>
              <a:t>3</a:t>
            </a:r>
            <a:r>
              <a:rPr lang="ja-JP" altLang="en-US" sz="2000" b="0" dirty="0" smtClean="0">
                <a:latin typeface="HGP創英角ｺﾞｼｯｸUB" pitchFamily="50" charset="-128"/>
                <a:ea typeface="HGP創英角ｺﾞｼｯｸUB" pitchFamily="50" charset="-128"/>
              </a:rPr>
              <a:t>月版に適用するコード表」）</a:t>
            </a:r>
            <a:endParaRPr lang="en-US" altLang="ja-JP" sz="2000" b="0" dirty="0" smtClean="0">
              <a:latin typeface="HGP創英角ｺﾞｼｯｸUB" pitchFamily="50" charset="-128"/>
              <a:ea typeface="HGP創英角ｺﾞｼｯｸUB" pitchFamily="50" charset="-128"/>
            </a:endParaRPr>
          </a:p>
          <a:p>
            <a:pPr marL="1143000" lvl="2" indent="-228600" algn="l" eaLnBrk="1" hangingPunct="1">
              <a:lnSpc>
                <a:spcPct val="80000"/>
              </a:lnSpc>
              <a:spcBef>
                <a:spcPct val="20000"/>
              </a:spcBef>
              <a:defRPr/>
            </a:pPr>
            <a:endParaRPr lang="en-US" altLang="ja-JP" sz="2000" b="0" dirty="0">
              <a:latin typeface="HGP創英角ｺﾞｼｯｸUB" pitchFamily="50" charset="-128"/>
              <a:ea typeface="HGP創英角ｺﾞｼｯｸUB" pitchFamily="50" charset="-128"/>
            </a:endParaRPr>
          </a:p>
          <a:p>
            <a:pPr marL="1143000" lvl="2" indent="-228600" algn="l" eaLnBrk="1" hangingPunct="1">
              <a:lnSpc>
                <a:spcPct val="80000"/>
              </a:lnSpc>
              <a:spcBef>
                <a:spcPct val="20000"/>
              </a:spcBef>
              <a:defRPr/>
            </a:pPr>
            <a:r>
              <a:rPr lang="en-US" altLang="ja-JP" sz="2000" b="0" dirty="0" smtClean="0">
                <a:solidFill>
                  <a:srgbClr val="FF0000"/>
                </a:solidFill>
                <a:latin typeface="HGP創英角ｺﾞｼｯｸUB" pitchFamily="50" charset="-128"/>
                <a:ea typeface="HGP創英角ｺﾞｼｯｸUB" pitchFamily="50" charset="-128"/>
              </a:rPr>
              <a:t>http://www.cals-ed.go.jp/h2803_code/</a:t>
            </a:r>
            <a:endParaRPr lang="en-US" altLang="ja-JP" sz="500" b="0" dirty="0">
              <a:solidFill>
                <a:srgbClr val="FF0000"/>
              </a:solidFill>
              <a:latin typeface="HGP創英角ｺﾞｼｯｸUB" pitchFamily="50" charset="-128"/>
              <a:ea typeface="HGP創英角ｺﾞｼｯｸUB" pitchFamily="50" charset="-128"/>
            </a:endParaRPr>
          </a:p>
          <a:p>
            <a:pPr marL="1143000" lvl="2" indent="-228600" algn="l" eaLnBrk="1" hangingPunct="1">
              <a:lnSpc>
                <a:spcPct val="80000"/>
              </a:lnSpc>
              <a:spcBef>
                <a:spcPct val="20000"/>
              </a:spcBef>
              <a:defRPr/>
            </a:pPr>
            <a:endParaRPr lang="ja-JP" altLang="en-US" sz="1050" b="0" dirty="0">
              <a:solidFill>
                <a:srgbClr val="FF0000"/>
              </a:solidFill>
              <a:latin typeface="HGP創英角ｺﾞｼｯｸUB" pitchFamily="50" charset="-128"/>
              <a:ea typeface="HGP創英角ｺﾞｼｯｸUB" pitchFamily="50" charset="-128"/>
            </a:endParaRPr>
          </a:p>
          <a:p>
            <a:pPr marL="342900" lvl="1" indent="-342900" algn="l">
              <a:lnSpc>
                <a:spcPct val="80000"/>
              </a:lnSpc>
              <a:spcBef>
                <a:spcPct val="20000"/>
              </a:spcBef>
              <a:buClr>
                <a:schemeClr val="tx2"/>
              </a:buClr>
              <a:buSzPct val="70000"/>
              <a:buFont typeface="Wingdings" pitchFamily="2" charset="2"/>
              <a:buChar char="l"/>
              <a:defRPr/>
            </a:pPr>
            <a:r>
              <a:rPr lang="ja-JP" altLang="en-US" sz="3000" b="0" dirty="0">
                <a:solidFill>
                  <a:srgbClr val="0000FF"/>
                </a:solidFill>
                <a:latin typeface="HGP創英角ｺﾞｼｯｸUB" pitchFamily="50" charset="-128"/>
                <a:ea typeface="HGP創英角ｺﾞｼｯｸUB" pitchFamily="50" charset="-128"/>
              </a:rPr>
              <a:t>受注者コードの取り扱い</a:t>
            </a:r>
          </a:p>
          <a:p>
            <a:pPr marL="1143000" lvl="2" indent="-228600" algn="l" eaLnBrk="1" hangingPunct="1">
              <a:lnSpc>
                <a:spcPct val="80000"/>
              </a:lnSpc>
              <a:spcBef>
                <a:spcPct val="20000"/>
              </a:spcBef>
              <a:buSzPct val="50000"/>
              <a:defRPr/>
            </a:pPr>
            <a:r>
              <a:rPr lang="ja-JP" altLang="en-US" sz="2000" b="0" dirty="0">
                <a:latin typeface="HGP創英角ｺﾞｼｯｸUB" pitchFamily="50" charset="-128"/>
                <a:ea typeface="HGP創英角ｺﾞｼｯｸUB" pitchFamily="50" charset="-128"/>
              </a:rPr>
              <a:t>業務管理項目の「受注者コード」に、テクリス</a:t>
            </a:r>
          </a:p>
          <a:p>
            <a:pPr marL="1143000" lvl="2" indent="-228600" algn="l" eaLnBrk="1" hangingPunct="1">
              <a:lnSpc>
                <a:spcPct val="80000"/>
              </a:lnSpc>
              <a:spcBef>
                <a:spcPct val="20000"/>
              </a:spcBef>
              <a:defRPr/>
            </a:pPr>
            <a:r>
              <a:rPr lang="ja-JP" altLang="en-US" sz="2000" b="0" dirty="0">
                <a:latin typeface="HGP創英角ｺﾞｼｯｸUB" pitchFamily="50" charset="-128"/>
                <a:ea typeface="HGP創英角ｺﾞｼｯｸUB" pitchFamily="50" charset="-128"/>
              </a:rPr>
              <a:t>　センタから通知されたコードを記入</a:t>
            </a:r>
          </a:p>
        </p:txBody>
      </p:sp>
      <p:grpSp>
        <p:nvGrpSpPr>
          <p:cNvPr id="3" name="グループ化 30"/>
          <p:cNvGrpSpPr>
            <a:grpSpLocks/>
          </p:cNvGrpSpPr>
          <p:nvPr/>
        </p:nvGrpSpPr>
        <p:grpSpPr bwMode="auto">
          <a:xfrm>
            <a:off x="6480212" y="2609850"/>
            <a:ext cx="2120863" cy="2763366"/>
            <a:chOff x="6480212" y="2609851"/>
            <a:chExt cx="2120863" cy="2763365"/>
          </a:xfrm>
        </p:grpSpPr>
        <p:sp>
          <p:nvSpPr>
            <p:cNvPr id="111629" name="円/楕円 11"/>
            <p:cNvSpPr>
              <a:spLocks noChangeArrowheads="1"/>
            </p:cNvSpPr>
            <p:nvPr/>
          </p:nvSpPr>
          <p:spPr bwMode="auto">
            <a:xfrm>
              <a:off x="6624228" y="5268441"/>
              <a:ext cx="461963" cy="104775"/>
            </a:xfrm>
            <a:prstGeom prst="ellipse">
              <a:avLst/>
            </a:prstGeom>
            <a:noFill/>
            <a:ln w="9525" algn="ctr">
              <a:solidFill>
                <a:srgbClr val="FF0000"/>
              </a:solidFill>
              <a:round/>
              <a:headEnd/>
              <a:tailEnd/>
            </a:ln>
          </p:spPr>
          <p:txBody>
            <a:bodyPr/>
            <a:lstStyle/>
            <a:p>
              <a:pPr eaLnBrk="1" hangingPunct="1"/>
              <a:endParaRPr lang="ja-JP" altLang="en-US"/>
            </a:p>
          </p:txBody>
        </p:sp>
        <p:sp>
          <p:nvSpPr>
            <p:cNvPr id="111630" name="円/楕円 12"/>
            <p:cNvSpPr>
              <a:spLocks noChangeArrowheads="1"/>
            </p:cNvSpPr>
            <p:nvPr/>
          </p:nvSpPr>
          <p:spPr bwMode="auto">
            <a:xfrm>
              <a:off x="6588224" y="5052417"/>
              <a:ext cx="461963" cy="104775"/>
            </a:xfrm>
            <a:prstGeom prst="ellipse">
              <a:avLst/>
            </a:prstGeom>
            <a:noFill/>
            <a:ln w="9525" algn="ctr">
              <a:solidFill>
                <a:srgbClr val="FF0000"/>
              </a:solidFill>
              <a:round/>
              <a:headEnd/>
              <a:tailEnd/>
            </a:ln>
          </p:spPr>
          <p:txBody>
            <a:bodyPr/>
            <a:lstStyle/>
            <a:p>
              <a:pPr eaLnBrk="1" hangingPunct="1"/>
              <a:endParaRPr lang="ja-JP" altLang="en-US"/>
            </a:p>
          </p:txBody>
        </p:sp>
        <p:cxnSp>
          <p:nvCxnSpPr>
            <p:cNvPr id="111631" name="直線矢印コネクタ 21"/>
            <p:cNvCxnSpPr>
              <a:cxnSpLocks noChangeShapeType="1"/>
              <a:stCxn id="111629" idx="6"/>
            </p:cNvCxnSpPr>
            <p:nvPr/>
          </p:nvCxnSpPr>
          <p:spPr bwMode="auto">
            <a:xfrm flipV="1">
              <a:off x="7086191" y="2888944"/>
              <a:ext cx="582153" cy="2431885"/>
            </a:xfrm>
            <a:prstGeom prst="straightConnector1">
              <a:avLst/>
            </a:prstGeom>
            <a:noFill/>
            <a:ln w="25400" algn="ctr">
              <a:solidFill>
                <a:srgbClr val="FF0000"/>
              </a:solidFill>
              <a:round/>
              <a:headEnd/>
              <a:tailEnd type="arrow" w="med" len="med"/>
            </a:ln>
          </p:spPr>
        </p:cxnSp>
        <p:cxnSp>
          <p:nvCxnSpPr>
            <p:cNvPr id="111632" name="直線矢印コネクタ 20"/>
            <p:cNvCxnSpPr>
              <a:cxnSpLocks noChangeShapeType="1"/>
              <a:stCxn id="111630" idx="1"/>
              <a:endCxn id="111633" idx="2"/>
            </p:cNvCxnSpPr>
            <p:nvPr/>
          </p:nvCxnSpPr>
          <p:spPr bwMode="auto">
            <a:xfrm flipV="1">
              <a:off x="6655877" y="2883134"/>
              <a:ext cx="205335" cy="2184627"/>
            </a:xfrm>
            <a:prstGeom prst="straightConnector1">
              <a:avLst/>
            </a:prstGeom>
            <a:noFill/>
            <a:ln w="25400" algn="ctr">
              <a:solidFill>
                <a:srgbClr val="FF0000"/>
              </a:solidFill>
              <a:round/>
              <a:headEnd/>
              <a:tailEnd type="arrow" w="med" len="med"/>
            </a:ln>
          </p:spPr>
        </p:cxnSp>
        <p:sp>
          <p:nvSpPr>
            <p:cNvPr id="111633" name="テキスト ボックス 26"/>
            <p:cNvSpPr txBox="1">
              <a:spLocks noChangeArrowheads="1"/>
            </p:cNvSpPr>
            <p:nvPr/>
          </p:nvSpPr>
          <p:spPr bwMode="auto">
            <a:xfrm>
              <a:off x="6480212" y="2636913"/>
              <a:ext cx="762000" cy="246221"/>
            </a:xfrm>
            <a:prstGeom prst="rect">
              <a:avLst/>
            </a:prstGeom>
            <a:solidFill>
              <a:srgbClr val="FFFF00"/>
            </a:solidFill>
            <a:ln w="9525">
              <a:solidFill>
                <a:schemeClr val="tx1"/>
              </a:solidFill>
              <a:miter lim="800000"/>
              <a:headEnd/>
              <a:tailEnd/>
            </a:ln>
          </p:spPr>
          <p:txBody>
            <a:bodyPr>
              <a:spAutoFit/>
            </a:bodyPr>
            <a:lstStyle/>
            <a:p>
              <a:pPr eaLnBrk="1" hangingPunct="1"/>
              <a:r>
                <a:rPr lang="ja-JP" altLang="en-US" sz="1000">
                  <a:latin typeface="HGP創英角ｺﾞｼｯｸUB" pitchFamily="50" charset="-128"/>
                  <a:ea typeface="HGP創英角ｺﾞｼｯｸUB" pitchFamily="50" charset="-128"/>
                </a:rPr>
                <a:t>住所コード</a:t>
              </a:r>
            </a:p>
          </p:txBody>
        </p:sp>
        <p:sp>
          <p:nvSpPr>
            <p:cNvPr id="111634" name="テキスト ボックス 29"/>
            <p:cNvSpPr txBox="1">
              <a:spLocks noChangeArrowheads="1"/>
            </p:cNvSpPr>
            <p:nvPr/>
          </p:nvSpPr>
          <p:spPr bwMode="auto">
            <a:xfrm>
              <a:off x="7362824" y="2609851"/>
              <a:ext cx="1238251" cy="246221"/>
            </a:xfrm>
            <a:prstGeom prst="rect">
              <a:avLst/>
            </a:prstGeom>
            <a:solidFill>
              <a:srgbClr val="FFFF00"/>
            </a:solidFill>
            <a:ln w="9525">
              <a:solidFill>
                <a:schemeClr val="tx1"/>
              </a:solidFill>
              <a:miter lim="800000"/>
              <a:headEnd/>
              <a:tailEnd/>
            </a:ln>
          </p:spPr>
          <p:txBody>
            <a:bodyPr>
              <a:spAutoFit/>
            </a:bodyPr>
            <a:lstStyle/>
            <a:p>
              <a:pPr eaLnBrk="1" hangingPunct="1"/>
              <a:r>
                <a:rPr lang="ja-JP" altLang="en-US" sz="1000">
                  <a:latin typeface="HGP創英角ｺﾞｼｯｸUB" pitchFamily="50" charset="-128"/>
                  <a:ea typeface="HGP創英角ｺﾞｼｯｸUB" pitchFamily="50" charset="-128"/>
                </a:rPr>
                <a:t>発注者機関コード</a:t>
              </a:r>
            </a:p>
          </p:txBody>
        </p:sp>
      </p:grpSp>
      <p:sp>
        <p:nvSpPr>
          <p:cNvPr id="111628" name="正方形/長方形 19"/>
          <p:cNvSpPr>
            <a:spLocks noChangeArrowheads="1"/>
          </p:cNvSpPr>
          <p:nvPr/>
        </p:nvSpPr>
        <p:spPr bwMode="auto">
          <a:xfrm>
            <a:off x="5904148" y="6021388"/>
            <a:ext cx="2952515" cy="431800"/>
          </a:xfrm>
          <a:prstGeom prst="rect">
            <a:avLst/>
          </a:prstGeom>
          <a:solidFill>
            <a:schemeClr val="bg1"/>
          </a:solidFill>
          <a:ln w="9525" algn="ctr">
            <a:solidFill>
              <a:schemeClr val="tx1"/>
            </a:solidFill>
            <a:round/>
            <a:headEnd/>
            <a:tailEnd/>
          </a:ln>
        </p:spPr>
        <p:txBody>
          <a:bodyPr/>
          <a:lstStyle/>
          <a:p>
            <a:pPr eaLnBrk="1" hangingPunct="1"/>
            <a:r>
              <a:rPr lang="ja-JP" altLang="en-US" sz="1200" dirty="0"/>
              <a:t>電子納品に関する要領・基準</a:t>
            </a:r>
            <a:r>
              <a:rPr lang="en-US" altLang="ja-JP" sz="1200" dirty="0"/>
              <a:t>HP</a:t>
            </a:r>
            <a:r>
              <a:rPr lang="ja-JP" altLang="en-US" sz="1200" dirty="0"/>
              <a:t>より</a:t>
            </a:r>
            <a:endParaRPr lang="en-US" altLang="ja-JP" sz="1200" dirty="0"/>
          </a:p>
          <a:p>
            <a:pPr eaLnBrk="1" hangingPunct="1"/>
            <a:r>
              <a:rPr lang="en-US" altLang="ja-JP" sz="1200" u="sng" dirty="0">
                <a:solidFill>
                  <a:srgbClr val="0000FF"/>
                </a:solidFill>
              </a:rPr>
              <a:t>http:// </a:t>
            </a:r>
            <a:r>
              <a:rPr lang="en-US" altLang="ja-JP" sz="1200" u="sng" dirty="0" smtClean="0">
                <a:solidFill>
                  <a:srgbClr val="0000FF"/>
                </a:solidFill>
              </a:rPr>
              <a:t>www.cals-ed.go.jp/h2803_code/</a:t>
            </a:r>
            <a:endParaRPr lang="ja-JP" altLang="en-US" sz="1200" u="sng" dirty="0">
              <a:solidFill>
                <a:srgbClr val="0000FF"/>
              </a:solidFill>
            </a:endParaRPr>
          </a:p>
        </p:txBody>
      </p:sp>
      <p:sp>
        <p:nvSpPr>
          <p:cNvPr id="21" name="Rectangle 2"/>
          <p:cNvSpPr txBox="1">
            <a:spLocks noChangeArrowheads="1"/>
          </p:cNvSpPr>
          <p:nvPr/>
        </p:nvSpPr>
        <p:spPr bwMode="auto">
          <a:xfrm>
            <a:off x="215516" y="152636"/>
            <a:ext cx="7092950" cy="1016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電子成果品の各フォルダ構成②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
            </a:r>
            <a:b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b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業務管理ファイル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(2/3)</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番号プレースホルダ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eaLnBrk="1" hangingPunct="1"/>
            <a:endParaRPr lang="en-US" altLang="ja-JP" sz="1400">
              <a:latin typeface="HGP創英角ｺﾞｼｯｸUB" pitchFamily="50" charset="-128"/>
              <a:ea typeface="HGP創英角ｺﾞｼｯｸUB" pitchFamily="50" charset="-128"/>
            </a:endParaRPr>
          </a:p>
        </p:txBody>
      </p:sp>
      <p:sp>
        <p:nvSpPr>
          <p:cNvPr id="115716" name="Rectangle 3"/>
          <p:cNvSpPr txBox="1">
            <a:spLocks noChangeArrowheads="1"/>
          </p:cNvSpPr>
          <p:nvPr/>
        </p:nvSpPr>
        <p:spPr bwMode="auto">
          <a:xfrm>
            <a:off x="251520" y="1304764"/>
            <a:ext cx="8543925" cy="2043113"/>
          </a:xfrm>
          <a:prstGeom prst="rect">
            <a:avLst/>
          </a:prstGeom>
          <a:noFill/>
          <a:ln w="9525">
            <a:noFill/>
            <a:miter lim="800000"/>
            <a:headEnd/>
            <a:tailEnd/>
          </a:ln>
        </p:spPr>
        <p:txBody>
          <a:bodyPr/>
          <a:lstStyle/>
          <a:p>
            <a:pPr marL="342900" indent="-342900" algn="l">
              <a:lnSpc>
                <a:spcPct val="80000"/>
              </a:lnSpc>
              <a:spcBef>
                <a:spcPct val="20000"/>
              </a:spcBef>
              <a:buClr>
                <a:schemeClr val="tx2"/>
              </a:buClr>
              <a:buSzPct val="70000"/>
              <a:buFont typeface="Wingdings" pitchFamily="2" charset="2"/>
              <a:buChar char="l"/>
            </a:pPr>
            <a:r>
              <a:rPr lang="ja-JP" altLang="en-US" sz="3000" b="0" dirty="0" smtClean="0">
                <a:solidFill>
                  <a:srgbClr val="0000FF"/>
                </a:solidFill>
                <a:latin typeface="HGP創英角ｺﾞｼｯｸUB" pitchFamily="50" charset="-128"/>
                <a:ea typeface="HGP創英角ｺﾞｼｯｸUB" pitchFamily="50" charset="-128"/>
              </a:rPr>
              <a:t>設計書コードの取扱いについて</a:t>
            </a:r>
          </a:p>
          <a:p>
            <a:pPr marL="1073150" lvl="1" indent="-360363" algn="l" eaLnBrk="1" hangingPunct="1">
              <a:spcBef>
                <a:spcPct val="20000"/>
              </a:spcBef>
            </a:pPr>
            <a:r>
              <a:rPr lang="ja-JP" altLang="en-US" sz="2400" b="0" dirty="0">
                <a:latin typeface="HGP創英角ｺﾞｼｯｸUB" pitchFamily="50" charset="-128"/>
                <a:ea typeface="HGP創英角ｺﾞｼｯｸUB" pitchFamily="50" charset="-128"/>
              </a:rPr>
              <a:t>→発注者が使用</a:t>
            </a:r>
            <a:r>
              <a:rPr lang="ja-JP" altLang="en-US" sz="2400" b="0" dirty="0" smtClean="0">
                <a:latin typeface="HGP創英角ｺﾞｼｯｸUB" pitchFamily="50" charset="-128"/>
                <a:ea typeface="HGP創英角ｺﾞｼｯｸUB" pitchFamily="50" charset="-128"/>
              </a:rPr>
              <a:t>する</a:t>
            </a:r>
            <a:r>
              <a:rPr lang="en-US" altLang="ja-JP" sz="2400" b="0" dirty="0" smtClean="0">
                <a:latin typeface="HGP創英角ｺﾞｼｯｸUB" pitchFamily="50" charset="-128"/>
                <a:ea typeface="HGP創英角ｺﾞｼｯｸUB" pitchFamily="50" charset="-128"/>
              </a:rPr>
              <a:t>CCMS</a:t>
            </a:r>
            <a:r>
              <a:rPr lang="ja-JP" altLang="en-US" sz="2400" b="0" dirty="0">
                <a:latin typeface="HGP創英角ｺﾞｼｯｸUB" pitchFamily="50" charset="-128"/>
                <a:ea typeface="HGP創英角ｺﾞｼｯｸUB" pitchFamily="50" charset="-128"/>
              </a:rPr>
              <a:t>（新契約情報管理システム）</a:t>
            </a:r>
          </a:p>
          <a:p>
            <a:pPr marL="1073150" lvl="1" indent="-360363" algn="l" eaLnBrk="1" hangingPunct="1">
              <a:spcBef>
                <a:spcPct val="20000"/>
              </a:spcBef>
            </a:pPr>
            <a:r>
              <a:rPr lang="ja-JP" altLang="en-US" sz="2400" b="0" dirty="0">
                <a:latin typeface="HGP創英角ｺﾞｼｯｸUB" pitchFamily="50" charset="-128"/>
                <a:ea typeface="HGP創英角ｺﾞｼｯｸUB" pitchFamily="50" charset="-128"/>
              </a:rPr>
              <a:t>    </a:t>
            </a:r>
            <a:r>
              <a:rPr lang="ja-JP" altLang="en-US" sz="2400" b="0" dirty="0" err="1">
                <a:latin typeface="HGP創英角ｺﾞｼｯｸUB" pitchFamily="50" charset="-128"/>
                <a:ea typeface="HGP創英角ｺﾞｼｯｸUB" pitchFamily="50" charset="-128"/>
              </a:rPr>
              <a:t>にて自動採</a:t>
            </a:r>
            <a:r>
              <a:rPr lang="ja-JP" altLang="en-US" sz="2400" b="0" dirty="0">
                <a:latin typeface="HGP創英角ｺﾞｼｯｸUB" pitchFamily="50" charset="-128"/>
                <a:ea typeface="HGP創英角ｺﾞｼｯｸUB" pitchFamily="50" charset="-128"/>
              </a:rPr>
              <a:t>番される</a:t>
            </a:r>
            <a:r>
              <a:rPr lang="en-US" altLang="ja-JP" sz="2400" b="0" dirty="0">
                <a:latin typeface="HGP創英角ｺﾞｼｯｸUB" pitchFamily="50" charset="-128"/>
                <a:ea typeface="HGP創英角ｺﾞｼｯｸUB" pitchFamily="50" charset="-128"/>
              </a:rPr>
              <a:t>14</a:t>
            </a:r>
            <a:r>
              <a:rPr lang="ja-JP" altLang="en-US" sz="2400" b="0" dirty="0">
                <a:latin typeface="HGP創英角ｺﾞｼｯｸUB" pitchFamily="50" charset="-128"/>
                <a:ea typeface="HGP創英角ｺﾞｼｯｸUB" pitchFamily="50" charset="-128"/>
              </a:rPr>
              <a:t>桁の番号</a:t>
            </a:r>
            <a:r>
              <a:rPr lang="ja-JP" altLang="en-US" sz="2400" b="0" dirty="0" smtClean="0">
                <a:latin typeface="HGP創英角ｺﾞｼｯｸUB" pitchFamily="50" charset="-128"/>
                <a:ea typeface="HGP創英角ｺﾞｼｯｸUB" pitchFamily="50" charset="-128"/>
              </a:rPr>
              <a:t>を確認し記入</a:t>
            </a:r>
            <a:endParaRPr lang="ja-JP" altLang="en-US" sz="2400" b="0" dirty="0">
              <a:latin typeface="HGP創英角ｺﾞｼｯｸUB" pitchFamily="50" charset="-128"/>
              <a:ea typeface="HGP創英角ｺﾞｼｯｸUB" pitchFamily="50" charset="-128"/>
            </a:endParaRPr>
          </a:p>
        </p:txBody>
      </p:sp>
      <p:grpSp>
        <p:nvGrpSpPr>
          <p:cNvPr id="2" name="Group 5"/>
          <p:cNvGrpSpPr>
            <a:grpSpLocks/>
          </p:cNvGrpSpPr>
          <p:nvPr/>
        </p:nvGrpSpPr>
        <p:grpSpPr bwMode="auto">
          <a:xfrm>
            <a:off x="539552" y="3177629"/>
            <a:ext cx="7993062" cy="2987675"/>
            <a:chOff x="453" y="1888"/>
            <a:chExt cx="5035" cy="1882"/>
          </a:xfrm>
        </p:grpSpPr>
        <p:sp>
          <p:nvSpPr>
            <p:cNvPr id="115719" name="Rectangle 6"/>
            <p:cNvSpPr>
              <a:spLocks noChangeArrowheads="1"/>
            </p:cNvSpPr>
            <p:nvPr/>
          </p:nvSpPr>
          <p:spPr bwMode="auto">
            <a:xfrm>
              <a:off x="453" y="1888"/>
              <a:ext cx="5035" cy="1882"/>
            </a:xfrm>
            <a:prstGeom prst="rect">
              <a:avLst/>
            </a:prstGeom>
            <a:noFill/>
            <a:ln w="15875">
              <a:solidFill>
                <a:schemeClr val="tx1"/>
              </a:solidFill>
              <a:miter lim="800000"/>
              <a:headEnd/>
              <a:tailEnd/>
            </a:ln>
          </p:spPr>
          <p:txBody>
            <a:bodyPr wrap="none" anchor="ctr"/>
            <a:lstStyle/>
            <a:p>
              <a:pPr eaLnBrk="1" hangingPunct="1"/>
              <a:endParaRPr lang="ja-JP" altLang="en-US">
                <a:latin typeface="HGP創英角ｺﾞｼｯｸUB" pitchFamily="50" charset="-128"/>
                <a:ea typeface="HGP創英角ｺﾞｼｯｸUB" pitchFamily="50" charset="-128"/>
              </a:endParaRPr>
            </a:p>
          </p:txBody>
        </p:sp>
        <p:pic>
          <p:nvPicPr>
            <p:cNvPr id="115720" name="Picture 7"/>
            <p:cNvPicPr>
              <a:picLocks noChangeAspect="1" noChangeArrowheads="1"/>
            </p:cNvPicPr>
            <p:nvPr/>
          </p:nvPicPr>
          <p:blipFill>
            <a:blip r:embed="rId3" cstate="print"/>
            <a:srcRect/>
            <a:stretch>
              <a:fillRect/>
            </a:stretch>
          </p:blipFill>
          <p:spPr bwMode="auto">
            <a:xfrm>
              <a:off x="589" y="2224"/>
              <a:ext cx="4740" cy="1251"/>
            </a:xfrm>
            <a:prstGeom prst="rect">
              <a:avLst/>
            </a:prstGeom>
            <a:noFill/>
            <a:ln w="9525">
              <a:noFill/>
              <a:miter lim="800000"/>
              <a:headEnd/>
              <a:tailEnd/>
            </a:ln>
          </p:spPr>
        </p:pic>
      </p:grpSp>
      <p:sp>
        <p:nvSpPr>
          <p:cNvPr id="115718" name="テキスト ボックス 7"/>
          <p:cNvSpPr txBox="1">
            <a:spLocks noChangeArrowheads="1"/>
          </p:cNvSpPr>
          <p:nvPr/>
        </p:nvSpPr>
        <p:spPr bwMode="auto">
          <a:xfrm>
            <a:off x="5328084" y="2492896"/>
            <a:ext cx="3132137" cy="339725"/>
          </a:xfrm>
          <a:prstGeom prst="rect">
            <a:avLst/>
          </a:prstGeom>
          <a:noFill/>
          <a:ln w="9525">
            <a:noFill/>
            <a:miter lim="800000"/>
            <a:headEnd/>
            <a:tailEnd/>
          </a:ln>
        </p:spPr>
        <p:txBody>
          <a:bodyPr>
            <a:spAutoFit/>
          </a:bodyPr>
          <a:lstStyle/>
          <a:p>
            <a:pPr eaLnBrk="1" hangingPunct="1"/>
            <a:r>
              <a:rPr lang="en-US" altLang="ja-JP" sz="1600">
                <a:solidFill>
                  <a:srgbClr val="FF0000"/>
                </a:solidFill>
                <a:latin typeface="HGP創英角ｺﾞｼｯｸUB" pitchFamily="50" charset="-128"/>
                <a:ea typeface="HGP創英角ｺﾞｼｯｸUB" pitchFamily="50" charset="-128"/>
              </a:rPr>
              <a:t>(</a:t>
            </a:r>
            <a:r>
              <a:rPr lang="ja-JP" altLang="en-US" sz="1600">
                <a:solidFill>
                  <a:srgbClr val="FF0000"/>
                </a:solidFill>
                <a:latin typeface="HGP創英角ｺﾞｼｯｸUB" pitchFamily="50" charset="-128"/>
                <a:ea typeface="HGP創英角ｺﾞｼｯｸUB" pitchFamily="50" charset="-128"/>
              </a:rPr>
              <a:t>関東地整の場合</a:t>
            </a:r>
            <a:r>
              <a:rPr lang="en-US" altLang="ja-JP" sz="1600">
                <a:solidFill>
                  <a:srgbClr val="FF0000"/>
                </a:solidFill>
                <a:latin typeface="HGP創英角ｺﾞｼｯｸUB" pitchFamily="50" charset="-128"/>
                <a:ea typeface="HGP創英角ｺﾞｼｯｸUB" pitchFamily="50" charset="-128"/>
              </a:rPr>
              <a:t>)</a:t>
            </a:r>
          </a:p>
        </p:txBody>
      </p:sp>
      <p:sp>
        <p:nvSpPr>
          <p:cNvPr id="9" name="Rectangle 2"/>
          <p:cNvSpPr txBox="1">
            <a:spLocks noChangeArrowheads="1"/>
          </p:cNvSpPr>
          <p:nvPr/>
        </p:nvSpPr>
        <p:spPr bwMode="auto">
          <a:xfrm>
            <a:off x="215516" y="152636"/>
            <a:ext cx="7092950" cy="1016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電子成果品の各フォルダ構成②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
            </a:r>
            <a:b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b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業務管理ファイル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(3/3)</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6</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電子成果品のチェック</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461797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a:xfrm>
            <a:off x="108000" y="0"/>
            <a:ext cx="8640000" cy="648000"/>
          </a:xfrm>
        </p:spPr>
        <p:txBody>
          <a:bodyPr/>
          <a:lstStyle/>
          <a:p>
            <a:pPr eaLnBrk="1" hangingPunct="1">
              <a:buFont typeface="Wingdings" pitchFamily="2" charset="2"/>
              <a:buNone/>
            </a:pPr>
            <a:r>
              <a:rPr lang="ja-JP" altLang="en-US" sz="3200" u="sng" dirty="0" smtClean="0">
                <a:solidFill>
                  <a:srgbClr val="FF0000"/>
                </a:solidFill>
                <a:latin typeface="HGP創英角ｺﾞｼｯｸUB" pitchFamily="50" charset="-128"/>
                <a:ea typeface="HGP創英角ｺﾞｼｯｸUB" pitchFamily="50" charset="-128"/>
              </a:rPr>
              <a:t>受注者が納品前</a:t>
            </a:r>
            <a:r>
              <a:rPr lang="ja-JP" altLang="en-US" sz="3200" dirty="0" smtClean="0">
                <a:solidFill>
                  <a:schemeClr val="tx2"/>
                </a:solidFill>
                <a:latin typeface="HGP創英角ｺﾞｼｯｸUB" pitchFamily="50" charset="-128"/>
                <a:ea typeface="HGP創英角ｺﾞｼｯｸUB" pitchFamily="50" charset="-128"/>
              </a:rPr>
              <a:t>に行うこと</a:t>
            </a:r>
          </a:p>
        </p:txBody>
      </p:sp>
      <p:sp>
        <p:nvSpPr>
          <p:cNvPr id="8195" name="テキスト ボックス 1"/>
          <p:cNvSpPr txBox="1">
            <a:spLocks noChangeArrowheads="1"/>
          </p:cNvSpPr>
          <p:nvPr/>
        </p:nvSpPr>
        <p:spPr bwMode="auto">
          <a:xfrm>
            <a:off x="180000" y="648000"/>
            <a:ext cx="8640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3600" b="0" dirty="0" smtClean="0">
                <a:latin typeface="HGP創英角ｺﾞｼｯｸUB" pitchFamily="50" charset="-128"/>
                <a:ea typeface="HGP創英角ｺﾞｼｯｸUB" pitchFamily="50" charset="-128"/>
              </a:rPr>
              <a:t>(1)</a:t>
            </a:r>
            <a:r>
              <a:rPr lang="ja-JP" altLang="en-US" sz="3600" b="0" dirty="0" smtClean="0">
                <a:latin typeface="HGP創英角ｺﾞｼｯｸUB" pitchFamily="50" charset="-128"/>
                <a:ea typeface="HGP創英角ｺﾞｼｯｸUB" pitchFamily="50" charset="-128"/>
              </a:rPr>
              <a:t>電子成果品の作成</a:t>
            </a:r>
            <a:endParaRPr lang="en-US" altLang="ja-JP" sz="3600" b="0" dirty="0" smtClean="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(2)</a:t>
            </a:r>
            <a:r>
              <a:rPr lang="ja-JP" altLang="en-US" sz="3600" b="0" dirty="0">
                <a:latin typeface="HGP創英角ｺﾞｼｯｸUB" pitchFamily="50" charset="-128"/>
                <a:ea typeface="HGP創英角ｺﾞｼｯｸUB" pitchFamily="50" charset="-128"/>
              </a:rPr>
              <a:t>電子納品チェックシステムによる管理ファイルの</a:t>
            </a:r>
            <a:r>
              <a:rPr lang="ja-JP" altLang="en-US" sz="3600" b="0" dirty="0" smtClean="0">
                <a:latin typeface="HGP創英角ｺﾞｼｯｸUB" pitchFamily="50" charset="-128"/>
                <a:ea typeface="HGP創英角ｺﾞｼｯｸUB" pitchFamily="50" charset="-128"/>
              </a:rPr>
              <a:t>チェック</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(3)</a:t>
            </a:r>
            <a:r>
              <a:rPr lang="ja-JP" altLang="en-US" sz="3600" b="0" dirty="0" smtClean="0">
                <a:latin typeface="HGP創英角ｺﾞｼｯｸUB" pitchFamily="50" charset="-128"/>
                <a:ea typeface="HGP創英角ｺﾞｼｯｸUB" pitchFamily="50" charset="-128"/>
              </a:rPr>
              <a:t>緯度・経度のチェック</a:t>
            </a:r>
            <a:r>
              <a:rPr lang="ja-JP" altLang="en-US" sz="3600" b="0" dirty="0">
                <a:solidFill>
                  <a:srgbClr val="0070C0"/>
                </a:solidFill>
                <a:latin typeface="HGP創英角ｺﾞｼｯｸUB" pitchFamily="50" charset="-128"/>
                <a:ea typeface="HGP創英角ｺﾞｼｯｸUB" pitchFamily="50" charset="-128"/>
              </a:rPr>
              <a:t>　</a:t>
            </a:r>
            <a:endParaRPr lang="en-US" altLang="ja-JP" sz="3600" b="0" dirty="0">
              <a:solidFill>
                <a:srgbClr val="0070C0"/>
              </a:solidFill>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(4)</a:t>
            </a:r>
            <a:r>
              <a:rPr lang="ja-JP" altLang="en-US" sz="3600" b="0" dirty="0" smtClean="0">
                <a:latin typeface="HGP創英角ｺﾞｼｯｸUB" pitchFamily="50" charset="-128"/>
                <a:ea typeface="HGP創英角ｺﾞｼｯｸUB" pitchFamily="50" charset="-128"/>
              </a:rPr>
              <a:t>目視</a:t>
            </a:r>
            <a:r>
              <a:rPr lang="ja-JP" altLang="en-US" sz="3600" b="0" dirty="0">
                <a:latin typeface="HGP創英角ｺﾞｼｯｸUB" pitchFamily="50" charset="-128"/>
                <a:ea typeface="HGP創英角ｺﾞｼｯｸUB" pitchFamily="50" charset="-128"/>
              </a:rPr>
              <a:t>等による</a:t>
            </a:r>
            <a:r>
              <a:rPr lang="en-US" altLang="ja-JP" sz="3600" b="0" dirty="0">
                <a:latin typeface="HGP創英角ｺﾞｼｯｸUB" pitchFamily="50" charset="-128"/>
                <a:ea typeface="HGP創英角ｺﾞｼｯｸUB" pitchFamily="50" charset="-128"/>
              </a:rPr>
              <a:t>CAD </a:t>
            </a:r>
            <a:r>
              <a:rPr lang="ja-JP" altLang="en-US" sz="3600" b="0" dirty="0">
                <a:latin typeface="HGP創英角ｺﾞｼｯｸUB" pitchFamily="50" charset="-128"/>
                <a:ea typeface="HGP創英角ｺﾞｼｯｸUB" pitchFamily="50" charset="-128"/>
              </a:rPr>
              <a:t>データの</a:t>
            </a:r>
            <a:r>
              <a:rPr lang="ja-JP" altLang="en-US" sz="3600" b="0" dirty="0" smtClean="0">
                <a:latin typeface="HGP創英角ｺﾞｼｯｸUB" pitchFamily="50" charset="-128"/>
                <a:ea typeface="HGP創英角ｺﾞｼｯｸUB" pitchFamily="50" charset="-128"/>
              </a:rPr>
              <a:t>チェック</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(5)</a:t>
            </a:r>
            <a:r>
              <a:rPr lang="ja-JP" altLang="en-US" sz="3600" b="0" dirty="0" smtClean="0">
                <a:latin typeface="HGP創英角ｺﾞｼｯｸUB" pitchFamily="50" charset="-128"/>
                <a:ea typeface="HGP創英角ｺﾞｼｯｸUB" pitchFamily="50" charset="-128"/>
              </a:rPr>
              <a:t>電子</a:t>
            </a:r>
            <a:r>
              <a:rPr lang="ja-JP" altLang="en-US" sz="3600" b="0" dirty="0">
                <a:latin typeface="HGP創英角ｺﾞｼｯｸUB" pitchFamily="50" charset="-128"/>
                <a:ea typeface="HGP創英角ｺﾞｼｯｸUB" pitchFamily="50" charset="-128"/>
              </a:rPr>
              <a:t>成果品の</a:t>
            </a:r>
            <a:r>
              <a:rPr lang="ja-JP" altLang="en-US" sz="3600" b="0" dirty="0" smtClean="0">
                <a:latin typeface="HGP創英角ｺﾞｼｯｸUB" pitchFamily="50" charset="-128"/>
                <a:ea typeface="HGP創英角ｺﾞｼｯｸUB" pitchFamily="50" charset="-128"/>
              </a:rPr>
              <a:t>ウイルスチェック</a:t>
            </a:r>
            <a:endParaRPr lang="en-US" altLang="ja-JP" sz="3600" b="0" dirty="0" smtClean="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(6)</a:t>
            </a:r>
            <a:r>
              <a:rPr lang="ja-JP" altLang="en-US" sz="3600" b="0" dirty="0" smtClean="0">
                <a:latin typeface="HGP創英角ｺﾞｼｯｸUB" pitchFamily="50" charset="-128"/>
                <a:ea typeface="HGP創英角ｺﾞｼｯｸUB" pitchFamily="50" charset="-128"/>
              </a:rPr>
              <a:t>電子媒体外観のチェック</a:t>
            </a:r>
            <a:endParaRPr lang="en-US" altLang="ja-JP" sz="3600" b="0" dirty="0">
              <a:latin typeface="HGP創英角ｺﾞｼｯｸUB" pitchFamily="50" charset="-128"/>
              <a:ea typeface="HGP創英角ｺﾞｼｯｸUB" pitchFamily="50" charset="-128"/>
            </a:endParaRPr>
          </a:p>
        </p:txBody>
      </p:sp>
      <p:sp>
        <p:nvSpPr>
          <p:cNvPr id="6"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en-US" altLang="ja-JP" dirty="0" smtClean="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30595412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電子成果品のチェックの重要性</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2381401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6" descr="IP12_A25.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73274" y="5223160"/>
            <a:ext cx="1167178" cy="12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txBox="1">
            <a:spLocks noChangeArrowheads="1"/>
          </p:cNvSpPr>
          <p:nvPr/>
        </p:nvSpPr>
        <p:spPr bwMode="auto">
          <a:xfrm>
            <a:off x="108000" y="0"/>
            <a:ext cx="720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a:latin typeface="HGP創英角ｺﾞｼｯｸUB" panose="020B0900000000000000" pitchFamily="50" charset="-128"/>
                <a:ea typeface="HGP創英角ｺﾞｼｯｸUB" panose="020B0900000000000000" pitchFamily="50" charset="-128"/>
              </a:rPr>
              <a:t>電子成果品</a:t>
            </a:r>
            <a:r>
              <a:rPr lang="ja-JP" altLang="en-US" sz="3600" b="0" kern="0" dirty="0" smtClean="0">
                <a:latin typeface="HGP創英角ｺﾞｼｯｸUB" panose="020B0900000000000000" pitchFamily="50" charset="-128"/>
                <a:ea typeface="HGP創英角ｺﾞｼｯｸUB" panose="020B0900000000000000" pitchFamily="50" charset="-128"/>
              </a:rPr>
              <a:t>の</a:t>
            </a:r>
            <a:r>
              <a:rPr lang="ja-JP" altLang="en-US" sz="3600" b="0" kern="0" dirty="0">
                <a:latin typeface="HGP創英角ｺﾞｼｯｸUB" panose="020B0900000000000000" pitchFamily="50" charset="-128"/>
                <a:ea typeface="HGP創英角ｺﾞｼｯｸUB" panose="020B0900000000000000" pitchFamily="50" charset="-128"/>
              </a:rPr>
              <a:t>チェック</a:t>
            </a:r>
            <a:r>
              <a:rPr lang="ja-JP" altLang="en-US" sz="3600" b="0" kern="0" dirty="0" smtClean="0">
                <a:latin typeface="HGP創英角ｺﾞｼｯｸUB" panose="020B0900000000000000" pitchFamily="50" charset="-128"/>
                <a:ea typeface="HGP創英角ｺﾞｼｯｸUB" panose="020B0900000000000000" pitchFamily="50" charset="-128"/>
              </a:rPr>
              <a:t>を怠ると</a:t>
            </a:r>
          </a:p>
        </p:txBody>
      </p:sp>
      <p:sp>
        <p:nvSpPr>
          <p:cNvPr id="4" name="Rectangle 3"/>
          <p:cNvSpPr txBox="1">
            <a:spLocks noChangeArrowheads="1"/>
          </p:cNvSpPr>
          <p:nvPr/>
        </p:nvSpPr>
        <p:spPr bwMode="auto">
          <a:xfrm>
            <a:off x="179512" y="648000"/>
            <a:ext cx="8856984" cy="54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業務成果が、正しく納品されない。</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400" b="0" kern="0" dirty="0" smtClean="0">
                <a:latin typeface="HGP創英角ｺﾞｼｯｸUB" pitchFamily="50" charset="-128"/>
                <a:ea typeface="HGP創英角ｺﾞｼｯｸUB" pitchFamily="50" charset="-128"/>
              </a:rPr>
              <a:t>　詳細</a:t>
            </a:r>
            <a:r>
              <a:rPr lang="ja-JP" altLang="en-US" sz="2400" b="0" kern="0" dirty="0">
                <a:latin typeface="HGP創英角ｺﾞｼｯｸUB" pitchFamily="50" charset="-128"/>
                <a:ea typeface="HGP創英角ｺﾞｼｯｸUB" pitchFamily="50" charset="-128"/>
              </a:rPr>
              <a:t>設計</a:t>
            </a:r>
            <a:r>
              <a:rPr lang="ja-JP" altLang="en-US" sz="2400" b="0" kern="0" dirty="0" smtClean="0">
                <a:latin typeface="HGP創英角ｺﾞｼｯｸUB" pitchFamily="50" charset="-128"/>
                <a:ea typeface="HGP創英角ｺﾞｼｯｸUB" pitchFamily="50" charset="-128"/>
              </a:rPr>
              <a:t>で納品される図面は、対象により数百枚になることがある。受注者側できちんと図面データの管理ができていない場合、</a:t>
            </a:r>
            <a:r>
              <a:rPr lang="ja-JP" altLang="en-US" sz="2400" b="0" u="sng" kern="0" dirty="0" smtClean="0">
                <a:solidFill>
                  <a:srgbClr val="FF0000"/>
                </a:solidFill>
                <a:latin typeface="HGP創英角ｺﾞｼｯｸUB" pitchFamily="50" charset="-128"/>
                <a:ea typeface="HGP創英角ｺﾞｼｯｸUB" pitchFamily="50" charset="-128"/>
              </a:rPr>
              <a:t>最終版の図面データが納品されず</a:t>
            </a:r>
            <a:r>
              <a:rPr lang="ja-JP" altLang="en-US" sz="2400" b="0" kern="0" dirty="0" smtClean="0">
                <a:latin typeface="HGP創英角ｺﾞｼｯｸUB" pitchFamily="50" charset="-128"/>
                <a:ea typeface="HGP創英角ｺﾞｼｯｸUB" pitchFamily="50" charset="-128"/>
              </a:rPr>
              <a:t>、工事発注段階での確認作業、施工中の修正設計、瑕疵責任の追及等の</a:t>
            </a:r>
            <a:r>
              <a:rPr lang="ja-JP" altLang="en-US" sz="2400" b="0" u="sng" kern="0" dirty="0" smtClean="0">
                <a:solidFill>
                  <a:srgbClr val="FF0000"/>
                </a:solidFill>
                <a:latin typeface="HGP創英角ｺﾞｼｯｸUB" pitchFamily="50" charset="-128"/>
                <a:ea typeface="HGP創英角ｺﾞｼｯｸUB" pitchFamily="50" charset="-128"/>
              </a:rPr>
              <a:t>施工の手戻りが発生</a:t>
            </a:r>
            <a:r>
              <a:rPr lang="ja-JP" altLang="en-US" sz="2400" b="0" kern="0" dirty="0" smtClean="0">
                <a:latin typeface="HGP創英角ｺﾞｼｯｸUB" pitchFamily="50" charset="-128"/>
                <a:ea typeface="HGP創英角ｺﾞｼｯｸUB" pitchFamily="50" charset="-128"/>
              </a:rPr>
              <a:t>することもある。</a:t>
            </a:r>
            <a:endParaRPr lang="en-US" altLang="ja-JP" sz="24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en-US" altLang="ja-JP" sz="24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電子成果品納品後に利活用できない。</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400" b="0" kern="0" dirty="0" smtClean="0">
                <a:latin typeface="HGP創英角ｺﾞｼｯｸUB" pitchFamily="50" charset="-128"/>
                <a:ea typeface="HGP創英角ｺﾞｼｯｸUB" pitchFamily="50" charset="-128"/>
              </a:rPr>
              <a:t>　もし、</a:t>
            </a:r>
            <a:r>
              <a:rPr lang="ja-JP" altLang="en-US" sz="2400" b="0" u="sng" kern="0" dirty="0" smtClean="0">
                <a:solidFill>
                  <a:srgbClr val="FF0000"/>
                </a:solidFill>
                <a:latin typeface="HGP創英角ｺﾞｼｯｸUB" pitchFamily="50" charset="-128"/>
                <a:ea typeface="HGP創英角ｺﾞｼｯｸUB" pitchFamily="50" charset="-128"/>
              </a:rPr>
              <a:t>業務番号、工事番号、工事名称、事務所コード、事務所名等が誤っていた場合</a:t>
            </a:r>
            <a:r>
              <a:rPr lang="ja-JP" altLang="en-US" sz="2400" b="0" kern="0" dirty="0" smtClean="0">
                <a:latin typeface="HGP創英角ｺﾞｼｯｸUB" pitchFamily="50" charset="-128"/>
                <a:ea typeface="HGP創英角ｺﾞｼｯｸUB" pitchFamily="50" charset="-128"/>
              </a:rPr>
              <a:t>、電子納品・保管管理システムへ登録しても、その後に職員が検索をしても、目的の</a:t>
            </a:r>
            <a:r>
              <a:rPr lang="ja-JP" altLang="en-US" sz="2400" b="0" u="sng" kern="0" dirty="0" smtClean="0">
                <a:solidFill>
                  <a:srgbClr val="FF0000"/>
                </a:solidFill>
                <a:latin typeface="HGP創英角ｺﾞｼｯｸUB" pitchFamily="50" charset="-128"/>
                <a:ea typeface="HGP創英角ｺﾞｼｯｸUB" pitchFamily="50" charset="-128"/>
              </a:rPr>
              <a:t>電子成果品が見つからない</a:t>
            </a:r>
            <a:r>
              <a:rPr lang="ja-JP" altLang="en-US" sz="2400" b="0" kern="0" dirty="0" smtClean="0">
                <a:latin typeface="HGP創英角ｺﾞｼｯｸUB" pitchFamily="50" charset="-128"/>
                <a:ea typeface="HGP創英角ｺﾞｼｯｸUB" pitchFamily="50" charset="-128"/>
              </a:rPr>
              <a:t>ことが発生する。</a:t>
            </a:r>
            <a:endParaRPr lang="en-US" altLang="ja-JP" sz="2400" b="0" kern="0" dirty="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ja-JP" altLang="en-US" sz="2800" b="0" kern="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317183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ChangeArrowheads="1"/>
          </p:cNvSpPr>
          <p:nvPr/>
        </p:nvSpPr>
        <p:spPr bwMode="auto">
          <a:xfrm>
            <a:off x="323850"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4" name="Rectangle 2"/>
          <p:cNvSpPr txBox="1">
            <a:spLocks noChangeArrowheads="1"/>
          </p:cNvSpPr>
          <p:nvPr/>
        </p:nvSpPr>
        <p:spPr>
          <a:xfrm>
            <a:off x="107999" y="0"/>
            <a:ext cx="56165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電子納品・保管管理システム</a:t>
            </a:r>
          </a:p>
        </p:txBody>
      </p:sp>
      <p:grpSp>
        <p:nvGrpSpPr>
          <p:cNvPr id="17412" name="Group 12"/>
          <p:cNvGrpSpPr>
            <a:grpSpLocks/>
          </p:cNvGrpSpPr>
          <p:nvPr/>
        </p:nvGrpSpPr>
        <p:grpSpPr bwMode="auto">
          <a:xfrm>
            <a:off x="3779838" y="1339850"/>
            <a:ext cx="1079500" cy="1158875"/>
            <a:chOff x="2200" y="1797"/>
            <a:chExt cx="861" cy="958"/>
          </a:xfrm>
        </p:grpSpPr>
        <p:sp>
          <p:nvSpPr>
            <p:cNvPr id="17455" name="tower"/>
            <p:cNvSpPr>
              <a:spLocks noEditPoints="1" noChangeArrowheads="1"/>
            </p:cNvSpPr>
            <p:nvPr/>
          </p:nvSpPr>
          <p:spPr bwMode="auto">
            <a:xfrm>
              <a:off x="2595" y="1797"/>
              <a:ext cx="466" cy="9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64 w 21600"/>
                <a:gd name="T31" fmla="*/ 22549 h 21600"/>
                <a:gd name="T32" fmla="*/ 21507 w 21600"/>
                <a:gd name="T33" fmla="*/ 26994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6" name="computr2"/>
            <p:cNvSpPr>
              <a:spLocks noEditPoints="1" noChangeArrowheads="1"/>
            </p:cNvSpPr>
            <p:nvPr/>
          </p:nvSpPr>
          <p:spPr bwMode="auto">
            <a:xfrm>
              <a:off x="2200" y="2296"/>
              <a:ext cx="635" cy="4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1 w 21600"/>
                <a:gd name="T31" fmla="*/ 1929 h 21600"/>
                <a:gd name="T32" fmla="*/ 15579 w 21600"/>
                <a:gd name="T33" fmla="*/ 97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C0C0C0"/>
            </a:solidFill>
            <a:ln w="9525">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grpSp>
      <p:grpSp>
        <p:nvGrpSpPr>
          <p:cNvPr id="17413" name="Group 11"/>
          <p:cNvGrpSpPr>
            <a:grpSpLocks/>
          </p:cNvGrpSpPr>
          <p:nvPr/>
        </p:nvGrpSpPr>
        <p:grpSpPr bwMode="auto">
          <a:xfrm>
            <a:off x="1258888" y="3644900"/>
            <a:ext cx="863600" cy="1079500"/>
            <a:chOff x="3651" y="2750"/>
            <a:chExt cx="635" cy="822"/>
          </a:xfrm>
        </p:grpSpPr>
        <p:sp>
          <p:nvSpPr>
            <p:cNvPr id="17453"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4" name="AutoShape 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pic>
        <p:nvPicPr>
          <p:cNvPr id="17414" name="Picture 10" descr="j042607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4388" y="1555750"/>
            <a:ext cx="9271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5" name="Rectangle 14"/>
          <p:cNvSpPr>
            <a:spLocks noChangeArrowheads="1"/>
          </p:cNvSpPr>
          <p:nvPr/>
        </p:nvSpPr>
        <p:spPr bwMode="auto">
          <a:xfrm>
            <a:off x="3419475"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grpSp>
        <p:nvGrpSpPr>
          <p:cNvPr id="17417" name="Group 16"/>
          <p:cNvGrpSpPr>
            <a:grpSpLocks/>
          </p:cNvGrpSpPr>
          <p:nvPr/>
        </p:nvGrpSpPr>
        <p:grpSpPr bwMode="auto">
          <a:xfrm>
            <a:off x="1187450" y="4868863"/>
            <a:ext cx="863600" cy="1079500"/>
            <a:chOff x="3651" y="2750"/>
            <a:chExt cx="635" cy="822"/>
          </a:xfrm>
        </p:grpSpPr>
        <p:sp>
          <p:nvSpPr>
            <p:cNvPr id="17451"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2" name="AutoShape 1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grpSp>
        <p:nvGrpSpPr>
          <p:cNvPr id="17418" name="Group 19"/>
          <p:cNvGrpSpPr>
            <a:grpSpLocks/>
          </p:cNvGrpSpPr>
          <p:nvPr/>
        </p:nvGrpSpPr>
        <p:grpSpPr bwMode="auto">
          <a:xfrm>
            <a:off x="3851275" y="3716338"/>
            <a:ext cx="863600" cy="1079500"/>
            <a:chOff x="3651" y="2750"/>
            <a:chExt cx="635" cy="822"/>
          </a:xfrm>
        </p:grpSpPr>
        <p:sp>
          <p:nvSpPr>
            <p:cNvPr id="17449"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0" name="AutoShape 21"/>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sp>
        <p:nvSpPr>
          <p:cNvPr id="17421" name="Text Box 28"/>
          <p:cNvSpPr txBox="1">
            <a:spLocks noChangeArrowheads="1"/>
          </p:cNvSpPr>
          <p:nvPr/>
        </p:nvSpPr>
        <p:spPr bwMode="auto">
          <a:xfrm>
            <a:off x="395288" y="2852738"/>
            <a:ext cx="1439862" cy="33655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地質・土質系</a:t>
            </a:r>
          </a:p>
        </p:txBody>
      </p:sp>
      <p:sp>
        <p:nvSpPr>
          <p:cNvPr id="17422" name="Text Box 29"/>
          <p:cNvSpPr txBox="1">
            <a:spLocks noChangeArrowheads="1"/>
          </p:cNvSpPr>
          <p:nvPr/>
        </p:nvSpPr>
        <p:spPr bwMode="auto">
          <a:xfrm>
            <a:off x="179388" y="648000"/>
            <a:ext cx="8064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smtClean="0">
                <a:solidFill>
                  <a:srgbClr val="000000"/>
                </a:solidFill>
                <a:latin typeface="HGP創英角ｺﾞｼｯｸUB" panose="020B0900000000000000" pitchFamily="50" charset="-128"/>
                <a:ea typeface="HGP創英角ｺﾞｼｯｸUB" panose="020B0900000000000000" pitchFamily="50" charset="-128"/>
              </a:rPr>
              <a:t>電子</a:t>
            </a:r>
            <a:r>
              <a:rPr lang="ja-JP" altLang="en-US" sz="2000" b="0" dirty="0">
                <a:solidFill>
                  <a:srgbClr val="000000"/>
                </a:solidFill>
                <a:latin typeface="HGP創英角ｺﾞｼｯｸUB" panose="020B0900000000000000" pitchFamily="50" charset="-128"/>
                <a:ea typeface="HGP創英角ｺﾞｼｯｸUB" panose="020B0900000000000000" pitchFamily="50" charset="-128"/>
              </a:rPr>
              <a:t>成果品に係る登録と情報のシステム間連携  </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rPr>
              <a:t>H28</a:t>
            </a:r>
            <a:r>
              <a:rPr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現在</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23" name="Line 30"/>
          <p:cNvSpPr>
            <a:spLocks noChangeShapeType="1"/>
          </p:cNvSpPr>
          <p:nvPr/>
        </p:nvSpPr>
        <p:spPr bwMode="auto">
          <a:xfrm flipH="1">
            <a:off x="4932363" y="1916113"/>
            <a:ext cx="2160587"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4" name="Line 31"/>
          <p:cNvSpPr>
            <a:spLocks noChangeShapeType="1"/>
          </p:cNvSpPr>
          <p:nvPr/>
        </p:nvSpPr>
        <p:spPr bwMode="auto">
          <a:xfrm flipH="1">
            <a:off x="4572000" y="2492375"/>
            <a:ext cx="0" cy="1871663"/>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5" name="Line 32"/>
          <p:cNvSpPr>
            <a:spLocks noChangeShapeType="1"/>
          </p:cNvSpPr>
          <p:nvPr/>
        </p:nvSpPr>
        <p:spPr bwMode="auto">
          <a:xfrm>
            <a:off x="1979613" y="3355975"/>
            <a:ext cx="2592387"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8" name="Line 35"/>
          <p:cNvSpPr>
            <a:spLocks noChangeShapeType="1"/>
          </p:cNvSpPr>
          <p:nvPr/>
        </p:nvSpPr>
        <p:spPr bwMode="auto">
          <a:xfrm>
            <a:off x="1979613" y="3355975"/>
            <a:ext cx="0" cy="863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9" name="Line 36"/>
          <p:cNvSpPr>
            <a:spLocks noChangeShapeType="1"/>
          </p:cNvSpPr>
          <p:nvPr/>
        </p:nvSpPr>
        <p:spPr bwMode="auto">
          <a:xfrm>
            <a:off x="1908175" y="4795838"/>
            <a:ext cx="0" cy="649287"/>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32" name="Text Box 42"/>
          <p:cNvSpPr txBox="1">
            <a:spLocks noChangeArrowheads="1"/>
          </p:cNvSpPr>
          <p:nvPr/>
        </p:nvSpPr>
        <p:spPr bwMode="auto">
          <a:xfrm>
            <a:off x="3563938" y="2852738"/>
            <a:ext cx="863600" cy="33655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道路系</a:t>
            </a:r>
          </a:p>
        </p:txBody>
      </p:sp>
      <p:sp>
        <p:nvSpPr>
          <p:cNvPr id="17434" name="Text Box 44"/>
          <p:cNvSpPr txBox="1">
            <a:spLocks noChangeArrowheads="1"/>
          </p:cNvSpPr>
          <p:nvPr/>
        </p:nvSpPr>
        <p:spPr bwMode="auto">
          <a:xfrm>
            <a:off x="7524750" y="1339850"/>
            <a:ext cx="1368425" cy="349250"/>
          </a:xfrm>
          <a:prstGeom prst="rect">
            <a:avLst/>
          </a:prstGeom>
          <a:solidFill>
            <a:srgbClr val="FFFFFF"/>
          </a:solidFill>
          <a:ln w="12700" algn="ctr">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電子成果品</a:t>
            </a:r>
          </a:p>
        </p:txBody>
      </p:sp>
      <p:sp>
        <p:nvSpPr>
          <p:cNvPr id="17435" name="Text Box 45"/>
          <p:cNvSpPr txBox="1">
            <a:spLocks noChangeArrowheads="1"/>
          </p:cNvSpPr>
          <p:nvPr/>
        </p:nvSpPr>
        <p:spPr bwMode="auto">
          <a:xfrm>
            <a:off x="1470025" y="1552575"/>
            <a:ext cx="2736850" cy="338554"/>
          </a:xfrm>
          <a:prstGeom prst="rect">
            <a:avLst/>
          </a:prstGeom>
          <a:noFill/>
          <a:ln w="19050"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669999"/>
                </a:solidFill>
                <a:latin typeface="HGP創英角ｺﾞｼｯｸUB" panose="020B0900000000000000" pitchFamily="50" charset="-128"/>
                <a:ea typeface="HGP創英角ｺﾞｼｯｸUB" panose="020B0900000000000000" pitchFamily="50" charset="-128"/>
              </a:rPr>
              <a:t>電子納品・保管管理システム</a:t>
            </a:r>
          </a:p>
        </p:txBody>
      </p:sp>
      <p:sp>
        <p:nvSpPr>
          <p:cNvPr id="17437" name="Text Box 47"/>
          <p:cNvSpPr txBox="1">
            <a:spLocks noChangeArrowheads="1"/>
          </p:cNvSpPr>
          <p:nvPr/>
        </p:nvSpPr>
        <p:spPr bwMode="auto">
          <a:xfrm>
            <a:off x="395288" y="4219575"/>
            <a:ext cx="2663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技術文献地質情報提供システム</a:t>
            </a:r>
          </a:p>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400" b="0" dirty="0">
                <a:solidFill>
                  <a:srgbClr val="000000"/>
                </a:solidFill>
                <a:latin typeface="HGP創英角ｺﾞｼｯｸUB" panose="020B0900000000000000" pitchFamily="50" charset="-128"/>
                <a:ea typeface="HGP創英角ｺﾞｼｯｸUB" panose="020B0900000000000000" pitchFamily="50" charset="-128"/>
              </a:rPr>
              <a:t>TRABIS</a:t>
            </a:r>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38" name="Text Box 48"/>
          <p:cNvSpPr txBox="1">
            <a:spLocks noChangeArrowheads="1"/>
          </p:cNvSpPr>
          <p:nvPr/>
        </p:nvSpPr>
        <p:spPr bwMode="auto">
          <a:xfrm>
            <a:off x="395288" y="5516563"/>
            <a:ext cx="25923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国土地盤情報検索サイト</a:t>
            </a:r>
          </a:p>
          <a:p>
            <a:pPr eaLnBrk="1" hangingPunct="1"/>
            <a:r>
              <a:rPr lang="en-US" altLang="ja-JP" sz="1400" b="0">
                <a:solidFill>
                  <a:srgbClr val="000000"/>
                </a:solidFill>
                <a:latin typeface="HGP創英角ｺﾞｼｯｸUB" panose="020B0900000000000000" pitchFamily="50" charset="-128"/>
                <a:ea typeface="HGP創英角ｺﾞｼｯｸUB" panose="020B0900000000000000" pitchFamily="50" charset="-128"/>
              </a:rPr>
              <a:t>Kunijiban</a:t>
            </a:r>
          </a:p>
        </p:txBody>
      </p:sp>
      <p:sp>
        <p:nvSpPr>
          <p:cNvPr id="17439" name="Text Box 49"/>
          <p:cNvSpPr txBox="1">
            <a:spLocks noChangeArrowheads="1"/>
          </p:cNvSpPr>
          <p:nvPr/>
        </p:nvSpPr>
        <p:spPr bwMode="auto">
          <a:xfrm>
            <a:off x="3276600" y="4437063"/>
            <a:ext cx="24479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道路平面図等管理システム</a:t>
            </a:r>
          </a:p>
        </p:txBody>
      </p:sp>
      <p:sp>
        <p:nvSpPr>
          <p:cNvPr id="17442" name="Text Box 52"/>
          <p:cNvSpPr txBox="1">
            <a:spLocks noChangeArrowheads="1"/>
          </p:cNvSpPr>
          <p:nvPr/>
        </p:nvSpPr>
        <p:spPr bwMode="auto">
          <a:xfrm>
            <a:off x="5076825" y="1555750"/>
            <a:ext cx="1655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FF6600"/>
                </a:solidFill>
                <a:latin typeface="HGP創英角ｺﾞｼｯｸUB" panose="020B0900000000000000" pitchFamily="50" charset="-128"/>
                <a:ea typeface="HGP創英角ｺﾞｼｯｸUB" panose="020B0900000000000000" pitchFamily="50" charset="-128"/>
              </a:rPr>
              <a:t>技術事務所で登録</a:t>
            </a:r>
          </a:p>
        </p:txBody>
      </p:sp>
      <p:sp>
        <p:nvSpPr>
          <p:cNvPr id="17443" name="Text Box 45"/>
          <p:cNvSpPr txBox="1">
            <a:spLocks noChangeArrowheads="1"/>
          </p:cNvSpPr>
          <p:nvPr/>
        </p:nvSpPr>
        <p:spPr bwMode="auto">
          <a:xfrm>
            <a:off x="900113" y="2063750"/>
            <a:ext cx="2736850" cy="585788"/>
          </a:xfrm>
          <a:prstGeom prst="rect">
            <a:avLst/>
          </a:prstGeom>
          <a:solidFill>
            <a:srgbClr val="FFFF00"/>
          </a:solidFill>
          <a:ln w="31750" algn="ctr">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FF0000"/>
                </a:solidFill>
                <a:latin typeface="HGP創英角ｺﾞｼｯｸUB" panose="020B0900000000000000" pitchFamily="50" charset="-128"/>
                <a:ea typeface="HGP創英角ｺﾞｼｯｸUB" panose="020B0900000000000000" pitchFamily="50" charset="-128"/>
              </a:rPr>
              <a:t>維持管理、更新計画に利用するため非常に重要</a:t>
            </a:r>
          </a:p>
        </p:txBody>
      </p:sp>
      <p:sp>
        <p:nvSpPr>
          <p:cNvPr id="17444" name="テキスト ボックス 47"/>
          <p:cNvSpPr txBox="1">
            <a:spLocks noChangeArrowheads="1"/>
          </p:cNvSpPr>
          <p:nvPr/>
        </p:nvSpPr>
        <p:spPr bwMode="auto">
          <a:xfrm>
            <a:off x="8101013" y="1881188"/>
            <a:ext cx="8270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a:solidFill>
                  <a:srgbClr val="000000"/>
                </a:solidFill>
                <a:latin typeface="HGP創英角ｺﾞｼｯｸUB" panose="020B0900000000000000" pitchFamily="50" charset="-128"/>
                <a:ea typeface="HGP創英角ｺﾞｼｯｸUB" panose="020B0900000000000000" pitchFamily="50" charset="-128"/>
              </a:rPr>
              <a:t>各事務所より</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316428"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目視チェックと電子納品チェックシステム</a:t>
            </a:r>
          </a:p>
        </p:txBody>
      </p:sp>
      <p:sp>
        <p:nvSpPr>
          <p:cNvPr id="3" name="Rectangle 3"/>
          <p:cNvSpPr txBox="1">
            <a:spLocks noChangeArrowheads="1"/>
          </p:cNvSpPr>
          <p:nvPr/>
        </p:nvSpPr>
        <p:spPr bwMode="auto">
          <a:xfrm>
            <a:off x="179512" y="648000"/>
            <a:ext cx="88569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None/>
            </a:pPr>
            <a:endParaRPr lang="ja-JP" altLang="en-US" sz="2800" b="0" kern="0" dirty="0" smtClean="0">
              <a:latin typeface="HGP創英角ｺﾞｼｯｸUB" pitchFamily="50" charset="-128"/>
              <a:ea typeface="HGP創英角ｺﾞｼｯｸUB" pitchFamily="50" charset="-128"/>
            </a:endParaRPr>
          </a:p>
        </p:txBody>
      </p:sp>
      <p:sp>
        <p:nvSpPr>
          <p:cNvPr id="5" name="正方形/長方形 4"/>
          <p:cNvSpPr>
            <a:spLocks noChangeArrowheads="1"/>
          </p:cNvSpPr>
          <p:nvPr/>
        </p:nvSpPr>
        <p:spPr bwMode="auto">
          <a:xfrm>
            <a:off x="180000" y="648000"/>
            <a:ext cx="88677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2000" b="0" dirty="0" smtClean="0">
                <a:solidFill>
                  <a:srgbClr val="FF0000"/>
                </a:solidFill>
                <a:latin typeface="HGP創英角ｺﾞｼｯｸUB" pitchFamily="50" charset="-128"/>
                <a:ea typeface="HGP創英角ｺﾞｼｯｸUB" pitchFamily="50" charset="-128"/>
              </a:rPr>
              <a:t>　チェックについて</a:t>
            </a:r>
            <a:endParaRPr lang="ja-JP" altLang="en-US"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a:t>
            </a:r>
            <a:r>
              <a:rPr lang="ja-JP" altLang="en-US" sz="2000" b="0" dirty="0" smtClean="0">
                <a:solidFill>
                  <a:srgbClr val="000000"/>
                </a:solidFill>
                <a:latin typeface="HGP創英角ｺﾞｼｯｸUB" pitchFamily="50" charset="-128"/>
                <a:ea typeface="HGP創英角ｺﾞｼｯｸUB" pitchFamily="50" charset="-128"/>
              </a:rPr>
              <a:t>受注者が行うチェックは、目視と電子納品チェックシステムでのチェックの両方を実施します。チェックを実施する項目を以下に記載します。</a:t>
            </a:r>
            <a:endParaRPr lang="en-US" altLang="ja-JP" sz="2000" b="0" dirty="0" smtClean="0">
              <a:solidFill>
                <a:srgbClr val="000000"/>
              </a:solidFill>
              <a:latin typeface="HGP創英角ｺﾞｼｯｸUB" pitchFamily="50" charset="-128"/>
              <a:ea typeface="HGP創英角ｺﾞｼｯｸUB" pitchFamily="50" charset="-128"/>
            </a:endParaRPr>
          </a:p>
        </p:txBody>
      </p:sp>
      <p:graphicFrame>
        <p:nvGraphicFramePr>
          <p:cNvPr id="7" name="表 6"/>
          <p:cNvGraphicFramePr>
            <a:graphicFrameLocks noGrp="1"/>
          </p:cNvGraphicFramePr>
          <p:nvPr/>
        </p:nvGraphicFramePr>
        <p:xfrm>
          <a:off x="539552" y="1592797"/>
          <a:ext cx="8316923" cy="4697851"/>
        </p:xfrm>
        <a:graphic>
          <a:graphicData uri="http://schemas.openxmlformats.org/drawingml/2006/table">
            <a:tbl>
              <a:tblPr firstRow="1" bandRow="1">
                <a:tableStyleId>{5C22544A-7EE6-4342-B048-85BDC9FD1C3A}</a:tableStyleId>
              </a:tblPr>
              <a:tblGrid>
                <a:gridCol w="2101321"/>
                <a:gridCol w="2831227"/>
                <a:gridCol w="1944216"/>
                <a:gridCol w="1440159"/>
              </a:tblGrid>
              <a:tr h="394067">
                <a:tc>
                  <a:txBody>
                    <a:bodyPr/>
                    <a:lstStyle/>
                    <a:p>
                      <a:pPr algn="ctr"/>
                      <a:endParaRPr kumimoji="1" lang="ja-JP" altLang="en-US" sz="1600" dirty="0"/>
                    </a:p>
                  </a:txBody>
                  <a:tcPr marL="91430" marR="91430" marT="45718" marB="45718"/>
                </a:tc>
                <a:tc>
                  <a:txBody>
                    <a:bodyPr/>
                    <a:lstStyle/>
                    <a:p>
                      <a:pPr algn="ctr"/>
                      <a:r>
                        <a:rPr kumimoji="1" lang="ja-JP" altLang="en-US" sz="1600" dirty="0" smtClean="0"/>
                        <a:t>必須</a:t>
                      </a:r>
                      <a:endParaRPr kumimoji="1" lang="ja-JP" altLang="en-US" sz="1600" dirty="0"/>
                    </a:p>
                  </a:txBody>
                  <a:tcPr marL="91430" marR="91430" marT="45718" marB="45718" anchor="ctr"/>
                </a:tc>
                <a:tc>
                  <a:txBody>
                    <a:bodyPr/>
                    <a:lstStyle/>
                    <a:p>
                      <a:pPr algn="ctr"/>
                      <a:r>
                        <a:rPr kumimoji="1" lang="ja-JP" altLang="en-US" sz="1600" dirty="0" smtClean="0"/>
                        <a:t>実施が望ましい</a:t>
                      </a:r>
                      <a:endParaRPr kumimoji="1" lang="ja-JP" altLang="en-US" sz="1600" dirty="0"/>
                    </a:p>
                  </a:txBody>
                  <a:tcPr marL="91430" marR="91430" marT="45718" marB="45718" anchor="ctr"/>
                </a:tc>
                <a:tc>
                  <a:txBody>
                    <a:bodyPr/>
                    <a:lstStyle/>
                    <a:p>
                      <a:pPr algn="ctr"/>
                      <a:r>
                        <a:rPr kumimoji="1" lang="ja-JP" altLang="en-US" sz="1600" dirty="0" smtClean="0"/>
                        <a:t>任意</a:t>
                      </a:r>
                      <a:endParaRPr kumimoji="1" lang="ja-JP" altLang="en-US" sz="1600" dirty="0"/>
                    </a:p>
                  </a:txBody>
                  <a:tcPr marL="91430" marR="91430" marT="45718" marB="45718" anchor="ctr"/>
                </a:tc>
              </a:tr>
              <a:tr h="818851">
                <a:tc>
                  <a:txBody>
                    <a:bodyPr/>
                    <a:lstStyle/>
                    <a:p>
                      <a:r>
                        <a:rPr kumimoji="1" lang="ja-JP" altLang="en-US" sz="1200" dirty="0" smtClean="0"/>
                        <a:t>目視チェック</a:t>
                      </a:r>
                      <a:endParaRPr kumimoji="1" lang="en-US" altLang="ja-JP" sz="1200" dirty="0" smtClean="0"/>
                    </a:p>
                    <a:p>
                      <a:r>
                        <a:rPr kumimoji="1" lang="ja-JP" altLang="en-US" sz="1200" dirty="0" smtClean="0"/>
                        <a:t>（</a:t>
                      </a:r>
                      <a:r>
                        <a:rPr kumimoji="1" lang="en-US" altLang="ja-JP" sz="1200" dirty="0" smtClean="0"/>
                        <a:t>CAD</a:t>
                      </a:r>
                      <a:r>
                        <a:rPr kumimoji="1" lang="ja-JP" altLang="en-US" sz="1200" dirty="0" smtClean="0"/>
                        <a:t>図面の場合）</a:t>
                      </a:r>
                      <a:endParaRPr kumimoji="1" lang="en-US" altLang="ja-JP" sz="1200" dirty="0" smtClean="0"/>
                    </a:p>
                    <a:p>
                      <a:r>
                        <a:rPr kumimoji="1" lang="en-US" altLang="ja-JP" sz="1200" dirty="0" smtClean="0"/>
                        <a:t>SXF</a:t>
                      </a:r>
                      <a:r>
                        <a:rPr kumimoji="1" lang="ja-JP" altLang="en-US" sz="1200" dirty="0" smtClean="0"/>
                        <a:t>ビューア等を利用します。</a:t>
                      </a:r>
                      <a:endParaRPr kumimoji="1" lang="ja-JP" altLang="en-US" sz="1200" dirty="0"/>
                    </a:p>
                  </a:txBody>
                  <a:tcPr marL="91430" marR="91430" marT="45718" marB="45718"/>
                </a:tc>
                <a:tc>
                  <a:txBody>
                    <a:bodyPr/>
                    <a:lstStyle/>
                    <a:p>
                      <a:r>
                        <a:rPr kumimoji="1" lang="en-US" altLang="ja-JP" sz="1200" dirty="0" smtClean="0"/>
                        <a:t>1.</a:t>
                      </a:r>
                      <a:r>
                        <a:rPr kumimoji="1" lang="ja-JP" altLang="en-US" sz="1200" dirty="0" smtClean="0"/>
                        <a:t>作図されている内容</a:t>
                      </a:r>
                      <a:r>
                        <a:rPr kumimoji="1" lang="ja-JP" altLang="en-US" sz="1200" u="sng" dirty="0" smtClean="0"/>
                        <a:t>（必ず目視）</a:t>
                      </a:r>
                    </a:p>
                    <a:p>
                      <a:r>
                        <a:rPr kumimoji="1" lang="en-US" altLang="ja-JP" sz="1200" dirty="0" smtClean="0"/>
                        <a:t>2.</a:t>
                      </a:r>
                      <a:r>
                        <a:rPr kumimoji="1" lang="ja-JP" altLang="en-US" sz="1200" dirty="0" smtClean="0"/>
                        <a:t>適切なレイヤで作図（レイヤ名）</a:t>
                      </a:r>
                    </a:p>
                    <a:p>
                      <a:r>
                        <a:rPr kumimoji="1" lang="en-US" altLang="ja-JP" sz="1200" dirty="0" smtClean="0"/>
                        <a:t>3.</a:t>
                      </a:r>
                      <a:r>
                        <a:rPr kumimoji="1" lang="ja-JP" altLang="en-US" sz="1200" dirty="0" smtClean="0"/>
                        <a:t>紙図面との整合</a:t>
                      </a:r>
                    </a:p>
                    <a:p>
                      <a:r>
                        <a:rPr kumimoji="1" lang="en-US" altLang="ja-JP" sz="1200" dirty="0" smtClean="0"/>
                        <a:t>4.</a:t>
                      </a:r>
                      <a:r>
                        <a:rPr kumimoji="1" lang="ja-JP" altLang="en-US" sz="1200" dirty="0" smtClean="0"/>
                        <a:t>表題欄</a:t>
                      </a:r>
                      <a:endParaRPr kumimoji="1" lang="ja-JP" altLang="en-US" sz="1200" dirty="0"/>
                    </a:p>
                  </a:txBody>
                  <a:tcPr marL="91430" marR="91430" marT="45718" marB="45718"/>
                </a:tc>
                <a:tc>
                  <a:txBody>
                    <a:bodyPr/>
                    <a:lstStyle/>
                    <a:p>
                      <a:r>
                        <a:rPr kumimoji="1" lang="en-US" altLang="ja-JP" sz="1200" dirty="0" smtClean="0"/>
                        <a:t>5.</a:t>
                      </a:r>
                      <a:r>
                        <a:rPr kumimoji="1" lang="ja-JP" altLang="en-US" sz="1200" dirty="0" smtClean="0"/>
                        <a:t>図面の大きさ</a:t>
                      </a:r>
                    </a:p>
                    <a:p>
                      <a:r>
                        <a:rPr kumimoji="1" lang="en-US" altLang="ja-JP" sz="1200" dirty="0" smtClean="0"/>
                        <a:t>6.</a:t>
                      </a:r>
                      <a:r>
                        <a:rPr kumimoji="1" lang="ja-JP" altLang="en-US" sz="1200" dirty="0" smtClean="0"/>
                        <a:t>図面の正位</a:t>
                      </a:r>
                    </a:p>
                    <a:p>
                      <a:r>
                        <a:rPr kumimoji="1" lang="en-US" altLang="ja-JP" sz="1200" dirty="0" smtClean="0"/>
                        <a:t>7.</a:t>
                      </a:r>
                      <a:r>
                        <a:rPr kumimoji="1" lang="ja-JP" altLang="en-US" sz="1200" dirty="0" smtClean="0"/>
                        <a:t>輪郭線の余白</a:t>
                      </a:r>
                    </a:p>
                    <a:p>
                      <a:r>
                        <a:rPr kumimoji="1" lang="en-US" altLang="ja-JP" sz="1200" dirty="0" smtClean="0"/>
                        <a:t>8.</a:t>
                      </a:r>
                      <a:r>
                        <a:rPr kumimoji="1" lang="ja-JP" altLang="en-US" sz="1200" dirty="0" smtClean="0"/>
                        <a:t>尺度</a:t>
                      </a:r>
                      <a:endParaRPr kumimoji="1" lang="ja-JP" altLang="en-US" sz="1200" dirty="0"/>
                    </a:p>
                  </a:txBody>
                  <a:tcPr marL="91430" marR="91430" marT="45718" marB="45718"/>
                </a:tc>
                <a:tc>
                  <a:txBody>
                    <a:bodyPr/>
                    <a:lstStyle/>
                    <a:p>
                      <a:r>
                        <a:rPr kumimoji="1" lang="en-US" altLang="ja-JP" sz="1200" dirty="0" smtClean="0"/>
                        <a:t>9.</a:t>
                      </a:r>
                      <a:r>
                        <a:rPr kumimoji="1" lang="ja-JP" altLang="en-US" sz="1200" dirty="0" smtClean="0"/>
                        <a:t>色</a:t>
                      </a:r>
                    </a:p>
                    <a:p>
                      <a:r>
                        <a:rPr kumimoji="1" lang="en-US" altLang="ja-JP" sz="1200" dirty="0" smtClean="0"/>
                        <a:t>9.</a:t>
                      </a:r>
                      <a:r>
                        <a:rPr kumimoji="1" lang="ja-JP" altLang="en-US" sz="1200" dirty="0" smtClean="0"/>
                        <a:t>線</a:t>
                      </a:r>
                    </a:p>
                    <a:p>
                      <a:r>
                        <a:rPr kumimoji="1" lang="en-US" altLang="ja-JP" sz="1200" dirty="0" smtClean="0"/>
                        <a:t>9.</a:t>
                      </a:r>
                      <a:r>
                        <a:rPr kumimoji="1" lang="ja-JP" altLang="en-US" sz="1200" dirty="0" smtClean="0"/>
                        <a:t>文字</a:t>
                      </a:r>
                      <a:endParaRPr kumimoji="1" lang="ja-JP" altLang="en-US" sz="1200" dirty="0"/>
                    </a:p>
                  </a:txBody>
                  <a:tcPr marL="91430" marR="91430" marT="45718" marB="45718"/>
                </a:tc>
              </a:tr>
              <a:tr h="829072">
                <a:tc>
                  <a:txBody>
                    <a:bodyPr/>
                    <a:lstStyle/>
                    <a:p>
                      <a:r>
                        <a:rPr kumimoji="1" lang="ja-JP" altLang="en-US" sz="1200" dirty="0" smtClean="0">
                          <a:latin typeface="ＭＳ Ｐゴシック" pitchFamily="50" charset="-128"/>
                          <a:ea typeface="ＭＳ Ｐゴシック" pitchFamily="50" charset="-128"/>
                        </a:rPr>
                        <a:t>目視チェック</a:t>
                      </a:r>
                      <a:endParaRPr kumimoji="1" lang="ja-JP" altLang="en-US" sz="1200" dirty="0"/>
                    </a:p>
                  </a:txBody>
                  <a:tcPr marL="91430" marR="91430" marT="45718" marB="45718"/>
                </a:tc>
                <a:tc>
                  <a:txBody>
                    <a:bodyPr/>
                    <a:lstStyle/>
                    <a:p>
                      <a:r>
                        <a:rPr kumimoji="1" lang="ja-JP" altLang="en-US" sz="1200" dirty="0" smtClean="0"/>
                        <a:t>管理項目の記載内容</a:t>
                      </a:r>
                      <a:endParaRPr kumimoji="1" lang="en-US" altLang="ja-JP" sz="1200" dirty="0" smtClean="0"/>
                    </a:p>
                    <a:p>
                      <a:r>
                        <a:rPr kumimoji="1" lang="ja-JP" altLang="en-US" sz="1200" dirty="0" smtClean="0"/>
                        <a:t>・工事（業務）件名等</a:t>
                      </a:r>
                      <a:endParaRPr kumimoji="1" lang="en-US" altLang="ja-JP" sz="1200" dirty="0" smtClean="0"/>
                    </a:p>
                    <a:p>
                      <a:r>
                        <a:rPr kumimoji="1" lang="ja-JP" altLang="en-US" sz="1200" dirty="0" smtClean="0">
                          <a:solidFill>
                            <a:srgbClr val="FF0000"/>
                          </a:solidFill>
                        </a:rPr>
                        <a:t>・フォルダ構成</a:t>
                      </a:r>
                      <a:endParaRPr kumimoji="1" lang="en-US" altLang="ja-JP" sz="1200" dirty="0" smtClean="0">
                        <a:solidFill>
                          <a:srgbClr val="FF0000"/>
                        </a:solidFill>
                      </a:endParaRPr>
                    </a:p>
                    <a:p>
                      <a:r>
                        <a:rPr kumimoji="1" lang="ja-JP" altLang="en-US" sz="1200" dirty="0" smtClean="0">
                          <a:solidFill>
                            <a:srgbClr val="FF0000"/>
                          </a:solidFill>
                        </a:rPr>
                        <a:t>・各管理ファイル及び</a:t>
                      </a:r>
                      <a:r>
                        <a:rPr kumimoji="1" lang="en-US" altLang="ja-JP" sz="1200" dirty="0" smtClean="0">
                          <a:solidFill>
                            <a:srgbClr val="FF0000"/>
                          </a:solidFill>
                        </a:rPr>
                        <a:t>DTD</a:t>
                      </a:r>
                      <a:r>
                        <a:rPr kumimoji="1" lang="ja-JP" altLang="en-US" sz="1200" dirty="0" smtClean="0">
                          <a:solidFill>
                            <a:srgbClr val="FF0000"/>
                          </a:solidFill>
                        </a:rPr>
                        <a:t>ファイルの有無</a:t>
                      </a:r>
                      <a:endParaRPr kumimoji="1" lang="ja-JP" altLang="en-US" sz="1200" dirty="0">
                        <a:solidFill>
                          <a:srgbClr val="FF0000"/>
                        </a:solidFill>
                      </a:endParaRPr>
                    </a:p>
                  </a:txBody>
                  <a:tcPr marL="91430" marR="91430" marT="45718" marB="45718"/>
                </a:tc>
                <a:tc>
                  <a:txBody>
                    <a:bodyPr/>
                    <a:lstStyle/>
                    <a:p>
                      <a:endParaRPr kumimoji="1" lang="ja-JP" altLang="en-US" sz="1200" dirty="0"/>
                    </a:p>
                  </a:txBody>
                  <a:tcPr marL="91430" marR="91430" marT="45718" marB="45718"/>
                </a:tc>
                <a:tc>
                  <a:txBody>
                    <a:bodyPr/>
                    <a:lstStyle/>
                    <a:p>
                      <a:endParaRPr kumimoji="1" lang="ja-JP" altLang="en-US" sz="1200" dirty="0"/>
                    </a:p>
                  </a:txBody>
                  <a:tcPr marL="91430" marR="91430" marT="45718" marB="45718"/>
                </a:tc>
              </a:tr>
              <a:tr h="2638529">
                <a:tc>
                  <a:txBody>
                    <a:bodyPr/>
                    <a:lstStyle/>
                    <a:p>
                      <a:r>
                        <a:rPr kumimoji="1" lang="ja-JP" altLang="en-US" sz="1200" dirty="0" smtClean="0"/>
                        <a:t>電子納品</a:t>
                      </a:r>
                      <a:endParaRPr kumimoji="1" lang="en-US" altLang="ja-JP" sz="1200" dirty="0" smtClean="0"/>
                    </a:p>
                    <a:p>
                      <a:r>
                        <a:rPr kumimoji="1" lang="ja-JP" altLang="en-US" sz="1200" dirty="0" smtClean="0"/>
                        <a:t>チェックシステム</a:t>
                      </a:r>
                      <a:endParaRPr kumimoji="1" lang="ja-JP" altLang="en-US" sz="1200" dirty="0"/>
                    </a:p>
                  </a:txBody>
                  <a:tcPr marL="91430" marR="91430" marT="45718" marB="45718"/>
                </a:tc>
                <a:tc>
                  <a:txBody>
                    <a:bodyPr/>
                    <a:lstStyle/>
                    <a:p>
                      <a:r>
                        <a:rPr kumimoji="1" lang="en-US" altLang="ja-JP" sz="1200" dirty="0" smtClean="0"/>
                        <a:t>1.CAD</a:t>
                      </a:r>
                      <a:r>
                        <a:rPr kumimoji="1" lang="ja-JP" altLang="en-US" sz="1200" dirty="0" smtClean="0"/>
                        <a:t>ファイル形式</a:t>
                      </a:r>
                      <a:endParaRPr kumimoji="1" lang="en-US" altLang="ja-JP" sz="1200" dirty="0" smtClean="0"/>
                    </a:p>
                    <a:p>
                      <a:r>
                        <a:rPr kumimoji="1" lang="en-US" altLang="ja-JP" sz="1200" dirty="0" smtClean="0"/>
                        <a:t>2.</a:t>
                      </a:r>
                      <a:r>
                        <a:rPr kumimoji="1" lang="ja-JP" altLang="en-US" sz="1200" dirty="0" smtClean="0"/>
                        <a:t>図面管理項目</a:t>
                      </a:r>
                    </a:p>
                    <a:p>
                      <a:r>
                        <a:rPr kumimoji="1" lang="en-US" altLang="ja-JP" sz="1200" dirty="0" smtClean="0"/>
                        <a:t>3.</a:t>
                      </a:r>
                      <a:r>
                        <a:rPr kumimoji="1" lang="ja-JP" altLang="en-US" sz="1200" dirty="0" smtClean="0"/>
                        <a:t>工種（追加工種含む）</a:t>
                      </a:r>
                    </a:p>
                    <a:p>
                      <a:r>
                        <a:rPr kumimoji="1" lang="en-US" altLang="ja-JP" sz="1200" dirty="0" smtClean="0"/>
                        <a:t>4.</a:t>
                      </a:r>
                      <a:r>
                        <a:rPr kumimoji="1" lang="ja-JP" altLang="en-US" sz="1200" dirty="0" smtClean="0"/>
                        <a:t>図面種類</a:t>
                      </a:r>
                    </a:p>
                    <a:p>
                      <a:r>
                        <a:rPr kumimoji="1" lang="en-US" altLang="ja-JP" sz="1200" dirty="0" smtClean="0"/>
                        <a:t>5.</a:t>
                      </a:r>
                      <a:r>
                        <a:rPr kumimoji="1" lang="ja-JP" altLang="en-US" sz="1200" dirty="0" smtClean="0"/>
                        <a:t>図面ファイル名（新規追加含む）</a:t>
                      </a:r>
                    </a:p>
                    <a:p>
                      <a:r>
                        <a:rPr kumimoji="1" lang="en-US" altLang="ja-JP" sz="1200" dirty="0" smtClean="0"/>
                        <a:t>6.</a:t>
                      </a:r>
                      <a:r>
                        <a:rPr kumimoji="1" lang="ja-JP" altLang="en-US" sz="1200" dirty="0" smtClean="0"/>
                        <a:t>レイヤ名（新規追加含む）</a:t>
                      </a:r>
                    </a:p>
                    <a:p>
                      <a:r>
                        <a:rPr kumimoji="1" lang="en-US" altLang="ja-JP" sz="1200" dirty="0" smtClean="0"/>
                        <a:t>7.</a:t>
                      </a:r>
                      <a:r>
                        <a:rPr kumimoji="1" lang="ja-JP" altLang="en-US" sz="1200" dirty="0" smtClean="0"/>
                        <a:t>追加サブフォルダ（業務のみ）</a:t>
                      </a:r>
                      <a:endParaRPr kumimoji="1" lang="ja-JP" altLang="en-US" sz="1200" u="sng" dirty="0" smtClean="0"/>
                    </a:p>
                    <a:p>
                      <a:r>
                        <a:rPr kumimoji="1" lang="en-US" altLang="ja-JP" sz="1200" dirty="0" smtClean="0"/>
                        <a:t>8.SXF</a:t>
                      </a:r>
                      <a:r>
                        <a:rPr kumimoji="1" lang="ja-JP" altLang="en-US" sz="1200" dirty="0" smtClean="0"/>
                        <a:t>のバージョン</a:t>
                      </a:r>
                      <a:endParaRPr kumimoji="1" lang="en-US" altLang="ja-JP" sz="1200" dirty="0" smtClean="0"/>
                    </a:p>
                    <a:p>
                      <a:r>
                        <a:rPr kumimoji="1" lang="en-US" altLang="ja-JP" sz="1200" dirty="0" smtClean="0"/>
                        <a:t>9.SAF</a:t>
                      </a:r>
                      <a:r>
                        <a:rPr kumimoji="1" lang="ja-JP" altLang="en-US" sz="1200" dirty="0" smtClean="0"/>
                        <a:t>ファイルの有無</a:t>
                      </a:r>
                      <a:endParaRPr kumimoji="1" lang="en-US" altLang="ja-JP" sz="1200" dirty="0" smtClean="0"/>
                    </a:p>
                    <a:p>
                      <a:r>
                        <a:rPr kumimoji="1" lang="en-US" altLang="ja-JP" sz="1200" dirty="0" smtClean="0"/>
                        <a:t>10.</a:t>
                      </a:r>
                      <a:r>
                        <a:rPr kumimoji="1" lang="ja-JP" altLang="en-US" sz="1200" dirty="0" smtClean="0"/>
                        <a:t>ラスタファイルの有無</a:t>
                      </a:r>
                      <a:endParaRPr kumimoji="1" lang="en-US" altLang="ja-JP" sz="1200" dirty="0" smtClean="0"/>
                    </a:p>
                    <a:p>
                      <a:r>
                        <a:rPr kumimoji="1" lang="en-US" altLang="ja-JP" sz="1200" dirty="0" smtClean="0"/>
                        <a:t>11.</a:t>
                      </a:r>
                      <a:r>
                        <a:rPr kumimoji="1" lang="ja-JP" altLang="en-US" sz="1200" dirty="0" smtClean="0"/>
                        <a:t>各管理ファイル</a:t>
                      </a:r>
                      <a:endParaRPr kumimoji="1" lang="en-US" altLang="ja-JP" sz="1200" dirty="0" smtClean="0"/>
                    </a:p>
                    <a:p>
                      <a:r>
                        <a:rPr kumimoji="1" lang="en-US" altLang="ja-JP" sz="1200" dirty="0" smtClean="0"/>
                        <a:t>12.</a:t>
                      </a:r>
                      <a:r>
                        <a:rPr kumimoji="1" lang="ja-JP" altLang="en-US" sz="1200" dirty="0" smtClean="0"/>
                        <a:t>ファイル構成</a:t>
                      </a:r>
                      <a:endParaRPr kumimoji="1" lang="en-US" altLang="ja-JP" sz="1200" dirty="0" smtClean="0"/>
                    </a:p>
                    <a:p>
                      <a:r>
                        <a:rPr kumimoji="1" lang="en-US" altLang="ja-JP" sz="1200" dirty="0" smtClean="0"/>
                        <a:t>13.PDF</a:t>
                      </a:r>
                    </a:p>
                    <a:p>
                      <a:r>
                        <a:rPr kumimoji="1" lang="en-US" altLang="ja-JP" sz="1200" dirty="0" smtClean="0"/>
                        <a:t>14.</a:t>
                      </a:r>
                      <a:r>
                        <a:rPr kumimoji="1" lang="ja-JP" altLang="en-US" sz="1200" dirty="0" smtClean="0"/>
                        <a:t>測量図面</a:t>
                      </a:r>
                      <a:endParaRPr kumimoji="1" lang="en-US" altLang="ja-JP" sz="1200" dirty="0" smtClean="0"/>
                    </a:p>
                  </a:txBody>
                  <a:tcPr marL="91430" marR="91430" marT="45718" marB="45718"/>
                </a:tc>
                <a:tc>
                  <a:txBody>
                    <a:bodyPr/>
                    <a:lstStyle/>
                    <a:p>
                      <a:endParaRPr kumimoji="1" lang="ja-JP" altLang="en-US" sz="1200" dirty="0"/>
                    </a:p>
                  </a:txBody>
                  <a:tcPr marL="91430" marR="91430" marT="45718" marB="45718"/>
                </a:tc>
                <a:tc>
                  <a:txBody>
                    <a:bodyPr/>
                    <a:lstStyle/>
                    <a:p>
                      <a:endParaRPr kumimoji="1" lang="ja-JP" altLang="en-US" sz="1200" dirty="0"/>
                    </a:p>
                  </a:txBody>
                  <a:tcPr marL="91430" marR="91430" marT="45718" marB="45718"/>
                </a:tc>
              </a:tr>
            </a:tbl>
          </a:graphicData>
        </a:graphic>
      </p:graphicFrame>
      <p:sp>
        <p:nvSpPr>
          <p:cNvPr id="8" name="雲形吹き出し 7"/>
          <p:cNvSpPr/>
          <p:nvPr/>
        </p:nvSpPr>
        <p:spPr bwMode="auto">
          <a:xfrm>
            <a:off x="5868144" y="3140968"/>
            <a:ext cx="3132348" cy="1404156"/>
          </a:xfrm>
          <a:prstGeom prst="cloudCallout">
            <a:avLst>
              <a:gd name="adj1" fmla="val -67213"/>
              <a:gd name="adj2" fmla="val -67469"/>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チェックシステムは、</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smtClean="0"/>
              <a:t>図面の作図内容や管理ファイルの記載内容を判断をすることはできません。</a:t>
            </a:r>
            <a:endParaRPr lang="en-US" altLang="ja-JP" dirty="0" smtClean="0"/>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そのため目視でのチェックも実施します。</a:t>
            </a:r>
          </a:p>
        </p:txBody>
      </p:sp>
      <p:sp>
        <p:nvSpPr>
          <p:cNvPr id="9" name="四角形吹き出し 8"/>
          <p:cNvSpPr/>
          <p:nvPr/>
        </p:nvSpPr>
        <p:spPr bwMode="auto">
          <a:xfrm>
            <a:off x="4608004" y="5661248"/>
            <a:ext cx="1908212" cy="504056"/>
          </a:xfrm>
          <a:prstGeom prst="wedgeRectCallout">
            <a:avLst>
              <a:gd name="adj1" fmla="val -65113"/>
              <a:gd name="adj2" fmla="val -83629"/>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１～</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10</a:t>
            </a:r>
            <a:r>
              <a:rPr lang="ja-JP" altLang="en-US" dirty="0" smtClean="0"/>
              <a:t>：</a:t>
            </a:r>
            <a:r>
              <a:rPr lang="en-US" altLang="ja-JP" dirty="0" smtClean="0"/>
              <a:t>CAD</a:t>
            </a:r>
            <a:r>
              <a:rPr lang="ja-JP" altLang="en-US" dirty="0" smtClean="0"/>
              <a:t>図面関係</a:t>
            </a: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11</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14</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：共通事項</a:t>
            </a:r>
          </a:p>
        </p:txBody>
      </p:sp>
    </p:spTree>
    <p:extLst>
      <p:ext uri="{BB962C8B-B14F-4D97-AF65-F5344CB8AC3E}">
        <p14:creationId xmlns:p14="http://schemas.microsoft.com/office/powerpoint/2010/main" xmlns="" val="39924686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電子納品チェックシステムによる</a:t>
            </a:r>
            <a:endParaRPr lang="en-US" altLang="ja-JP" sz="4400" b="0" dirty="0" smtClean="0">
              <a:solidFill>
                <a:srgbClr val="330066"/>
              </a:solidFill>
              <a:latin typeface="HGP創英角ｺﾞｼｯｸUB" pitchFamily="50" charset="-128"/>
              <a:ea typeface="HGP創英角ｺﾞｼｯｸUB" pitchFamily="50" charset="-128"/>
            </a:endParaRPr>
          </a:p>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551797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正方形/長方形 2"/>
          <p:cNvSpPr>
            <a:spLocks noChangeArrowheads="1"/>
          </p:cNvSpPr>
          <p:nvPr/>
        </p:nvSpPr>
        <p:spPr bwMode="auto">
          <a:xfrm>
            <a:off x="144463" y="2024063"/>
            <a:ext cx="8820150" cy="3421062"/>
          </a:xfrm>
          <a:prstGeom prst="rect">
            <a:avLst/>
          </a:prstGeom>
          <a:noFill/>
          <a:ln w="57150" algn="ctr">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電子成果品の管理ファイルのチェック</a:t>
            </a:r>
          </a:p>
        </p:txBody>
      </p:sp>
      <p:sp>
        <p:nvSpPr>
          <p:cNvPr id="17412" name="Rectangle 4"/>
          <p:cNvSpPr>
            <a:spLocks noChangeArrowheads="1"/>
          </p:cNvSpPr>
          <p:nvPr/>
        </p:nvSpPr>
        <p:spPr bwMode="auto">
          <a:xfrm>
            <a:off x="36513" y="2024063"/>
            <a:ext cx="8928100" cy="342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電子納品チェックシステム（土木） 　</a:t>
            </a:r>
            <a:r>
              <a:rPr lang="en-US" altLang="ja-JP" sz="3200" b="0" dirty="0" smtClean="0">
                <a:latin typeface="HGP創英角ｺﾞｼｯｸUB" pitchFamily="50" charset="-128"/>
                <a:ea typeface="HGP創英角ｺﾞｼｯｸUB" pitchFamily="50" charset="-128"/>
              </a:rPr>
              <a:t>Ver.10.0.0</a:t>
            </a:r>
          </a:p>
          <a:p>
            <a:pPr algn="l" eaLnBrk="1" hangingPunct="1">
              <a:spcBef>
                <a:spcPct val="20000"/>
              </a:spcBef>
              <a:buFontTx/>
              <a:buChar char="•"/>
            </a:pPr>
            <a:endParaRPr lang="en-US" altLang="ja-JP"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電子納品チェックシステム（電通） 　</a:t>
            </a:r>
            <a:r>
              <a:rPr lang="en-US" altLang="ja-JP" sz="3200" b="0" dirty="0" smtClean="0">
                <a:latin typeface="HGP創英角ｺﾞｼｯｸUB" pitchFamily="50" charset="-128"/>
                <a:ea typeface="HGP創英角ｺﾞｼｯｸUB" pitchFamily="50" charset="-128"/>
              </a:rPr>
              <a:t>Ver.6.0.0</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対象：電気通信設備編の要領で作成された電子成果品</a:t>
            </a:r>
          </a:p>
          <a:p>
            <a:pPr algn="l" eaLnBrk="1" hangingPunct="1">
              <a:spcBef>
                <a:spcPct val="20000"/>
              </a:spcBef>
            </a:pPr>
            <a:endParaRPr lang="ja-JP" altLang="en-US"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電子納品チェックシステム（機械） 　</a:t>
            </a:r>
            <a:r>
              <a:rPr lang="en-US" altLang="ja-JP" sz="3200" b="0" dirty="0" smtClean="0">
                <a:latin typeface="HGP創英角ｺﾞｼｯｸUB" pitchFamily="50" charset="-128"/>
                <a:ea typeface="HGP創英角ｺﾞｼｯｸUB" pitchFamily="50" charset="-128"/>
              </a:rPr>
              <a:t>Ver.4.0.0</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対象：機械設備工事編の要領で作成された電子成果品</a:t>
            </a: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17413" name="Rectangle 8"/>
          <p:cNvSpPr>
            <a:spLocks noChangeArrowheads="1"/>
          </p:cNvSpPr>
          <p:nvPr/>
        </p:nvSpPr>
        <p:spPr bwMode="auto">
          <a:xfrm>
            <a:off x="180000" y="5553869"/>
            <a:ext cx="3592512"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2400" b="0" dirty="0">
                <a:solidFill>
                  <a:srgbClr val="FF0000"/>
                </a:solidFill>
                <a:latin typeface="HGP創英角ｺﾞｼｯｸUB" pitchFamily="50" charset="-128"/>
                <a:ea typeface="HGP創英角ｺﾞｼｯｸUB" pitchFamily="50" charset="-128"/>
              </a:rPr>
              <a:t>【</a:t>
            </a:r>
            <a:r>
              <a:rPr lang="en-US" altLang="ja-JP" sz="2400" b="0" dirty="0" smtClean="0">
                <a:solidFill>
                  <a:srgbClr val="FF0000"/>
                </a:solidFill>
                <a:latin typeface="HGP創英角ｺﾞｼｯｸUB" pitchFamily="50" charset="-128"/>
                <a:ea typeface="HGP創英角ｺﾞｼｯｸUB" pitchFamily="50" charset="-128"/>
              </a:rPr>
              <a:t>2016</a:t>
            </a:r>
            <a:r>
              <a:rPr lang="ja-JP" altLang="en-US" sz="2400" b="0" dirty="0" smtClean="0">
                <a:solidFill>
                  <a:srgbClr val="FF0000"/>
                </a:solidFill>
                <a:latin typeface="HGP創英角ｺﾞｼｯｸUB" pitchFamily="50" charset="-128"/>
                <a:ea typeface="HGP創英角ｺﾞｼｯｸUB" pitchFamily="50" charset="-128"/>
              </a:rPr>
              <a:t>年</a:t>
            </a:r>
            <a:r>
              <a:rPr lang="en-US" altLang="ja-JP" sz="2400" b="0" dirty="0" smtClean="0">
                <a:solidFill>
                  <a:srgbClr val="FF0000"/>
                </a:solidFill>
                <a:latin typeface="HGP創英角ｺﾞｼｯｸUB" pitchFamily="50" charset="-128"/>
                <a:ea typeface="HGP創英角ｺﾞｼｯｸUB" pitchFamily="50" charset="-128"/>
              </a:rPr>
              <a:t>11</a:t>
            </a:r>
            <a:r>
              <a:rPr lang="ja-JP" altLang="en-US" sz="2400" b="0" dirty="0" smtClean="0">
                <a:solidFill>
                  <a:srgbClr val="FF0000"/>
                </a:solidFill>
                <a:latin typeface="HGP創英角ｺﾞｼｯｸUB" pitchFamily="50" charset="-128"/>
                <a:ea typeface="HGP創英角ｺﾞｼｯｸUB" pitchFamily="50" charset="-128"/>
              </a:rPr>
              <a:t>月現在</a:t>
            </a:r>
            <a:r>
              <a:rPr lang="en-US" altLang="ja-JP" sz="2400" b="0" dirty="0" smtClean="0">
                <a:solidFill>
                  <a:srgbClr val="FF0000"/>
                </a:solidFill>
                <a:latin typeface="HGP創英角ｺﾞｼｯｸUB" pitchFamily="50" charset="-128"/>
                <a:ea typeface="HGP創英角ｺﾞｼｯｸUB" pitchFamily="50" charset="-128"/>
              </a:rPr>
              <a:t>】</a:t>
            </a:r>
            <a:endParaRPr lang="en-US" altLang="ja-JP" sz="2400" b="0" dirty="0">
              <a:solidFill>
                <a:srgbClr val="FF0000"/>
              </a:solidFill>
              <a:latin typeface="HGP創英角ｺﾞｼｯｸUB" pitchFamily="50" charset="-128"/>
              <a:ea typeface="HGP創英角ｺﾞｼｯｸUB" pitchFamily="50" charset="-128"/>
            </a:endParaRPr>
          </a:p>
        </p:txBody>
      </p:sp>
      <p:sp>
        <p:nvSpPr>
          <p:cNvPr id="17414" name="テキスト ボックス 1"/>
          <p:cNvSpPr txBox="1">
            <a:spLocks noChangeArrowheads="1"/>
          </p:cNvSpPr>
          <p:nvPr/>
        </p:nvSpPr>
        <p:spPr bwMode="auto">
          <a:xfrm>
            <a:off x="180000" y="648000"/>
            <a:ext cx="842442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latin typeface="HGP創英角ｺﾞｼｯｸUB" pitchFamily="50" charset="-128"/>
                <a:ea typeface="HGP創英角ｺﾞｼｯｸUB" pitchFamily="50" charset="-128"/>
              </a:rPr>
              <a:t>管理ファイルのチェックには</a:t>
            </a:r>
            <a:endParaRPr lang="en-US" altLang="ja-JP" sz="3600" b="0" dirty="0">
              <a:latin typeface="HGP創英角ｺﾞｼｯｸUB" pitchFamily="50" charset="-128"/>
              <a:ea typeface="HGP創英角ｺﾞｼｯｸUB" pitchFamily="50" charset="-128"/>
            </a:endParaRPr>
          </a:p>
          <a:p>
            <a:pPr algn="l" eaLnBrk="1" hangingPunct="1"/>
            <a:r>
              <a:rPr lang="ja-JP" altLang="en-US" sz="3600" b="0" dirty="0" smtClean="0">
                <a:latin typeface="HGP創英角ｺﾞｼｯｸUB" pitchFamily="50" charset="-128"/>
                <a:ea typeface="HGP創英角ｺﾞｼｯｸUB" pitchFamily="50" charset="-128"/>
              </a:rPr>
              <a:t>「</a:t>
            </a:r>
            <a:r>
              <a:rPr lang="ja-JP" altLang="en-US" sz="3600" b="0" dirty="0">
                <a:solidFill>
                  <a:srgbClr val="FF0000"/>
                </a:solidFill>
                <a:latin typeface="HGP創英角ｺﾞｼｯｸUB" pitchFamily="50" charset="-128"/>
                <a:ea typeface="HGP創英角ｺﾞｼｯｸUB" pitchFamily="50" charset="-128"/>
              </a:rPr>
              <a:t>電子納品チェックシステム</a:t>
            </a:r>
            <a:r>
              <a:rPr lang="ja-JP" altLang="en-US" sz="3600" b="0" dirty="0">
                <a:latin typeface="HGP創英角ｺﾞｼｯｸUB" pitchFamily="50" charset="-128"/>
                <a:ea typeface="HGP創英角ｺﾞｼｯｸUB" pitchFamily="50" charset="-128"/>
              </a:rPr>
              <a:t>」を利用します。</a:t>
            </a:r>
          </a:p>
        </p:txBody>
      </p:sp>
      <p:sp>
        <p:nvSpPr>
          <p:cNvPr id="8"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35393815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7" name="Picture 1"/>
          <p:cNvPicPr>
            <a:picLocks noChangeAspect="1" noChangeArrowheads="1"/>
          </p:cNvPicPr>
          <p:nvPr/>
        </p:nvPicPr>
        <p:blipFill>
          <a:blip r:embed="rId3" cstate="print"/>
          <a:srcRect/>
          <a:stretch>
            <a:fillRect/>
          </a:stretch>
        </p:blipFill>
        <p:spPr bwMode="auto">
          <a:xfrm>
            <a:off x="719572" y="687571"/>
            <a:ext cx="7315157" cy="5549741"/>
          </a:xfrm>
          <a:prstGeom prst="rect">
            <a:avLst/>
          </a:prstGeom>
          <a:noFill/>
          <a:ln w="9525">
            <a:noFill/>
            <a:miter lim="800000"/>
            <a:headEnd/>
            <a:tailEnd/>
          </a:ln>
        </p:spPr>
      </p:pic>
      <p:sp>
        <p:nvSpPr>
          <p:cNvPr id="1843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電子成果品の内容確認</a:t>
            </a:r>
          </a:p>
        </p:txBody>
      </p:sp>
      <p:sp>
        <p:nvSpPr>
          <p:cNvPr id="18436" name="Rectangle 4"/>
          <p:cNvSpPr>
            <a:spLocks noChangeArrowheads="1"/>
          </p:cNvSpPr>
          <p:nvPr/>
        </p:nvSpPr>
        <p:spPr bwMode="auto">
          <a:xfrm>
            <a:off x="1647018" y="1130846"/>
            <a:ext cx="749300" cy="465137"/>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37" name="Freeform 5"/>
          <p:cNvSpPr>
            <a:spLocks/>
          </p:cNvSpPr>
          <p:nvPr/>
        </p:nvSpPr>
        <p:spPr bwMode="auto">
          <a:xfrm>
            <a:off x="2205818" y="864146"/>
            <a:ext cx="2362200" cy="277812"/>
          </a:xfrm>
          <a:custGeom>
            <a:avLst/>
            <a:gdLst>
              <a:gd name="T0" fmla="*/ 0 w 1488"/>
              <a:gd name="T1" fmla="*/ 2147483647 h 96"/>
              <a:gd name="T2" fmla="*/ 2147483647 w 1488"/>
              <a:gd name="T3" fmla="*/ 0 h 96"/>
              <a:gd name="T4" fmla="*/ 2147483647 w 1488"/>
              <a:gd name="T5" fmla="*/ 0 h 96"/>
              <a:gd name="T6" fmla="*/ 0 60000 65536"/>
              <a:gd name="T7" fmla="*/ 0 60000 65536"/>
              <a:gd name="T8" fmla="*/ 0 60000 65536"/>
              <a:gd name="T9" fmla="*/ 0 w 1488"/>
              <a:gd name="T10" fmla="*/ 0 h 96"/>
              <a:gd name="T11" fmla="*/ 1488 w 1488"/>
              <a:gd name="T12" fmla="*/ 96 h 96"/>
            </a:gdLst>
            <a:ahLst/>
            <a:cxnLst>
              <a:cxn ang="T6">
                <a:pos x="T0" y="T1"/>
              </a:cxn>
              <a:cxn ang="T7">
                <a:pos x="T2" y="T3"/>
              </a:cxn>
              <a:cxn ang="T8">
                <a:pos x="T4" y="T5"/>
              </a:cxn>
            </a:cxnLst>
            <a:rect l="T9" t="T10" r="T11" b="T12"/>
            <a:pathLst>
              <a:path w="1488" h="96">
                <a:moveTo>
                  <a:pt x="0" y="96"/>
                </a:moveTo>
                <a:lnTo>
                  <a:pt x="96" y="0"/>
                </a:lnTo>
                <a:lnTo>
                  <a:pt x="1488" y="0"/>
                </a:lnTo>
              </a:path>
            </a:pathLst>
          </a:cu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ja-JP" altLang="en-US"/>
          </a:p>
        </p:txBody>
      </p:sp>
      <p:sp>
        <p:nvSpPr>
          <p:cNvPr id="18438" name="Text Box 6"/>
          <p:cNvSpPr txBox="1">
            <a:spLocks noChangeArrowheads="1"/>
          </p:cNvSpPr>
          <p:nvPr/>
        </p:nvSpPr>
        <p:spPr bwMode="auto">
          <a:xfrm>
            <a:off x="4568018" y="692696"/>
            <a:ext cx="3208338"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チェック結果の印刷やファイル出力</a:t>
            </a:r>
          </a:p>
        </p:txBody>
      </p:sp>
      <p:sp>
        <p:nvSpPr>
          <p:cNvPr id="18439" name="Freeform 7"/>
          <p:cNvSpPr>
            <a:spLocks/>
          </p:cNvSpPr>
          <p:nvPr/>
        </p:nvSpPr>
        <p:spPr bwMode="auto">
          <a:xfrm flipV="1">
            <a:off x="3599829" y="1622425"/>
            <a:ext cx="1165225" cy="201613"/>
          </a:xfrm>
          <a:custGeom>
            <a:avLst/>
            <a:gdLst>
              <a:gd name="T0" fmla="*/ 0 w 1104"/>
              <a:gd name="T1" fmla="*/ 2147483647 h 96"/>
              <a:gd name="T2" fmla="*/ 2147483647 w 1104"/>
              <a:gd name="T3" fmla="*/ 0 h 96"/>
              <a:gd name="T4" fmla="*/ 2147483647 w 1104"/>
              <a:gd name="T5" fmla="*/ 0 h 96"/>
              <a:gd name="T6" fmla="*/ 0 60000 65536"/>
              <a:gd name="T7" fmla="*/ 0 60000 65536"/>
              <a:gd name="T8" fmla="*/ 0 60000 65536"/>
              <a:gd name="T9" fmla="*/ 0 w 1104"/>
              <a:gd name="T10" fmla="*/ 0 h 96"/>
              <a:gd name="T11" fmla="*/ 1104 w 1104"/>
              <a:gd name="T12" fmla="*/ 96 h 96"/>
            </a:gdLst>
            <a:ahLst/>
            <a:cxnLst>
              <a:cxn ang="T6">
                <a:pos x="T0" y="T1"/>
              </a:cxn>
              <a:cxn ang="T7">
                <a:pos x="T2" y="T3"/>
              </a:cxn>
              <a:cxn ang="T8">
                <a:pos x="T4" y="T5"/>
              </a:cxn>
            </a:cxnLst>
            <a:rect l="T9" t="T10" r="T11" b="T12"/>
            <a:pathLst>
              <a:path w="1104" h="96">
                <a:moveTo>
                  <a:pt x="0" y="96"/>
                </a:moveTo>
                <a:lnTo>
                  <a:pt x="48" y="0"/>
                </a:lnTo>
                <a:lnTo>
                  <a:pt x="1104" y="0"/>
                </a:lnTo>
              </a:path>
            </a:pathLst>
          </a:cu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lstStyle/>
          <a:p>
            <a:endParaRPr lang="ja-JP" altLang="en-US"/>
          </a:p>
        </p:txBody>
      </p:sp>
      <p:sp>
        <p:nvSpPr>
          <p:cNvPr id="18440" name="Text Box 8"/>
          <p:cNvSpPr txBox="1">
            <a:spLocks noChangeArrowheads="1"/>
          </p:cNvSpPr>
          <p:nvPr/>
        </p:nvSpPr>
        <p:spPr bwMode="auto">
          <a:xfrm>
            <a:off x="4765054" y="1609725"/>
            <a:ext cx="3335338" cy="338138"/>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電子媒体に格納されたデータの閲覧</a:t>
            </a:r>
          </a:p>
        </p:txBody>
      </p:sp>
      <p:sp>
        <p:nvSpPr>
          <p:cNvPr id="18441" name="Rectangle 9"/>
          <p:cNvSpPr>
            <a:spLocks noChangeArrowheads="1"/>
          </p:cNvSpPr>
          <p:nvPr/>
        </p:nvSpPr>
        <p:spPr bwMode="auto">
          <a:xfrm>
            <a:off x="755576" y="2744924"/>
            <a:ext cx="7272808" cy="180975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42" name="Text Box 10"/>
          <p:cNvSpPr txBox="1">
            <a:spLocks noChangeArrowheads="1"/>
          </p:cNvSpPr>
          <p:nvPr/>
        </p:nvSpPr>
        <p:spPr bwMode="auto">
          <a:xfrm>
            <a:off x="2743200" y="5526571"/>
            <a:ext cx="4168775"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dirty="0">
                <a:latin typeface="HGP創英角ｺﾞｼｯｸUB" pitchFamily="50" charset="-128"/>
                <a:ea typeface="HGP創英角ｺﾞｼｯｸUB" pitchFamily="50" charset="-128"/>
              </a:rPr>
              <a:t>チェックによって検出されたエラーを一覧表示</a:t>
            </a:r>
          </a:p>
        </p:txBody>
      </p:sp>
      <p:sp>
        <p:nvSpPr>
          <p:cNvPr id="18443" name="Freeform 11"/>
          <p:cNvSpPr>
            <a:spLocks/>
          </p:cNvSpPr>
          <p:nvPr/>
        </p:nvSpPr>
        <p:spPr bwMode="auto">
          <a:xfrm>
            <a:off x="1981200" y="4551846"/>
            <a:ext cx="762000" cy="1203325"/>
          </a:xfrm>
          <a:custGeom>
            <a:avLst/>
            <a:gdLst>
              <a:gd name="T0" fmla="*/ 0 w 480"/>
              <a:gd name="T1" fmla="*/ 0 h 240"/>
              <a:gd name="T2" fmla="*/ 2147483647 w 480"/>
              <a:gd name="T3" fmla="*/ 2147483647 h 240"/>
              <a:gd name="T4" fmla="*/ 2147483647 w 480"/>
              <a:gd name="T5" fmla="*/ 2147483647 h 240"/>
              <a:gd name="T6" fmla="*/ 0 60000 65536"/>
              <a:gd name="T7" fmla="*/ 0 60000 65536"/>
              <a:gd name="T8" fmla="*/ 0 60000 65536"/>
              <a:gd name="T9" fmla="*/ 0 w 480"/>
              <a:gd name="T10" fmla="*/ 0 h 240"/>
              <a:gd name="T11" fmla="*/ 480 w 480"/>
              <a:gd name="T12" fmla="*/ 240 h 240"/>
            </a:gdLst>
            <a:ahLst/>
            <a:cxnLst>
              <a:cxn ang="T6">
                <a:pos x="T0" y="T1"/>
              </a:cxn>
              <a:cxn ang="T7">
                <a:pos x="T2" y="T3"/>
              </a:cxn>
              <a:cxn ang="T8">
                <a:pos x="T4" y="T5"/>
              </a:cxn>
            </a:cxnLst>
            <a:rect l="T9" t="T10" r="T11" b="T12"/>
            <a:pathLst>
              <a:path w="480" h="240">
                <a:moveTo>
                  <a:pt x="0" y="0"/>
                </a:moveTo>
                <a:lnTo>
                  <a:pt x="96" y="240"/>
                </a:lnTo>
                <a:lnTo>
                  <a:pt x="480" y="240"/>
                </a:lnTo>
              </a:path>
            </a:pathLst>
          </a:cu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ja-JP" altLang="en-US"/>
          </a:p>
        </p:txBody>
      </p:sp>
      <p:sp>
        <p:nvSpPr>
          <p:cNvPr id="18444" name="Rectangle 12"/>
          <p:cNvSpPr>
            <a:spLocks noChangeArrowheads="1"/>
          </p:cNvSpPr>
          <p:nvPr/>
        </p:nvSpPr>
        <p:spPr bwMode="auto">
          <a:xfrm>
            <a:off x="3246636" y="1144588"/>
            <a:ext cx="749300" cy="465137"/>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3093960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2"/>
          <p:cNvPicPr>
            <a:picLocks noChangeAspect="1" noChangeArrowheads="1"/>
          </p:cNvPicPr>
          <p:nvPr/>
        </p:nvPicPr>
        <p:blipFill>
          <a:blip r:embed="rId3" cstate="print"/>
          <a:srcRect/>
          <a:stretch>
            <a:fillRect/>
          </a:stretch>
        </p:blipFill>
        <p:spPr bwMode="auto">
          <a:xfrm>
            <a:off x="721023" y="692696"/>
            <a:ext cx="7127341" cy="5040560"/>
          </a:xfrm>
          <a:prstGeom prst="rect">
            <a:avLst/>
          </a:prstGeom>
          <a:noFill/>
          <a:ln w="88900" cmpd="thickThin">
            <a:solidFill>
              <a:srgbClr val="000000"/>
            </a:solidFill>
            <a:miter lim="800000"/>
            <a:headEnd/>
            <a:tailEnd/>
          </a:ln>
        </p:spPr>
      </p:pic>
      <p:sp>
        <p:nvSpPr>
          <p:cNvPr id="1331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チェック結果の確認①</a:t>
            </a:r>
          </a:p>
        </p:txBody>
      </p:sp>
      <p:sp>
        <p:nvSpPr>
          <p:cNvPr id="13317" name="テキスト ボックス 3"/>
          <p:cNvSpPr txBox="1">
            <a:spLocks noChangeArrowheads="1"/>
          </p:cNvSpPr>
          <p:nvPr/>
        </p:nvSpPr>
        <p:spPr bwMode="auto">
          <a:xfrm>
            <a:off x="1615079" y="5805488"/>
            <a:ext cx="55899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5" name="右中かっこ 4"/>
          <p:cNvSpPr/>
          <p:nvPr/>
        </p:nvSpPr>
        <p:spPr bwMode="auto">
          <a:xfrm>
            <a:off x="6659563" y="3068638"/>
            <a:ext cx="504825" cy="2160587"/>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dirty="0"/>
          </a:p>
        </p:txBody>
      </p:sp>
      <p:sp>
        <p:nvSpPr>
          <p:cNvPr id="13319" name="テキスト ボックス 5"/>
          <p:cNvSpPr txBox="1">
            <a:spLocks noChangeArrowheads="1"/>
          </p:cNvSpPr>
          <p:nvPr/>
        </p:nvSpPr>
        <p:spPr bwMode="auto">
          <a:xfrm>
            <a:off x="7272338" y="3825875"/>
            <a:ext cx="1546225"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事前協議との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3320" name="正方形/長方形 7"/>
          <p:cNvSpPr>
            <a:spLocks noChangeArrowheads="1"/>
          </p:cNvSpPr>
          <p:nvPr/>
        </p:nvSpPr>
        <p:spPr bwMode="auto">
          <a:xfrm>
            <a:off x="3599892" y="3321050"/>
            <a:ext cx="125648" cy="1944154"/>
          </a:xfrm>
          <a:prstGeom prst="rect">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9" name="四角形吹き出し 8"/>
          <p:cNvSpPr/>
          <p:nvPr/>
        </p:nvSpPr>
        <p:spPr bwMode="auto">
          <a:xfrm>
            <a:off x="323528" y="3104964"/>
            <a:ext cx="3168650" cy="503932"/>
          </a:xfrm>
          <a:prstGeom prst="wedgeRectCallout">
            <a:avLst>
              <a:gd name="adj1" fmla="val 52290"/>
              <a:gd name="adj2" fmla="val 123467"/>
            </a:avLst>
          </a:prstGeom>
          <a:solidFill>
            <a:schemeClr val="accent3"/>
          </a:solidFill>
          <a:ln w="19050" cap="flat" cmpd="sng" algn="ctr">
            <a:solidFill>
              <a:srgbClr val="FF0000"/>
            </a:solidFill>
            <a:prstDash val="solid"/>
            <a:round/>
            <a:headEnd type="none" w="med" len="med"/>
            <a:tailEnd type="none" w="med" len="med"/>
          </a:ln>
          <a:effectLst/>
        </p:spPr>
        <p:txBody>
          <a:bodyPr/>
          <a:lstStyle/>
          <a:p>
            <a:pPr algn="l">
              <a:defRPr/>
            </a:pPr>
            <a:r>
              <a:rPr lang="ja-JP" altLang="en-US" dirty="0">
                <a:solidFill>
                  <a:srgbClr val="FF0000"/>
                </a:solidFill>
                <a:ea typeface="ＭＳ Ｐゴシック" pitchFamily="50" charset="-128"/>
              </a:rPr>
              <a:t>エラー件数が０件であることを</a:t>
            </a:r>
            <a:r>
              <a:rPr lang="ja-JP" altLang="en-US" dirty="0" smtClean="0">
                <a:solidFill>
                  <a:srgbClr val="FF0000"/>
                </a:solidFill>
                <a:ea typeface="ＭＳ Ｐゴシック" pitchFamily="50" charset="-128"/>
              </a:rPr>
              <a:t>確認。</a:t>
            </a:r>
            <a:endParaRPr lang="en-US" altLang="ja-JP" dirty="0">
              <a:solidFill>
                <a:srgbClr val="FF0000"/>
              </a:solidFill>
              <a:ea typeface="ＭＳ Ｐゴシック" pitchFamily="50" charset="-128"/>
            </a:endParaRPr>
          </a:p>
          <a:p>
            <a:pPr algn="l">
              <a:defRPr/>
            </a:pPr>
            <a:r>
              <a:rPr lang="en-US" altLang="ja-JP" dirty="0">
                <a:solidFill>
                  <a:srgbClr val="FF0000"/>
                </a:solidFill>
                <a:ea typeface="ＭＳ Ｐゴシック" pitchFamily="50" charset="-128"/>
              </a:rPr>
              <a:t>※</a:t>
            </a:r>
            <a:r>
              <a:rPr lang="ja-JP" altLang="en-US" u="sng" dirty="0">
                <a:solidFill>
                  <a:srgbClr val="FF0000"/>
                </a:solidFill>
                <a:ea typeface="ＭＳ Ｐゴシック" pitchFamily="50" charset="-128"/>
              </a:rPr>
              <a:t>検査時も</a:t>
            </a:r>
            <a:r>
              <a:rPr lang="ja-JP" altLang="en-US" dirty="0">
                <a:solidFill>
                  <a:srgbClr val="FF0000"/>
                </a:solidFill>
                <a:ea typeface="ＭＳ Ｐゴシック" pitchFamily="50" charset="-128"/>
              </a:rPr>
              <a:t>検査職員と０件であることを</a:t>
            </a:r>
            <a:r>
              <a:rPr lang="ja-JP" altLang="en-US" dirty="0" smtClean="0">
                <a:solidFill>
                  <a:srgbClr val="FF0000"/>
                </a:solidFill>
                <a:ea typeface="ＭＳ Ｐゴシック" pitchFamily="50" charset="-128"/>
              </a:rPr>
              <a:t>確認。</a:t>
            </a:r>
            <a:endParaRPr lang="en-US" altLang="ja-JP" dirty="0" smtClean="0">
              <a:solidFill>
                <a:srgbClr val="FF0000"/>
              </a:solidFill>
              <a:ea typeface="ＭＳ Ｐゴシック" pitchFamily="50" charset="-128"/>
            </a:endParaRPr>
          </a:p>
          <a:p>
            <a:pPr algn="l">
              <a:defRPr/>
            </a:pPr>
            <a:endParaRPr lang="ja-JP" altLang="en-US" dirty="0">
              <a:solidFill>
                <a:srgbClr val="FF0000"/>
              </a:solidFill>
              <a:ea typeface="ＭＳ Ｐゴシック" pitchFamily="50" charset="-128"/>
            </a:endParaRPr>
          </a:p>
        </p:txBody>
      </p:sp>
      <p:sp>
        <p:nvSpPr>
          <p:cNvPr id="13" name="四角形吹き出し 12"/>
          <p:cNvSpPr/>
          <p:nvPr/>
        </p:nvSpPr>
        <p:spPr bwMode="auto">
          <a:xfrm>
            <a:off x="5219700" y="2349500"/>
            <a:ext cx="3421063" cy="574675"/>
          </a:xfrm>
          <a:prstGeom prst="wedgeRectCallout">
            <a:avLst>
              <a:gd name="adj1" fmla="val -85283"/>
              <a:gd name="adj2" fmla="val 235611"/>
            </a:avLst>
          </a:prstGeom>
          <a:solidFill>
            <a:schemeClr val="accent3"/>
          </a:solidFill>
          <a:ln w="19050" cap="flat" cmpd="sng" algn="ctr">
            <a:solidFill>
              <a:srgbClr val="0000FF"/>
            </a:solidFill>
            <a:prstDash val="solid"/>
            <a:round/>
            <a:headEnd type="none" w="med" len="med"/>
            <a:tailEnd type="none" w="med" len="med"/>
          </a:ln>
          <a:effectLst/>
        </p:spPr>
        <p:txBody>
          <a:bodyPr/>
          <a:lstStyle/>
          <a:p>
            <a:pPr algn="l">
              <a:defRPr/>
            </a:pPr>
            <a:r>
              <a:rPr lang="ja-JP" altLang="en-US" dirty="0">
                <a:solidFill>
                  <a:srgbClr val="0000FF"/>
                </a:solidFill>
                <a:ea typeface="ＭＳ Ｐゴシック" pitchFamily="50" charset="-128"/>
              </a:rPr>
              <a:t>カッコ書きの注意件数は、（ファイルのサイズ等）</a:t>
            </a:r>
            <a:endParaRPr lang="en-US" altLang="ja-JP" dirty="0">
              <a:solidFill>
                <a:srgbClr val="0000FF"/>
              </a:solidFill>
              <a:ea typeface="ＭＳ Ｐゴシック" pitchFamily="50" charset="-128"/>
            </a:endParaRPr>
          </a:p>
          <a:p>
            <a:pPr algn="l">
              <a:defRPr/>
            </a:pPr>
            <a:r>
              <a:rPr lang="ja-JP" altLang="en-US" dirty="0">
                <a:solidFill>
                  <a:srgbClr val="0000FF"/>
                </a:solidFill>
                <a:ea typeface="ＭＳ Ｐゴシック" pitchFamily="50" charset="-128"/>
              </a:rPr>
              <a:t>協議により必ず（</a:t>
            </a:r>
            <a:r>
              <a:rPr lang="en-US" altLang="ja-JP" dirty="0">
                <a:solidFill>
                  <a:srgbClr val="0000FF"/>
                </a:solidFill>
                <a:ea typeface="ＭＳ Ｐゴシック" pitchFamily="50" charset="-128"/>
              </a:rPr>
              <a:t>0</a:t>
            </a:r>
            <a:r>
              <a:rPr lang="ja-JP" altLang="en-US" dirty="0">
                <a:solidFill>
                  <a:srgbClr val="0000FF"/>
                </a:solidFill>
                <a:ea typeface="ＭＳ Ｐゴシック" pitchFamily="50" charset="-128"/>
              </a:rPr>
              <a:t>）件としなくても良い項目です。</a:t>
            </a:r>
            <a:endParaRPr lang="en-US" altLang="ja-JP" dirty="0">
              <a:solidFill>
                <a:srgbClr val="0000FF"/>
              </a:solidFill>
              <a:ea typeface="ＭＳ Ｐゴシック" pitchFamily="50" charset="-128"/>
            </a:endParaRPr>
          </a:p>
        </p:txBody>
      </p:sp>
      <p:sp>
        <p:nvSpPr>
          <p:cNvPr id="13325" name="正方形/長方形 7"/>
          <p:cNvSpPr>
            <a:spLocks noChangeArrowheads="1"/>
          </p:cNvSpPr>
          <p:nvPr/>
        </p:nvSpPr>
        <p:spPr bwMode="auto">
          <a:xfrm>
            <a:off x="3744541" y="3321050"/>
            <a:ext cx="215391" cy="1944154"/>
          </a:xfrm>
          <a:prstGeom prst="rect">
            <a:avLst/>
          </a:prstGeom>
          <a:noFill/>
          <a:ln w="1905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5" name="正方形/長方形 14"/>
          <p:cNvSpPr/>
          <p:nvPr/>
        </p:nvSpPr>
        <p:spPr bwMode="auto">
          <a:xfrm>
            <a:off x="2555776" y="2492896"/>
            <a:ext cx="2195512" cy="252288"/>
          </a:xfrm>
          <a:prstGeom prst="rect">
            <a:avLst/>
          </a:prstGeom>
          <a:solidFill>
            <a:schemeClr val="accent1">
              <a:lumMod val="40000"/>
              <a:lumOff val="60000"/>
            </a:schemeClr>
          </a:solidFill>
          <a:ln w="9525" cap="flat" cmpd="sng" algn="ctr">
            <a:solidFill>
              <a:srgbClr val="FF0000"/>
            </a:solidFill>
            <a:prstDash val="sysDash"/>
            <a:round/>
            <a:headEnd type="none" w="med" len="med"/>
            <a:tailEnd type="none" w="med" len="med"/>
          </a:ln>
          <a:effectLst/>
        </p:spPr>
        <p:txBody>
          <a:bodyPr/>
          <a:lstStyle/>
          <a:p>
            <a:pPr>
              <a:defRPr/>
            </a:pPr>
            <a:r>
              <a:rPr lang="ja-JP" altLang="en-US" dirty="0" smtClean="0">
                <a:ea typeface="ＭＳ Ｐゴシック" pitchFamily="50" charset="-128"/>
              </a:rPr>
              <a:t>管理</a:t>
            </a:r>
            <a:r>
              <a:rPr lang="ja-JP" altLang="en-US" dirty="0">
                <a:ea typeface="ＭＳ Ｐゴシック" pitchFamily="50" charset="-128"/>
              </a:rPr>
              <a:t>技術者名を記載</a:t>
            </a:r>
          </a:p>
        </p:txBody>
      </p:sp>
    </p:spTree>
    <p:extLst>
      <p:ext uri="{BB962C8B-B14F-4D97-AF65-F5344CB8AC3E}">
        <p14:creationId xmlns:p14="http://schemas.microsoft.com/office/powerpoint/2010/main" xmlns="" val="36344113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1"/>
          <p:cNvPicPr>
            <a:picLocks noChangeAspect="1" noChangeArrowheads="1"/>
          </p:cNvPicPr>
          <p:nvPr/>
        </p:nvPicPr>
        <p:blipFill>
          <a:blip r:embed="rId3" cstate="print"/>
          <a:srcRect/>
          <a:stretch>
            <a:fillRect/>
          </a:stretch>
        </p:blipFill>
        <p:spPr bwMode="auto">
          <a:xfrm>
            <a:off x="935596" y="728700"/>
            <a:ext cx="7308812" cy="5175031"/>
          </a:xfrm>
          <a:prstGeom prst="rect">
            <a:avLst/>
          </a:prstGeom>
          <a:noFill/>
          <a:ln w="88900" cmpd="thickThin">
            <a:solidFill>
              <a:srgbClr val="000000"/>
            </a:solidFill>
            <a:miter lim="800000"/>
            <a:headEnd/>
            <a:tailEnd/>
          </a:ln>
        </p:spPr>
      </p:pic>
      <p:sp>
        <p:nvSpPr>
          <p:cNvPr id="14338"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チェック結果の確認②</a:t>
            </a:r>
          </a:p>
        </p:txBody>
      </p:sp>
      <p:sp>
        <p:nvSpPr>
          <p:cNvPr id="14341" name="テキスト ボックス 5"/>
          <p:cNvSpPr txBox="1">
            <a:spLocks noChangeArrowheads="1"/>
          </p:cNvSpPr>
          <p:nvPr/>
        </p:nvSpPr>
        <p:spPr bwMode="auto">
          <a:xfrm>
            <a:off x="1588631" y="5905016"/>
            <a:ext cx="56428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smtClean="0">
                <a:solidFill>
                  <a:srgbClr val="FF0000"/>
                </a:solidFill>
                <a:latin typeface="HGP創英角ｺﾞｼｯｸUB" pitchFamily="50" charset="-128"/>
                <a:ea typeface="HGP創英角ｺﾞｼｯｸUB" pitchFamily="50" charset="-128"/>
              </a:rPr>
              <a:t>から</a:t>
            </a:r>
            <a:r>
              <a:rPr lang="ja-JP" altLang="en-US" sz="1800" b="0" dirty="0">
                <a:solidFill>
                  <a:srgbClr val="FF0000"/>
                </a:solidFill>
                <a:latin typeface="HGP創英角ｺﾞｼｯｸUB" pitchFamily="50" charset="-128"/>
                <a:ea typeface="HGP創英角ｺﾞｼｯｸUB" pitchFamily="50" charset="-128"/>
              </a:rPr>
              <a:t>の出力結果</a:t>
            </a:r>
          </a:p>
        </p:txBody>
      </p:sp>
      <p:sp>
        <p:nvSpPr>
          <p:cNvPr id="14347" name="テキスト ボックス 12"/>
          <p:cNvSpPr txBox="1">
            <a:spLocks noChangeArrowheads="1"/>
          </p:cNvSpPr>
          <p:nvPr/>
        </p:nvSpPr>
        <p:spPr bwMode="auto">
          <a:xfrm>
            <a:off x="4359510" y="2974975"/>
            <a:ext cx="1544638"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契約内容との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3" name="右中かっこ 12"/>
          <p:cNvSpPr/>
          <p:nvPr/>
        </p:nvSpPr>
        <p:spPr bwMode="auto">
          <a:xfrm>
            <a:off x="3894373" y="1484784"/>
            <a:ext cx="323850" cy="3312368"/>
          </a:xfrm>
          <a:prstGeom prst="rightBrace">
            <a:avLst>
              <a:gd name="adj1" fmla="val 8333"/>
              <a:gd name="adj2" fmla="val 50000"/>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Tree>
    <p:extLst>
      <p:ext uri="{BB962C8B-B14F-4D97-AF65-F5344CB8AC3E}">
        <p14:creationId xmlns:p14="http://schemas.microsoft.com/office/powerpoint/2010/main" xmlns="" val="37875442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3" name="Picture 1"/>
          <p:cNvPicPr>
            <a:picLocks noChangeAspect="1" noChangeArrowheads="1"/>
          </p:cNvPicPr>
          <p:nvPr/>
        </p:nvPicPr>
        <p:blipFill>
          <a:blip r:embed="rId3" cstate="print"/>
          <a:srcRect/>
          <a:stretch>
            <a:fillRect/>
          </a:stretch>
        </p:blipFill>
        <p:spPr bwMode="auto">
          <a:xfrm>
            <a:off x="863588" y="728700"/>
            <a:ext cx="7183008" cy="5082024"/>
          </a:xfrm>
          <a:prstGeom prst="rect">
            <a:avLst/>
          </a:prstGeom>
          <a:noFill/>
          <a:ln w="88900" cmpd="thickThin">
            <a:solidFill>
              <a:srgbClr val="000000"/>
            </a:solidFill>
            <a:miter lim="800000"/>
            <a:headEnd/>
            <a:tailEnd/>
          </a:ln>
        </p:spPr>
      </p:pic>
      <p:sp>
        <p:nvSpPr>
          <p:cNvPr id="15364" name="テキスト ボックス 5"/>
          <p:cNvSpPr txBox="1">
            <a:spLocks noChangeArrowheads="1"/>
          </p:cNvSpPr>
          <p:nvPr/>
        </p:nvSpPr>
        <p:spPr bwMode="auto">
          <a:xfrm>
            <a:off x="1630306" y="5832475"/>
            <a:ext cx="555953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smtClean="0">
                <a:solidFill>
                  <a:srgbClr val="FF0000"/>
                </a:solidFill>
                <a:latin typeface="HGP創英角ｺﾞｼｯｸUB" pitchFamily="50" charset="-128"/>
                <a:ea typeface="HGP創英角ｺﾞｼｯｸUB" pitchFamily="50" charset="-128"/>
              </a:rPr>
              <a:t>から</a:t>
            </a:r>
            <a:r>
              <a:rPr lang="ja-JP" altLang="en-US" sz="1800" b="0" dirty="0">
                <a:solidFill>
                  <a:srgbClr val="FF0000"/>
                </a:solidFill>
                <a:latin typeface="HGP創英角ｺﾞｼｯｸUB" pitchFamily="50" charset="-128"/>
                <a:ea typeface="HGP創英角ｺﾞｼｯｸUB" pitchFamily="50" charset="-128"/>
              </a:rPr>
              <a:t>の出力</a:t>
            </a:r>
            <a:r>
              <a:rPr lang="ja-JP" altLang="en-US" sz="1800" b="0" dirty="0" smtClean="0">
                <a:solidFill>
                  <a:srgbClr val="FF0000"/>
                </a:solidFill>
                <a:latin typeface="HGP創英角ｺﾞｼｯｸUB" pitchFamily="50" charset="-128"/>
                <a:ea typeface="HGP創英角ｺﾞｼｯｸUB" pitchFamily="50" charset="-128"/>
              </a:rPr>
              <a:t>結果</a:t>
            </a:r>
            <a:endParaRPr lang="ja-JP" altLang="en-US" sz="1800" b="0" dirty="0">
              <a:solidFill>
                <a:srgbClr val="FF0000"/>
              </a:solidFill>
              <a:latin typeface="HGP創英角ｺﾞｼｯｸUB" pitchFamily="50" charset="-128"/>
              <a:ea typeface="HGP創英角ｺﾞｼｯｸUB" pitchFamily="50" charset="-128"/>
            </a:endParaRPr>
          </a:p>
        </p:txBody>
      </p:sp>
      <p:sp>
        <p:nvSpPr>
          <p:cNvPr id="15365" name="テキスト ボックス 12"/>
          <p:cNvSpPr txBox="1">
            <a:spLocks noChangeArrowheads="1"/>
          </p:cNvSpPr>
          <p:nvPr/>
        </p:nvSpPr>
        <p:spPr bwMode="auto">
          <a:xfrm>
            <a:off x="4932040" y="4293096"/>
            <a:ext cx="1835150" cy="831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600">
                <a:solidFill>
                  <a:srgbClr val="FF0000"/>
                </a:solidFill>
              </a:rPr>
              <a:t>成果の対象となる</a:t>
            </a:r>
            <a:endParaRPr lang="en-US" altLang="ja-JP" sz="1600">
              <a:solidFill>
                <a:srgbClr val="FF0000"/>
              </a:solidFill>
            </a:endParaRPr>
          </a:p>
          <a:p>
            <a:pPr algn="l" eaLnBrk="1" hangingPunct="1"/>
            <a:r>
              <a:rPr lang="ja-JP" altLang="en-US" sz="1600">
                <a:solidFill>
                  <a:srgbClr val="FF0000"/>
                </a:solidFill>
              </a:rPr>
              <a:t>管理ファイル</a:t>
            </a:r>
            <a:endParaRPr lang="en-US" altLang="ja-JP" sz="1600">
              <a:solidFill>
                <a:srgbClr val="FF0000"/>
              </a:solidFill>
            </a:endParaRPr>
          </a:p>
          <a:p>
            <a:pPr algn="l" eaLnBrk="1" hangingPunct="1"/>
            <a:r>
              <a:rPr lang="ja-JP" altLang="en-US" sz="1600">
                <a:solidFill>
                  <a:srgbClr val="FF0000"/>
                </a:solidFill>
              </a:rPr>
              <a:t>の有無を確認</a:t>
            </a:r>
          </a:p>
        </p:txBody>
      </p:sp>
      <p:sp>
        <p:nvSpPr>
          <p:cNvPr id="17" name="右中かっこ 16"/>
          <p:cNvSpPr/>
          <p:nvPr/>
        </p:nvSpPr>
        <p:spPr bwMode="auto">
          <a:xfrm>
            <a:off x="4499992" y="1664804"/>
            <a:ext cx="468312" cy="3276600"/>
          </a:xfrm>
          <a:prstGeom prst="rightBrace">
            <a:avLst>
              <a:gd name="adj1" fmla="val 8333"/>
              <a:gd name="adj2" fmla="val 90988"/>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8"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チェック結果の確認③</a:t>
            </a:r>
          </a:p>
        </p:txBody>
      </p:sp>
      <p:sp>
        <p:nvSpPr>
          <p:cNvPr id="9" name="右中かっこ 8"/>
          <p:cNvSpPr/>
          <p:nvPr/>
        </p:nvSpPr>
        <p:spPr bwMode="auto">
          <a:xfrm>
            <a:off x="7128024" y="1448780"/>
            <a:ext cx="468312" cy="2808548"/>
          </a:xfrm>
          <a:prstGeom prst="rightBrace">
            <a:avLst>
              <a:gd name="adj1" fmla="val 8333"/>
              <a:gd name="adj2" fmla="val 44864"/>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0" name="テキスト ボックス 12"/>
          <p:cNvSpPr txBox="1">
            <a:spLocks noChangeArrowheads="1"/>
          </p:cNvSpPr>
          <p:nvPr/>
        </p:nvSpPr>
        <p:spPr bwMode="auto">
          <a:xfrm>
            <a:off x="7560332" y="2420888"/>
            <a:ext cx="1008112" cy="584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600" dirty="0" smtClean="0">
                <a:solidFill>
                  <a:srgbClr val="FF0000"/>
                </a:solidFill>
              </a:rPr>
              <a:t>境界座標を確認</a:t>
            </a:r>
            <a:endParaRPr lang="ja-JP" altLang="en-US" sz="1600" dirty="0">
              <a:solidFill>
                <a:srgbClr val="FF0000"/>
              </a:solidFill>
            </a:endParaRPr>
          </a:p>
        </p:txBody>
      </p:sp>
    </p:spTree>
    <p:extLst>
      <p:ext uri="{BB962C8B-B14F-4D97-AF65-F5344CB8AC3E}">
        <p14:creationId xmlns:p14="http://schemas.microsoft.com/office/powerpoint/2010/main" xmlns="" val="34071228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5" name="Picture 1"/>
          <p:cNvPicPr>
            <a:picLocks noChangeAspect="1" noChangeArrowheads="1"/>
          </p:cNvPicPr>
          <p:nvPr/>
        </p:nvPicPr>
        <p:blipFill>
          <a:blip r:embed="rId3" cstate="print"/>
          <a:srcRect/>
          <a:stretch>
            <a:fillRect/>
          </a:stretch>
        </p:blipFill>
        <p:spPr bwMode="auto">
          <a:xfrm>
            <a:off x="814675" y="728700"/>
            <a:ext cx="7213709" cy="5112568"/>
          </a:xfrm>
          <a:prstGeom prst="rect">
            <a:avLst/>
          </a:prstGeom>
          <a:noFill/>
          <a:ln w="88900" cmpd="thickThin">
            <a:solidFill>
              <a:schemeClr val="tx1"/>
            </a:solidFill>
            <a:miter lim="800000"/>
            <a:headEnd/>
            <a:tailEnd/>
          </a:ln>
        </p:spPr>
      </p:pic>
      <p:sp>
        <p:nvSpPr>
          <p:cNvPr id="16387" name="テキスト ボックス 5"/>
          <p:cNvSpPr txBox="1">
            <a:spLocks noChangeArrowheads="1"/>
          </p:cNvSpPr>
          <p:nvPr/>
        </p:nvSpPr>
        <p:spPr bwMode="auto">
          <a:xfrm>
            <a:off x="1588631" y="5832475"/>
            <a:ext cx="56428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Ver10.0.0</a:t>
            </a:r>
            <a:r>
              <a:rPr lang="ja-JP" altLang="en-US" sz="1800" b="0" dirty="0" smtClean="0">
                <a:solidFill>
                  <a:srgbClr val="FF0000"/>
                </a:solidFill>
                <a:latin typeface="HGP創英角ｺﾞｼｯｸUB" pitchFamily="50" charset="-128"/>
                <a:ea typeface="HGP創英角ｺﾞｼｯｸUB" pitchFamily="50" charset="-128"/>
              </a:rPr>
              <a:t>から</a:t>
            </a:r>
            <a:r>
              <a:rPr lang="ja-JP" altLang="en-US" sz="1800" b="0" dirty="0">
                <a:solidFill>
                  <a:srgbClr val="FF0000"/>
                </a:solidFill>
                <a:latin typeface="HGP創英角ｺﾞｼｯｸUB" pitchFamily="50" charset="-128"/>
                <a:ea typeface="HGP創英角ｺﾞｼｯｸUB" pitchFamily="50" charset="-128"/>
              </a:rPr>
              <a:t>の出力結果</a:t>
            </a:r>
          </a:p>
        </p:txBody>
      </p:sp>
      <p:sp>
        <p:nvSpPr>
          <p:cNvPr id="16392" name="テキスト ボックス 12"/>
          <p:cNvSpPr txBox="1">
            <a:spLocks noChangeArrowheads="1"/>
          </p:cNvSpPr>
          <p:nvPr/>
        </p:nvSpPr>
        <p:spPr bwMode="auto">
          <a:xfrm>
            <a:off x="4572161" y="2997200"/>
            <a:ext cx="2124075" cy="922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dirty="0">
                <a:solidFill>
                  <a:srgbClr val="FF0000"/>
                </a:solidFill>
              </a:rPr>
              <a:t>成果品の対象</a:t>
            </a:r>
            <a:endParaRPr lang="en-US" altLang="ja-JP" sz="1800" dirty="0">
              <a:solidFill>
                <a:srgbClr val="FF0000"/>
              </a:solidFill>
            </a:endParaRPr>
          </a:p>
          <a:p>
            <a:pPr eaLnBrk="1" hangingPunct="1"/>
            <a:r>
              <a:rPr lang="ja-JP" altLang="en-US" sz="1800" dirty="0">
                <a:solidFill>
                  <a:srgbClr val="FF0000"/>
                </a:solidFill>
              </a:rPr>
              <a:t>となるファイル</a:t>
            </a:r>
            <a:endParaRPr lang="en-US" altLang="ja-JP" sz="1800" dirty="0">
              <a:solidFill>
                <a:srgbClr val="FF0000"/>
              </a:solidFill>
            </a:endParaRPr>
          </a:p>
          <a:p>
            <a:pPr eaLnBrk="1" hangingPunct="1"/>
            <a:r>
              <a:rPr lang="ja-JP" altLang="en-US" sz="1800" dirty="0">
                <a:solidFill>
                  <a:srgbClr val="FF0000"/>
                </a:solidFill>
              </a:rPr>
              <a:t>の有無を確認</a:t>
            </a:r>
          </a:p>
        </p:txBody>
      </p:sp>
      <p:sp>
        <p:nvSpPr>
          <p:cNvPr id="23" name="右中かっこ 22"/>
          <p:cNvSpPr/>
          <p:nvPr/>
        </p:nvSpPr>
        <p:spPr bwMode="auto">
          <a:xfrm>
            <a:off x="4355715" y="1700213"/>
            <a:ext cx="468313" cy="3529012"/>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6394" name="テキスト ボックス 12"/>
          <p:cNvSpPr txBox="1">
            <a:spLocks noChangeArrowheads="1"/>
          </p:cNvSpPr>
          <p:nvPr/>
        </p:nvSpPr>
        <p:spPr bwMode="auto">
          <a:xfrm>
            <a:off x="4679317" y="3933825"/>
            <a:ext cx="4321175" cy="1076325"/>
          </a:xfrm>
          <a:prstGeom prst="rect">
            <a:avLst/>
          </a:prstGeom>
          <a:solidFill>
            <a:schemeClr val="bg2">
              <a:lumMod val="20000"/>
              <a:lumOff val="80000"/>
            </a:schemeClr>
          </a:solidFill>
          <a:ln w="9525">
            <a:noFill/>
            <a:miter lim="800000"/>
            <a:headEnd/>
            <a:tailEnd/>
          </a:ln>
        </p:spPr>
        <p:txBody>
          <a:bodyPr>
            <a:spAutoFit/>
          </a:bodyPr>
          <a:lstStyle/>
          <a:p>
            <a:pPr algn="l">
              <a:defRPr/>
            </a:pPr>
            <a:r>
              <a:rPr lang="en-US" altLang="ja-JP" sz="1600" dirty="0">
                <a:solidFill>
                  <a:srgbClr val="FF0000"/>
                </a:solidFill>
                <a:ea typeface="ＭＳ Ｐゴシック" pitchFamily="50" charset="-128"/>
              </a:rPr>
              <a:t>※</a:t>
            </a:r>
            <a:r>
              <a:rPr lang="ja-JP" altLang="en-US" sz="1600" dirty="0">
                <a:solidFill>
                  <a:srgbClr val="FF0000"/>
                </a:solidFill>
                <a:ea typeface="ＭＳ Ｐゴシック" pitchFamily="50" charset="-128"/>
              </a:rPr>
              <a:t>チェック結果を確認後</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数ファイルを目視で確認して下さい。</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目視の際には各管理ファイルにスタイルシートを利用することで視認性が向上します。</a:t>
            </a:r>
          </a:p>
        </p:txBody>
      </p:sp>
      <p:sp>
        <p:nvSpPr>
          <p:cNvPr id="11"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チェック結果の確認④</a:t>
            </a:r>
          </a:p>
        </p:txBody>
      </p:sp>
    </p:spTree>
    <p:extLst>
      <p:ext uri="{BB962C8B-B14F-4D97-AF65-F5344CB8AC3E}">
        <p14:creationId xmlns:p14="http://schemas.microsoft.com/office/powerpoint/2010/main" xmlns="" val="41560046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緯度・経度のチェック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306563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緯度・経度情報の確認</a:t>
            </a:r>
          </a:p>
        </p:txBody>
      </p:sp>
      <p:sp>
        <p:nvSpPr>
          <p:cNvPr id="17414" name="テキスト ボックス 1"/>
          <p:cNvSpPr txBox="1">
            <a:spLocks noChangeArrowheads="1"/>
          </p:cNvSpPr>
          <p:nvPr/>
        </p:nvSpPr>
        <p:spPr bwMode="auto">
          <a:xfrm>
            <a:off x="180000" y="648000"/>
            <a:ext cx="8424428"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電子成果品の作成後</a:t>
            </a:r>
            <a:r>
              <a:rPr lang="ja-JP" altLang="en-US" sz="3600" b="0" dirty="0" smtClean="0">
                <a:latin typeface="HGP創英角ｺﾞｼｯｸUB" pitchFamily="50" charset="-128"/>
                <a:ea typeface="HGP創英角ｺﾞｼｯｸUB" pitchFamily="50" charset="-128"/>
              </a:rPr>
              <a:t>、業務管理</a:t>
            </a:r>
            <a:r>
              <a:rPr lang="ja-JP" altLang="en-US" sz="3600" b="0" dirty="0">
                <a:latin typeface="HGP創英角ｺﾞｼｯｸUB" pitchFamily="50" charset="-128"/>
                <a:ea typeface="HGP創英角ｺﾞｼｯｸUB" pitchFamily="50" charset="-128"/>
              </a:rPr>
              <a:t>ファイルに記入されている経度・緯度</a:t>
            </a:r>
            <a:r>
              <a:rPr lang="ja-JP" altLang="en-US" sz="3600" b="0" dirty="0" smtClean="0">
                <a:latin typeface="HGP創英角ｺﾞｼｯｸUB" pitchFamily="50" charset="-128"/>
                <a:ea typeface="HGP創英角ｺﾞｼｯｸUB" pitchFamily="50" charset="-128"/>
              </a:rPr>
              <a:t>情報</a:t>
            </a:r>
            <a:r>
              <a:rPr lang="ja-JP" altLang="en-US" sz="3600" b="0" dirty="0">
                <a:latin typeface="HGP創英角ｺﾞｼｯｸUB" pitchFamily="50" charset="-128"/>
                <a:ea typeface="HGP創英角ｺﾞｼｯｸUB" pitchFamily="50" charset="-128"/>
              </a:rPr>
              <a:t>について確認を行います。</a:t>
            </a:r>
          </a:p>
        </p:txBody>
      </p:sp>
      <p:sp>
        <p:nvSpPr>
          <p:cNvPr id="2" name="正方形/長方形 1"/>
          <p:cNvSpPr/>
          <p:nvPr/>
        </p:nvSpPr>
        <p:spPr>
          <a:xfrm>
            <a:off x="174627" y="2402326"/>
            <a:ext cx="876397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algn="l">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測量</a:t>
            </a:r>
            <a:r>
              <a:rPr lang="ja-JP" altLang="en-US" sz="2800" b="0" dirty="0">
                <a:latin typeface="HGP創英角ｺﾞｼｯｸUB" pitchFamily="50" charset="-128"/>
                <a:ea typeface="HGP創英角ｺﾞｼｯｸUB" pitchFamily="50" charset="-128"/>
              </a:rPr>
              <a:t>成果電子納品「業務管理項目」境界座標入力支援サービス</a:t>
            </a:r>
          </a:p>
          <a:p>
            <a:pPr algn="l"/>
            <a:r>
              <a:rPr lang="ja-JP" altLang="en-US" sz="2800" b="0" dirty="0" smtClean="0">
                <a:latin typeface="HGP創英角ｺﾞｼｯｸUB" pitchFamily="50" charset="-128"/>
                <a:ea typeface="HGP創英角ｺﾞｼｯｸUB" pitchFamily="50" charset="-128"/>
              </a:rPr>
              <a:t>　　　</a:t>
            </a:r>
            <a:r>
              <a:rPr lang="en-US" altLang="ja-JP" sz="2800" b="0" dirty="0" smtClean="0">
                <a:latin typeface="HGP創英角ｺﾞｼｯｸUB" pitchFamily="50" charset="-128"/>
                <a:ea typeface="HGP創英角ｺﾞｼｯｸUB" pitchFamily="50" charset="-128"/>
              </a:rPr>
              <a:t>http</a:t>
            </a:r>
            <a:r>
              <a:rPr lang="en-US" altLang="ja-JP" sz="2800" b="0" dirty="0">
                <a:latin typeface="HGP創英角ｺﾞｼｯｸUB" pitchFamily="50" charset="-128"/>
                <a:ea typeface="HGP創英角ｺﾞｼｯｸUB" pitchFamily="50" charset="-128"/>
              </a:rPr>
              <a:t>://psgsv.gsi.go.jp/koukyou/rect/index.html</a:t>
            </a:r>
          </a:p>
          <a:p>
            <a:pPr marL="457200" indent="-457200" algn="l">
              <a:buFont typeface="Arial" panose="020B0604020202020204" pitchFamily="34" charset="0"/>
              <a:buChar char="•"/>
            </a:pPr>
            <a:endParaRPr lang="ja-JP" altLang="en-US" sz="2800" b="0" dirty="0">
              <a:latin typeface="HGP創英角ｺﾞｼｯｸUB" pitchFamily="50" charset="-128"/>
              <a:ea typeface="HGP創英角ｺﾞｼｯｸUB" pitchFamily="50" charset="-128"/>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4068" y="3800331"/>
            <a:ext cx="3564396" cy="25916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正方形/長方形 5"/>
          <p:cNvSpPr>
            <a:spLocks noChangeArrowheads="1"/>
          </p:cNvSpPr>
          <p:nvPr/>
        </p:nvSpPr>
        <p:spPr bwMode="auto">
          <a:xfrm>
            <a:off x="503548" y="577904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1863926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79388" y="648000"/>
            <a:ext cx="723741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SzPct val="100000"/>
              <a:buFont typeface="HGP創英角ｺﾞｼｯｸUB" panose="020B0900000000000000" pitchFamily="50" charset="-128"/>
              <a:buChar char="○"/>
            </a:pPr>
            <a:r>
              <a:rPr lang="ja-JP" altLang="en-US" sz="1800" b="0" dirty="0">
                <a:solidFill>
                  <a:srgbClr val="000000"/>
                </a:solidFill>
                <a:latin typeface="HGP創英角ｺﾞｼｯｸUB" pitchFamily="50" charset="-128"/>
                <a:ea typeface="HGP創英角ｺﾞｼｯｸUB" pitchFamily="50" charset="-128"/>
              </a:rPr>
              <a:t>工事書類及び工事完成図書・電子成果品に関する課題への対応</a:t>
            </a:r>
          </a:p>
        </p:txBody>
      </p:sp>
      <p:sp>
        <p:nvSpPr>
          <p:cNvPr id="3" name="AutoShape 7"/>
          <p:cNvSpPr>
            <a:spLocks noChangeArrowheads="1"/>
          </p:cNvSpPr>
          <p:nvPr/>
        </p:nvSpPr>
        <p:spPr bwMode="auto">
          <a:xfrm>
            <a:off x="2376488" y="981075"/>
            <a:ext cx="6445250" cy="1908175"/>
          </a:xfrm>
          <a:prstGeom prst="roundRect">
            <a:avLst>
              <a:gd name="adj" fmla="val 16667"/>
            </a:avLst>
          </a:prstGeom>
          <a:solidFill>
            <a:srgbClr val="CCFFCC"/>
          </a:solidFill>
          <a:ln w="9525">
            <a:solidFill>
              <a:schemeClr val="tx1"/>
            </a:solidFill>
            <a:round/>
            <a:headEnd/>
            <a:tailEnd/>
          </a:ln>
        </p:spPr>
        <p:txBody>
          <a:bodyPr wrap="none" tIns="10800" bIns="1080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FF3300"/>
                </a:solidFill>
                <a:latin typeface="HGP創英角ｺﾞｼｯｸUB" pitchFamily="50" charset="-128"/>
                <a:ea typeface="HGP創英角ｺﾞｼｯｸUB" pitchFamily="50" charset="-128"/>
              </a:rPr>
              <a:t>①</a:t>
            </a:r>
            <a:r>
              <a:rPr lang="ja-JP" altLang="en-US" sz="1600" dirty="0">
                <a:solidFill>
                  <a:srgbClr val="FF3300"/>
                </a:solidFill>
                <a:latin typeface="HGP創英角ｺﾞｼｯｸUB" pitchFamily="50" charset="-128"/>
                <a:ea typeface="HGP創英角ｺﾞｼｯｸUB" pitchFamily="50" charset="-128"/>
              </a:rPr>
              <a:t>工事書類の更なる簡素化・削減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・提出する書類の更なる簡素化・削減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土木工事共通仕様書</a:t>
            </a:r>
            <a:r>
              <a:rPr lang="ja-JP" altLang="en-US" dirty="0">
                <a:solidFill>
                  <a:srgbClr val="000000"/>
                </a:solidFill>
                <a:latin typeface="HGP創英角ｺﾞｼｯｸUB" pitchFamily="50" charset="-128"/>
                <a:ea typeface="HGP創英角ｺﾞｼｯｸUB" pitchFamily="50" charset="-128"/>
              </a:rPr>
              <a:t>」　（</a:t>
            </a:r>
            <a:r>
              <a:rPr lang="en-US" altLang="ja-JP" dirty="0" smtClean="0">
                <a:solidFill>
                  <a:srgbClr val="000000"/>
                </a:solidFill>
                <a:latin typeface="HGP創英角ｺﾞｼｯｸUB" pitchFamily="50" charset="-128"/>
                <a:ea typeface="HGP創英角ｺﾞｼｯｸUB" pitchFamily="50" charset="-128"/>
              </a:rPr>
              <a:t>H27.4</a:t>
            </a:r>
            <a:r>
              <a:rPr lang="ja-JP" altLang="en-US" dirty="0">
                <a:solidFill>
                  <a:srgbClr val="000000"/>
                </a:solidFill>
                <a:latin typeface="HGP創英角ｺﾞｼｯｸUB" pitchFamily="50" charset="-128"/>
                <a:ea typeface="HGP創英角ｺﾞｼｯｸUB" pitchFamily="50" charset="-128"/>
              </a:rPr>
              <a:t>月改定）</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土木工事書類作成マニュアル</a:t>
            </a:r>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(H23.4</a:t>
            </a:r>
            <a:r>
              <a:rPr lang="ja-JP" altLang="en-US" dirty="0">
                <a:solidFill>
                  <a:srgbClr val="000000"/>
                </a:solidFill>
                <a:latin typeface="HGP創英角ｺﾞｼｯｸUB" pitchFamily="50" charset="-128"/>
                <a:ea typeface="HGP創英角ｺﾞｼｯｸUB" pitchFamily="50" charset="-128"/>
              </a:rPr>
              <a:t>月改定</a:t>
            </a:r>
            <a:r>
              <a:rPr lang="en-US" altLang="ja-JP" dirty="0">
                <a:solidFill>
                  <a:srgbClr val="000000"/>
                </a:solidFill>
                <a:latin typeface="HGP創英角ｺﾞｼｯｸUB" pitchFamily="50" charset="-128"/>
                <a:ea typeface="HGP創英角ｺﾞｼｯｸUB" pitchFamily="50" charset="-128"/>
              </a:rPr>
              <a:t>)</a:t>
            </a:r>
            <a:endParaRPr lang="ja-JP" altLang="en-US"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FF3300"/>
                </a:solidFill>
                <a:latin typeface="HGP創英角ｺﾞｼｯｸUB" pitchFamily="50" charset="-128"/>
                <a:ea typeface="HGP創英角ｺﾞｼｯｸUB" pitchFamily="50" charset="-128"/>
              </a:rPr>
              <a:t>②</a:t>
            </a:r>
            <a:r>
              <a:rPr lang="en-US" altLang="ja-JP" sz="1600" dirty="0">
                <a:solidFill>
                  <a:srgbClr val="FF3300"/>
                </a:solidFill>
                <a:latin typeface="HGP創英角ｺﾞｼｯｸUB" pitchFamily="50" charset="-128"/>
                <a:ea typeface="HGP創英角ｺﾞｼｯｸUB" pitchFamily="50" charset="-128"/>
              </a:rPr>
              <a:t>ASP</a:t>
            </a:r>
            <a:r>
              <a:rPr lang="ja-JP" altLang="en-US" sz="1600" dirty="0">
                <a:solidFill>
                  <a:srgbClr val="FF3300"/>
                </a:solidFill>
                <a:latin typeface="HGP創英角ｺﾞｼｯｸUB" pitchFamily="50" charset="-128"/>
                <a:ea typeface="HGP創英角ｺﾞｼｯｸUB" pitchFamily="50" charset="-128"/>
              </a:rPr>
              <a:t>など情報通信技術</a:t>
            </a:r>
            <a:r>
              <a:rPr lang="en-US" altLang="ja-JP" sz="1600" dirty="0">
                <a:solidFill>
                  <a:srgbClr val="FF3300"/>
                </a:solidFill>
                <a:latin typeface="HGP創英角ｺﾞｼｯｸUB" pitchFamily="50" charset="-128"/>
                <a:ea typeface="HGP創英角ｺﾞｼｯｸUB" pitchFamily="50" charset="-128"/>
              </a:rPr>
              <a:t>(ICT)</a:t>
            </a:r>
            <a:r>
              <a:rPr lang="ja-JP" altLang="en-US" sz="1600" dirty="0">
                <a:solidFill>
                  <a:srgbClr val="FF3300"/>
                </a:solidFill>
                <a:latin typeface="HGP創英角ｺﾞｼｯｸUB" pitchFamily="50" charset="-128"/>
                <a:ea typeface="HGP創英角ｺﾞｼｯｸUB" pitchFamily="50" charset="-128"/>
              </a:rPr>
              <a:t>の導入による省力化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ASP</a:t>
            </a:r>
            <a:r>
              <a:rPr lang="ja-JP" altLang="en-US" dirty="0">
                <a:solidFill>
                  <a:srgbClr val="000000"/>
                </a:solidFill>
                <a:latin typeface="HGP創英角ｺﾞｼｯｸUB" pitchFamily="50" charset="-128"/>
                <a:ea typeface="HGP創英角ｺﾞｼｯｸUB" pitchFamily="50" charset="-128"/>
              </a:rPr>
              <a:t>などの情報共有システムを活用した工事書類作成、授受の簡素化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3300"/>
                </a:solidFill>
                <a:latin typeface="HGP創英角ｺﾞｼｯｸUB" pitchFamily="50" charset="-128"/>
                <a:ea typeface="HGP創英角ｺﾞｼｯｸUB" pitchFamily="50" charset="-128"/>
              </a:rPr>
              <a:t>土木工事の情報共有システム活用ガイドライン</a:t>
            </a:r>
            <a:r>
              <a:rPr lang="en-US" altLang="ja-JP" dirty="0">
                <a:solidFill>
                  <a:srgbClr val="FF33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dirty="0">
                <a:solidFill>
                  <a:srgbClr val="000000"/>
                </a:solidFill>
                <a:latin typeface="HGP創英角ｺﾞｼｯｸUB" pitchFamily="50" charset="-128"/>
                <a:ea typeface="HGP創英角ｺﾞｼｯｸUB" pitchFamily="50" charset="-128"/>
              </a:rPr>
              <a:t>    </a:t>
            </a:r>
            <a:r>
              <a:rPr lang="ja-JP" altLang="en-US" dirty="0">
                <a:solidFill>
                  <a:srgbClr val="000000"/>
                </a:solidFill>
                <a:latin typeface="HGP創英角ｺﾞｼｯｸUB" pitchFamily="50" charset="-128"/>
                <a:ea typeface="HGP創英角ｺﾞｼｯｸUB" pitchFamily="50" charset="-128"/>
              </a:rPr>
              <a:t>・情報化施工・モバイル機器などの</a:t>
            </a:r>
            <a:r>
              <a:rPr lang="en-US" altLang="ja-JP" dirty="0">
                <a:solidFill>
                  <a:srgbClr val="000000"/>
                </a:solidFill>
                <a:latin typeface="HGP創英角ｺﾞｼｯｸUB" pitchFamily="50" charset="-128"/>
                <a:ea typeface="HGP創英角ｺﾞｼｯｸUB" pitchFamily="50" charset="-128"/>
              </a:rPr>
              <a:t>ICT</a:t>
            </a:r>
            <a:r>
              <a:rPr lang="ja-JP" altLang="en-US" dirty="0">
                <a:solidFill>
                  <a:srgbClr val="000000"/>
                </a:solidFill>
                <a:latin typeface="HGP創英角ｺﾞｼｯｸUB" pitchFamily="50" charset="-128"/>
                <a:ea typeface="HGP創英角ｺﾞｼｯｸUB" pitchFamily="50" charset="-128"/>
              </a:rPr>
              <a:t>活用による業務の効率化・簡素化検討</a:t>
            </a:r>
            <a:endParaRPr lang="en-US" altLang="ja-JP" dirty="0">
              <a:solidFill>
                <a:srgbClr val="000000"/>
              </a:solidFill>
              <a:latin typeface="HGP創英角ｺﾞｼｯｸUB" pitchFamily="50" charset="-128"/>
              <a:ea typeface="HGP創英角ｺﾞｼｯｸUB" pitchFamily="50" charset="-128"/>
            </a:endParaRPr>
          </a:p>
        </p:txBody>
      </p:sp>
      <p:sp>
        <p:nvSpPr>
          <p:cNvPr id="4" name="AutoShape 8"/>
          <p:cNvSpPr>
            <a:spLocks noChangeArrowheads="1"/>
          </p:cNvSpPr>
          <p:nvPr/>
        </p:nvSpPr>
        <p:spPr bwMode="auto">
          <a:xfrm>
            <a:off x="2376488" y="2962275"/>
            <a:ext cx="6408737" cy="828675"/>
          </a:xfrm>
          <a:prstGeom prst="roundRect">
            <a:avLst>
              <a:gd name="adj" fmla="val 16667"/>
            </a:avLst>
          </a:prstGeom>
          <a:solidFill>
            <a:srgbClr val="CCFFCC"/>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000000"/>
                </a:solidFill>
                <a:latin typeface="HGP創英角ｺﾞｼｯｸUB" pitchFamily="50" charset="-128"/>
                <a:ea typeface="HGP創英角ｺﾞｼｯｸUB" pitchFamily="50" charset="-128"/>
              </a:rPr>
              <a:t>③</a:t>
            </a:r>
            <a:r>
              <a:rPr lang="ja-JP" altLang="en-US" sz="1600" dirty="0">
                <a:solidFill>
                  <a:srgbClr val="000000"/>
                </a:solidFill>
                <a:latin typeface="HGP創英角ｺﾞｼｯｸUB" pitchFamily="50" charset="-128"/>
                <a:ea typeface="HGP創英角ｺﾞｼｯｸUB" pitchFamily="50" charset="-128"/>
              </a:rPr>
              <a:t>契約変更に係る作成資料のルール化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「工事請負契約における設計</a:t>
            </a:r>
            <a:r>
              <a:rPr lang="ja-JP" altLang="en-US" dirty="0">
                <a:solidFill>
                  <a:srgbClr val="000000"/>
                </a:solidFill>
                <a:latin typeface="HGP創英角ｺﾞｼｯｸUB" pitchFamily="50" charset="-128"/>
                <a:ea typeface="HGP創英角ｺﾞｼｯｸUB" pitchFamily="50" charset="-128"/>
              </a:rPr>
              <a:t>変更ガイドライン」等の周知徹底</a:t>
            </a:r>
            <a:r>
              <a:rPr lang="en-US" altLang="ja-JP" dirty="0" smtClean="0">
                <a:solidFill>
                  <a:srgbClr val="000000"/>
                </a:solidFill>
                <a:latin typeface="HGP創英角ｺﾞｼｯｸUB" pitchFamily="50" charset="-128"/>
                <a:ea typeface="HGP創英角ｺﾞｼｯｸUB" pitchFamily="50" charset="-128"/>
              </a:rPr>
              <a:t>(H27.6)</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endParaRPr lang="en-US" altLang="ja-JP" dirty="0">
              <a:solidFill>
                <a:srgbClr val="000000"/>
              </a:solidFill>
              <a:latin typeface="HGP創英角ｺﾞｼｯｸUB" pitchFamily="50" charset="-128"/>
              <a:ea typeface="HGP創英角ｺﾞｼｯｸUB" pitchFamily="50" charset="-128"/>
            </a:endParaRPr>
          </a:p>
        </p:txBody>
      </p:sp>
      <p:sp>
        <p:nvSpPr>
          <p:cNvPr id="5" name="AutoShape 9"/>
          <p:cNvSpPr>
            <a:spLocks noChangeArrowheads="1"/>
          </p:cNvSpPr>
          <p:nvPr/>
        </p:nvSpPr>
        <p:spPr bwMode="auto">
          <a:xfrm>
            <a:off x="2376488" y="3862388"/>
            <a:ext cx="6408737" cy="1655762"/>
          </a:xfrm>
          <a:prstGeom prst="roundRect">
            <a:avLst>
              <a:gd name="adj" fmla="val 16667"/>
            </a:avLst>
          </a:prstGeom>
          <a:solidFill>
            <a:srgbClr val="FFFF99"/>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smtClean="0">
                <a:solidFill>
                  <a:srgbClr val="FF3300"/>
                </a:solidFill>
                <a:latin typeface="HGP創英角ｺﾞｼｯｸUB" pitchFamily="50" charset="-128"/>
                <a:ea typeface="HGP創英角ｺﾞｼｯｸUB" pitchFamily="50" charset="-128"/>
              </a:rPr>
              <a:t>④</a:t>
            </a:r>
            <a:r>
              <a:rPr lang="ja-JP" altLang="en-US" sz="1600" dirty="0" smtClean="0">
                <a:solidFill>
                  <a:srgbClr val="FF3300"/>
                </a:solidFill>
                <a:latin typeface="HGP創英角ｺﾞｼｯｸUB" pitchFamily="50" charset="-128"/>
                <a:ea typeface="HGP創英角ｺﾞｼｯｸUB" pitchFamily="50" charset="-128"/>
              </a:rPr>
              <a:t>工事書類の取り扱いについて</a:t>
            </a:r>
            <a:endParaRPr lang="en-US" altLang="ja-JP" sz="1600" dirty="0">
              <a:solidFill>
                <a:srgbClr val="FF33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a:t>
            </a:r>
            <a:r>
              <a:rPr lang="ja-JP" altLang="en-US" dirty="0">
                <a:solidFill>
                  <a:srgbClr val="000000"/>
                </a:solidFill>
                <a:latin typeface="HGP創英角ｺﾞｼｯｸUB" pitchFamily="50" charset="-128"/>
                <a:ea typeface="HGP創英角ｺﾞｼｯｸUB" pitchFamily="50" charset="-128"/>
              </a:rPr>
              <a:t>「</a:t>
            </a:r>
            <a:r>
              <a:rPr lang="ja-JP" altLang="en-US" dirty="0" smtClean="0">
                <a:solidFill>
                  <a:srgbClr val="000000"/>
                </a:solidFill>
                <a:latin typeface="HGP創英角ｺﾞｼｯｸUB" pitchFamily="50" charset="-128"/>
                <a:ea typeface="HGP創英角ｺﾞｼｯｸUB" pitchFamily="50" charset="-128"/>
              </a:rPr>
              <a:t>土木工事種類作成マニュアル（</a:t>
            </a:r>
            <a:r>
              <a:rPr lang="en-US" altLang="ja-JP" dirty="0" smtClean="0">
                <a:solidFill>
                  <a:srgbClr val="000000"/>
                </a:solidFill>
                <a:latin typeface="HGP創英角ｺﾞｼｯｸUB" pitchFamily="50" charset="-128"/>
                <a:ea typeface="HGP創英角ｺﾞｼｯｸUB" pitchFamily="50" charset="-128"/>
              </a:rPr>
              <a:t>H23.4</a:t>
            </a:r>
            <a:r>
              <a:rPr lang="ja-JP" altLang="en-US" dirty="0" smtClean="0">
                <a:solidFill>
                  <a:srgbClr val="000000"/>
                </a:solidFill>
                <a:latin typeface="HGP創英角ｺﾞｼｯｸUB" pitchFamily="50" charset="-128"/>
                <a:ea typeface="HGP創英角ｺﾞｼｯｸUB" pitchFamily="50" charset="-128"/>
              </a:rPr>
              <a:t>）」策定</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　・請負工事成績評定要領の運用の一部改正（</a:t>
            </a:r>
            <a:r>
              <a:rPr lang="en-US" altLang="ja-JP" dirty="0" smtClean="0">
                <a:solidFill>
                  <a:srgbClr val="000000"/>
                </a:solidFill>
                <a:latin typeface="HGP創英角ｺﾞｼｯｸUB" pitchFamily="50" charset="-128"/>
                <a:ea typeface="HGP創英角ｺﾞｼｯｸUB" pitchFamily="50" charset="-128"/>
              </a:rPr>
              <a:t>H27</a:t>
            </a:r>
            <a:r>
              <a:rPr lang="ja-JP" altLang="en-US" dirty="0" smtClean="0">
                <a:solidFill>
                  <a:srgbClr val="000000"/>
                </a:solidFill>
                <a:latin typeface="HGP創英角ｺﾞｼｯｸUB" pitchFamily="50" charset="-128"/>
                <a:ea typeface="HGP創英角ｺﾞｼｯｸUB" pitchFamily="50" charset="-128"/>
              </a:rPr>
              <a:t>年度より実施）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（紙の書類は「紙」、電子の書類は、「電子」で検査を実施）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・電子の運用は情報共有システムで実施</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000000"/>
                </a:solidFill>
                <a:latin typeface="HGP創英角ｺﾞｼｯｸUB" pitchFamily="50" charset="-128"/>
                <a:ea typeface="HGP創英角ｺﾞｼｯｸUB" pitchFamily="50" charset="-128"/>
              </a:rPr>
              <a:t>⑤</a:t>
            </a:r>
            <a:r>
              <a:rPr lang="ja-JP" altLang="en-US" sz="1600" dirty="0">
                <a:solidFill>
                  <a:srgbClr val="000000"/>
                </a:solidFill>
                <a:latin typeface="HGP創英角ｺﾞｼｯｸUB" pitchFamily="50" charset="-128"/>
                <a:ea typeface="HGP創英角ｺﾞｼｯｸUB" pitchFamily="50" charset="-128"/>
              </a:rPr>
              <a:t>電子書類の検査方法の明確化</a:t>
            </a:r>
          </a:p>
          <a:p>
            <a:pPr algn="l" eaLnBrk="1" hangingPunct="1"/>
            <a:r>
              <a:rPr lang="ja-JP" altLang="en-US" dirty="0">
                <a:solidFill>
                  <a:srgbClr val="000000"/>
                </a:solidFill>
                <a:latin typeface="HGP創英角ｺﾞｼｯｸUB" pitchFamily="50" charset="-128"/>
                <a:ea typeface="HGP創英角ｺﾞｼｯｸUB" pitchFamily="50" charset="-128"/>
              </a:rPr>
              <a:t>　　「土木工事の情報共有システム活用ガイドライン</a:t>
            </a:r>
            <a:r>
              <a:rPr lang="en-US" altLang="ja-JP" dirty="0">
                <a:solidFill>
                  <a:srgbClr val="0000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p>
        </p:txBody>
      </p:sp>
      <p:sp>
        <p:nvSpPr>
          <p:cNvPr id="6" name="Rectangle 13"/>
          <p:cNvSpPr>
            <a:spLocks noChangeArrowheads="1"/>
          </p:cNvSpPr>
          <p:nvPr/>
        </p:nvSpPr>
        <p:spPr bwMode="auto">
          <a:xfrm>
            <a:off x="107255" y="0"/>
            <a:ext cx="8785225" cy="612000"/>
          </a:xfrm>
          <a:prstGeom prst="rect">
            <a:avLst/>
          </a:prstGeom>
          <a:noFill/>
          <a:ln>
            <a:noFill/>
          </a:ln>
        </p:spPr>
        <p:txBody>
          <a:bodyPr anchor="ctr"/>
          <a:lstStyle/>
          <a:p>
            <a:pPr algn="l"/>
            <a:r>
              <a:rPr lang="ja-JP" altLang="en-US" sz="2800" b="0" kern="0" dirty="0" smtClean="0">
                <a:solidFill>
                  <a:srgbClr val="330066"/>
                </a:solidFill>
                <a:latin typeface="HGP創英角ｺﾞｼｯｸUB" panose="020B0900000000000000" pitchFamily="50" charset="-128"/>
                <a:ea typeface="HGP創英角ｺﾞｼｯｸUB" panose="020B0900000000000000" pitchFamily="50" charset="-128"/>
              </a:rPr>
              <a:t>受発注者</a:t>
            </a:r>
            <a:r>
              <a:rPr lang="ja-JP" altLang="en-US" sz="2800" b="0" kern="0" dirty="0">
                <a:solidFill>
                  <a:srgbClr val="330066"/>
                </a:solidFill>
                <a:latin typeface="HGP創英角ｺﾞｼｯｸUB" panose="020B0900000000000000" pitchFamily="50" charset="-128"/>
                <a:ea typeface="HGP創英角ｺﾞｼｯｸUB" panose="020B0900000000000000" pitchFamily="50" charset="-128"/>
              </a:rPr>
              <a:t>の業務効率化（課題と対応）</a:t>
            </a:r>
          </a:p>
        </p:txBody>
      </p:sp>
      <p:sp>
        <p:nvSpPr>
          <p:cNvPr id="7" name="AutoShape 14"/>
          <p:cNvSpPr>
            <a:spLocks noChangeArrowheads="1"/>
          </p:cNvSpPr>
          <p:nvPr/>
        </p:nvSpPr>
        <p:spPr bwMode="auto">
          <a:xfrm>
            <a:off x="252413" y="981075"/>
            <a:ext cx="1619250" cy="1908175"/>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1 .</a:t>
            </a:r>
          </a:p>
          <a:p>
            <a:pPr algn="l" eaLnBrk="1" hangingPunct="1"/>
            <a:r>
              <a:rPr lang="ja-JP" altLang="en-US" dirty="0" smtClean="0">
                <a:solidFill>
                  <a:srgbClr val="000000"/>
                </a:solidFill>
                <a:latin typeface="HGP創英角ｺﾞｼｯｸUB" pitchFamily="50" charset="-128"/>
                <a:ea typeface="HGP創英角ｺﾞｼｯｸUB" pitchFamily="50" charset="-128"/>
              </a:rPr>
              <a:t>そもそも</a:t>
            </a:r>
            <a:r>
              <a:rPr lang="ja-JP" altLang="en-US" dirty="0">
                <a:solidFill>
                  <a:srgbClr val="000000"/>
                </a:solidFill>
                <a:latin typeface="HGP創英角ｺﾞｼｯｸUB" pitchFamily="50" charset="-128"/>
                <a:ea typeface="HGP創英角ｺﾞｼｯｸUB" pitchFamily="50" charset="-128"/>
              </a:rPr>
              <a:t>提出する工事書類 が多い</a:t>
            </a:r>
          </a:p>
        </p:txBody>
      </p:sp>
      <p:sp>
        <p:nvSpPr>
          <p:cNvPr id="8" name="AutoShape 15"/>
          <p:cNvSpPr>
            <a:spLocks noChangeArrowheads="1"/>
          </p:cNvSpPr>
          <p:nvPr/>
        </p:nvSpPr>
        <p:spPr bwMode="auto">
          <a:xfrm>
            <a:off x="1944688" y="1844675"/>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9" name="AutoShape 16"/>
          <p:cNvSpPr>
            <a:spLocks noChangeArrowheads="1"/>
          </p:cNvSpPr>
          <p:nvPr/>
        </p:nvSpPr>
        <p:spPr bwMode="auto">
          <a:xfrm>
            <a:off x="250825" y="2962275"/>
            <a:ext cx="1584325" cy="827088"/>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2 .</a:t>
            </a:r>
          </a:p>
          <a:p>
            <a:pPr algn="l" eaLnBrk="1" hangingPunct="1"/>
            <a:r>
              <a:rPr lang="ja-JP" altLang="en-US" dirty="0" smtClean="0">
                <a:solidFill>
                  <a:srgbClr val="000000"/>
                </a:solidFill>
                <a:latin typeface="HGP創英角ｺﾞｼｯｸUB" pitchFamily="50" charset="-128"/>
                <a:ea typeface="HGP創英角ｺﾞｼｯｸUB" pitchFamily="50" charset="-128"/>
              </a:rPr>
              <a:t>設計</a:t>
            </a:r>
            <a:r>
              <a:rPr lang="ja-JP" altLang="en-US" dirty="0">
                <a:solidFill>
                  <a:srgbClr val="000000"/>
                </a:solidFill>
                <a:latin typeface="HGP創英角ｺﾞｼｯｸUB" pitchFamily="50" charset="-128"/>
                <a:ea typeface="HGP創英角ｺﾞｼｯｸUB" pitchFamily="50" charset="-128"/>
              </a:rPr>
              <a:t>変更に係る資料の作成ルール が不明確</a:t>
            </a:r>
          </a:p>
        </p:txBody>
      </p:sp>
      <p:sp>
        <p:nvSpPr>
          <p:cNvPr id="10" name="AutoShape 17"/>
          <p:cNvSpPr>
            <a:spLocks noChangeArrowheads="1"/>
          </p:cNvSpPr>
          <p:nvPr/>
        </p:nvSpPr>
        <p:spPr bwMode="auto">
          <a:xfrm>
            <a:off x="1944688" y="32512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1" name="AutoShape 18"/>
          <p:cNvSpPr>
            <a:spLocks noChangeArrowheads="1"/>
          </p:cNvSpPr>
          <p:nvPr/>
        </p:nvSpPr>
        <p:spPr bwMode="auto">
          <a:xfrm>
            <a:off x="215900" y="3862388"/>
            <a:ext cx="1655763" cy="1690687"/>
          </a:xfrm>
          <a:prstGeom prst="roundRect">
            <a:avLst>
              <a:gd name="adj" fmla="val 16667"/>
            </a:avLst>
          </a:prstGeom>
          <a:solidFill>
            <a:srgbClr val="FFFF99"/>
          </a:solidFill>
          <a:ln w="9525">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3.</a:t>
            </a:r>
          </a:p>
          <a:p>
            <a:pPr algn="l" eaLnBrk="1" hangingPunct="1"/>
            <a:r>
              <a:rPr lang="ja-JP" altLang="en-US" dirty="0" smtClean="0">
                <a:solidFill>
                  <a:srgbClr val="000000"/>
                </a:solidFill>
                <a:latin typeface="HGP創英角ｺﾞｼｯｸUB" pitchFamily="50" charset="-128"/>
                <a:ea typeface="HGP創英角ｺﾞｼｯｸUB" pitchFamily="50" charset="-128"/>
              </a:rPr>
              <a:t>紙</a:t>
            </a:r>
            <a:r>
              <a:rPr lang="ja-JP" altLang="en-US" dirty="0">
                <a:solidFill>
                  <a:srgbClr val="000000"/>
                </a:solidFill>
                <a:latin typeface="HGP創英角ｺﾞｼｯｸUB" pitchFamily="50" charset="-128"/>
                <a:ea typeface="HGP創英角ｺﾞｼｯｸUB" pitchFamily="50" charset="-128"/>
              </a:rPr>
              <a:t>と電子の大量の二重納品の発生</a:t>
            </a:r>
          </a:p>
          <a:p>
            <a:pPr algn="l" eaLnBrk="1" hangingPunct="1"/>
            <a:endParaRPr lang="en-US" altLang="ja-JP" dirty="0">
              <a:solidFill>
                <a:srgbClr val="000000"/>
              </a:solidFill>
              <a:latin typeface="HGP創英角ｺﾞｼｯｸUB" pitchFamily="50" charset="-128"/>
              <a:ea typeface="HGP創英角ｺﾞｼｯｸUB" pitchFamily="50" charset="-128"/>
            </a:endParaRPr>
          </a:p>
        </p:txBody>
      </p:sp>
      <p:sp>
        <p:nvSpPr>
          <p:cNvPr id="12" name="AutoShape 19"/>
          <p:cNvSpPr>
            <a:spLocks noChangeArrowheads="1"/>
          </p:cNvSpPr>
          <p:nvPr/>
        </p:nvSpPr>
        <p:spPr bwMode="auto">
          <a:xfrm>
            <a:off x="1944688" y="45466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3" name="AutoShape 20"/>
          <p:cNvSpPr>
            <a:spLocks noChangeArrowheads="1"/>
          </p:cNvSpPr>
          <p:nvPr/>
        </p:nvSpPr>
        <p:spPr bwMode="auto">
          <a:xfrm>
            <a:off x="179388" y="5553075"/>
            <a:ext cx="8713787" cy="755650"/>
          </a:xfrm>
          <a:prstGeom prst="roundRect">
            <a:avLst>
              <a:gd name="adj" fmla="val 16667"/>
            </a:avLst>
          </a:prstGeom>
          <a:solidFill>
            <a:srgbClr val="FFCCFF"/>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dirty="0">
                <a:solidFill>
                  <a:srgbClr val="000000"/>
                </a:solidFill>
                <a:latin typeface="HGP創英角ｺﾞｼｯｸUB" pitchFamily="50" charset="-128"/>
                <a:ea typeface="HGP創英角ｺﾞｼｯｸUB" pitchFamily="50" charset="-128"/>
              </a:rPr>
              <a:t>関東地方整備局　　</a:t>
            </a:r>
          </a:p>
          <a:p>
            <a:pPr algn="l" eaLnBrk="1" hangingPunct="1"/>
            <a:r>
              <a:rPr lang="ja-JP" altLang="en-US" sz="1600" dirty="0">
                <a:solidFill>
                  <a:srgbClr val="000000"/>
                </a:solidFill>
                <a:latin typeface="HGP創英角ｺﾞｼｯｸUB" pitchFamily="50" charset="-128"/>
                <a:ea typeface="HGP創英角ｺﾞｼｯｸUB" pitchFamily="50" charset="-128"/>
              </a:rPr>
              <a:t>「土木工事における電子納品の運用等の策定について」　</a:t>
            </a:r>
            <a:r>
              <a:rPr lang="en-US" altLang="ja-JP" sz="1400" dirty="0">
                <a:solidFill>
                  <a:srgbClr val="000000"/>
                </a:solidFill>
                <a:latin typeface="HGP創英角ｺﾞｼｯｸUB" pitchFamily="50" charset="-128"/>
                <a:ea typeface="HGP創英角ｺﾞｼｯｸUB" pitchFamily="50" charset="-128"/>
              </a:rPr>
              <a:t>(</a:t>
            </a:r>
            <a:r>
              <a:rPr lang="ja-JP" altLang="en-US" sz="1400" dirty="0">
                <a:solidFill>
                  <a:srgbClr val="000000"/>
                </a:solidFill>
                <a:latin typeface="HGP創英角ｺﾞｼｯｸUB" pitchFamily="50" charset="-128"/>
                <a:ea typeface="HGP創英角ｺﾞｼｯｸUB" pitchFamily="50" charset="-128"/>
              </a:rPr>
              <a:t>国関整技管第</a:t>
            </a:r>
            <a:r>
              <a:rPr lang="en-US" altLang="ja-JP" sz="1400" dirty="0">
                <a:solidFill>
                  <a:srgbClr val="000000"/>
                </a:solidFill>
                <a:latin typeface="HGP創英角ｺﾞｼｯｸUB" pitchFamily="50" charset="-128"/>
                <a:ea typeface="HGP創英角ｺﾞｼｯｸUB" pitchFamily="50" charset="-128"/>
              </a:rPr>
              <a:t>102</a:t>
            </a:r>
            <a:r>
              <a:rPr lang="ja-JP" altLang="en-US" sz="1400" dirty="0">
                <a:solidFill>
                  <a:srgbClr val="000000"/>
                </a:solidFill>
                <a:latin typeface="HGP創英角ｺﾞｼｯｸUB" pitchFamily="50" charset="-128"/>
                <a:ea typeface="HGP創英角ｺﾞｼｯｸUB" pitchFamily="50" charset="-128"/>
              </a:rPr>
              <a:t>号　</a:t>
            </a:r>
            <a:r>
              <a:rPr lang="en-US" altLang="ja-JP" sz="1400" dirty="0">
                <a:solidFill>
                  <a:srgbClr val="000000"/>
                </a:solidFill>
                <a:latin typeface="HGP創英角ｺﾞｼｯｸUB" pitchFamily="50" charset="-128"/>
                <a:ea typeface="HGP創英角ｺﾞｼｯｸUB" pitchFamily="50" charset="-128"/>
              </a:rPr>
              <a:t>H22.10.20</a:t>
            </a:r>
            <a:r>
              <a:rPr lang="ja-JP" altLang="en-US" sz="1400" dirty="0">
                <a:solidFill>
                  <a:srgbClr val="000000"/>
                </a:solidFill>
                <a:latin typeface="HGP創英角ｺﾞｼｯｸUB" pitchFamily="50" charset="-128"/>
                <a:ea typeface="HGP創英角ｺﾞｼｯｸUB" pitchFamily="50" charset="-128"/>
              </a:rPr>
              <a:t>　企画部長</a:t>
            </a:r>
            <a:r>
              <a:rPr lang="en-US" altLang="ja-JP" sz="1400" dirty="0">
                <a:solidFill>
                  <a:srgbClr val="000000"/>
                </a:solidFill>
                <a:latin typeface="HGP創英角ｺﾞｼｯｸUB" pitchFamily="50" charset="-128"/>
                <a:ea typeface="HGP創英角ｺﾞｼｯｸUB" pitchFamily="50" charset="-128"/>
              </a:rPr>
              <a:t>)</a:t>
            </a:r>
          </a:p>
          <a:p>
            <a:pPr algn="l" eaLnBrk="1" hangingPunct="1"/>
            <a:r>
              <a:rPr lang="ja-JP" altLang="en-US" sz="1400" dirty="0">
                <a:solidFill>
                  <a:srgbClr val="FF0000"/>
                </a:solidFill>
                <a:latin typeface="HGP創英角ｺﾞｼｯｸUB" pitchFamily="50" charset="-128"/>
                <a:ea typeface="HGP創英角ｺﾞｼｯｸUB" pitchFamily="50" charset="-128"/>
              </a:rPr>
              <a:t>「電子納品の取扱について」　（事務連絡　</a:t>
            </a:r>
            <a:r>
              <a:rPr lang="en-US" altLang="ja-JP" sz="1400" dirty="0">
                <a:solidFill>
                  <a:srgbClr val="FF0000"/>
                </a:solidFill>
                <a:latin typeface="HGP創英角ｺﾞｼｯｸUB" pitchFamily="50" charset="-128"/>
                <a:ea typeface="HGP創英角ｺﾞｼｯｸUB" pitchFamily="50" charset="-128"/>
              </a:rPr>
              <a:t>H26.8.5</a:t>
            </a:r>
            <a:r>
              <a:rPr lang="ja-JP" altLang="en-US" sz="1400" dirty="0">
                <a:solidFill>
                  <a:srgbClr val="FF0000"/>
                </a:solidFill>
                <a:latin typeface="HGP創英角ｺﾞｼｯｸUB" pitchFamily="50" charset="-128"/>
                <a:ea typeface="HGP創英角ｺﾞｼｯｸUB" pitchFamily="50" charset="-128"/>
              </a:rPr>
              <a:t>　企画部　技術管理課長）</a:t>
            </a:r>
            <a:endParaRPr lang="en-US" altLang="ja-JP" sz="1400" dirty="0">
              <a:solidFill>
                <a:srgbClr val="FF0000"/>
              </a:solidFill>
              <a:latin typeface="HGP創英角ｺﾞｼｯｸUB" pitchFamily="50" charset="-128"/>
              <a:ea typeface="HGP創英角ｺﾞｼｯｸUB" pitchFamily="50"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目視によるチェック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2375468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316428"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en-US" altLang="ja-JP" sz="3600" b="0" kern="0" dirty="0" smtClean="0">
                <a:latin typeface="HGP創英角ｺﾞｼｯｸUB" panose="020B0900000000000000" pitchFamily="50" charset="-128"/>
                <a:ea typeface="HGP創英角ｺﾞｼｯｸUB" panose="020B0900000000000000" pitchFamily="50" charset="-128"/>
              </a:rPr>
              <a:t>【</a:t>
            </a:r>
            <a:r>
              <a:rPr lang="ja-JP" altLang="en-US" sz="3600" b="0" kern="0" dirty="0" smtClean="0">
                <a:latin typeface="HGP創英角ｺﾞｼｯｸUB" panose="020B0900000000000000" pitchFamily="50" charset="-128"/>
                <a:ea typeface="HGP創英角ｺﾞｼｯｸUB" panose="020B0900000000000000" pitchFamily="50" charset="-128"/>
              </a:rPr>
              <a:t>業務</a:t>
            </a:r>
            <a:r>
              <a:rPr lang="en-US" altLang="ja-JP" sz="3600" b="0" kern="0" dirty="0" smtClean="0">
                <a:latin typeface="HGP創英角ｺﾞｼｯｸUB" panose="020B0900000000000000" pitchFamily="50" charset="-128"/>
                <a:ea typeface="HGP創英角ｺﾞｼｯｸUB" panose="020B0900000000000000" pitchFamily="50" charset="-128"/>
              </a:rPr>
              <a:t>】</a:t>
            </a:r>
            <a:r>
              <a:rPr lang="ja-JP" altLang="en-US" sz="3600" b="0" kern="0" dirty="0" smtClean="0">
                <a:latin typeface="HGP創英角ｺﾞｼｯｸUB" panose="020B0900000000000000" pitchFamily="50" charset="-128"/>
                <a:ea typeface="HGP創英角ｺﾞｼｯｸUB" panose="020B0900000000000000" pitchFamily="50" charset="-128"/>
              </a:rPr>
              <a:t>ポイント</a:t>
            </a:r>
          </a:p>
        </p:txBody>
      </p:sp>
      <p:sp>
        <p:nvSpPr>
          <p:cNvPr id="3" name="正方形/長方形 4"/>
          <p:cNvSpPr>
            <a:spLocks noChangeArrowheads="1"/>
          </p:cNvSpPr>
          <p:nvPr/>
        </p:nvSpPr>
        <p:spPr bwMode="auto">
          <a:xfrm>
            <a:off x="180000" y="648000"/>
            <a:ext cx="8867775"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①発注</a:t>
            </a:r>
            <a:r>
              <a:rPr lang="ja-JP" altLang="en-US" sz="2000" b="0" dirty="0">
                <a:solidFill>
                  <a:srgbClr val="FF0000"/>
                </a:solidFill>
                <a:latin typeface="HGP創英角ｺﾞｼｯｸUB" pitchFamily="50" charset="-128"/>
                <a:ea typeface="HGP創英角ｺﾞｼｯｸUB" pitchFamily="50" charset="-128"/>
              </a:rPr>
              <a:t>機関コード（事務所コード）</a:t>
            </a: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電子成果中の「管理ファイル（</a:t>
            </a:r>
            <a:r>
              <a:rPr lang="en-US" altLang="ja-JP" sz="2000" b="0" dirty="0">
                <a:solidFill>
                  <a:srgbClr val="000000"/>
                </a:solidFill>
                <a:latin typeface="HGP創英角ｺﾞｼｯｸUB" pitchFamily="50" charset="-128"/>
                <a:ea typeface="HGP創英角ｺﾞｼｯｸUB" pitchFamily="50" charset="-128"/>
              </a:rPr>
              <a:t>XML</a:t>
            </a:r>
            <a:r>
              <a:rPr lang="ja-JP" altLang="en-US" sz="2000" b="0" dirty="0">
                <a:solidFill>
                  <a:srgbClr val="000000"/>
                </a:solidFill>
                <a:latin typeface="HGP創英角ｺﾞｼｯｸUB" pitchFamily="50" charset="-128"/>
                <a:ea typeface="HGP創英角ｺﾞｼｯｸUB" pitchFamily="50" charset="-128"/>
              </a:rPr>
              <a:t>）」に誤った事務所コード、事務所名を入力すると誤った事務所で登録</a:t>
            </a:r>
            <a:r>
              <a:rPr lang="ja-JP" altLang="en-US" sz="2000" b="0" dirty="0" smtClean="0">
                <a:solidFill>
                  <a:srgbClr val="000000"/>
                </a:solidFill>
                <a:latin typeface="HGP創英角ｺﾞｼｯｸUB" pitchFamily="50" charset="-128"/>
                <a:ea typeface="HGP創英角ｺﾞｼｯｸUB" pitchFamily="50" charset="-128"/>
              </a:rPr>
              <a:t>される。</a:t>
            </a:r>
            <a:endParaRPr lang="ja-JP" altLang="en-US"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②業務件名</a:t>
            </a:r>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電子成果中の「管理ファイル（</a:t>
            </a:r>
            <a:r>
              <a:rPr lang="en-US" altLang="ja-JP" sz="2000" b="0" dirty="0">
                <a:solidFill>
                  <a:srgbClr val="000000"/>
                </a:solidFill>
                <a:latin typeface="HGP創英角ｺﾞｼｯｸUB" pitchFamily="50" charset="-128"/>
                <a:ea typeface="HGP創英角ｺﾞｼｯｸUB" pitchFamily="50" charset="-128"/>
              </a:rPr>
              <a:t>XML</a:t>
            </a:r>
            <a:r>
              <a:rPr lang="ja-JP" altLang="en-US" sz="2000" b="0" dirty="0">
                <a:solidFill>
                  <a:srgbClr val="000000"/>
                </a:solidFill>
                <a:latin typeface="HGP創英角ｺﾞｼｯｸUB" pitchFamily="50" charset="-128"/>
                <a:ea typeface="HGP創英角ｺﾞｼｯｸUB" pitchFamily="50" charset="-128"/>
              </a:rPr>
              <a:t>）」に正式には「</a:t>
            </a:r>
            <a:r>
              <a:rPr lang="ja-JP" altLang="en-US" sz="2000" b="0" dirty="0" smtClean="0">
                <a:solidFill>
                  <a:srgbClr val="000000"/>
                </a:solidFill>
                <a:latin typeface="HGP創英角ｺﾞｼｯｸUB" pitchFamily="50" charset="-128"/>
                <a:ea typeface="HGP創英角ｺﾞｼｯｸUB" pitchFamily="50" charset="-128"/>
              </a:rPr>
              <a:t>○○業務」</a:t>
            </a:r>
            <a:r>
              <a:rPr lang="ja-JP" altLang="en-US" sz="2000" b="0" dirty="0">
                <a:solidFill>
                  <a:srgbClr val="000000"/>
                </a:solidFill>
                <a:latin typeface="HGP創英角ｺﾞｼｯｸUB" pitchFamily="50" charset="-128"/>
                <a:ea typeface="HGP創英角ｺﾞｼｯｸUB" pitchFamily="50" charset="-128"/>
              </a:rPr>
              <a:t>なのに「平成○○年度</a:t>
            </a:r>
            <a:r>
              <a:rPr lang="ja-JP" altLang="en-US" sz="2000" b="0" dirty="0" smtClean="0">
                <a:solidFill>
                  <a:srgbClr val="000000"/>
                </a:solidFill>
                <a:latin typeface="HGP創英角ｺﾞｼｯｸUB" pitchFamily="50" charset="-128"/>
                <a:ea typeface="HGP創英角ｺﾞｼｯｸUB" pitchFamily="50" charset="-128"/>
              </a:rPr>
              <a:t>○○業務」</a:t>
            </a:r>
            <a:r>
              <a:rPr lang="ja-JP" altLang="en-US" sz="2000" b="0" dirty="0">
                <a:solidFill>
                  <a:srgbClr val="000000"/>
                </a:solidFill>
                <a:latin typeface="HGP創英角ｺﾞｼｯｸUB" pitchFamily="50" charset="-128"/>
                <a:ea typeface="HGP創英角ｺﾞｼｯｸUB" pitchFamily="50" charset="-128"/>
              </a:rPr>
              <a:t>となっていることが</a:t>
            </a:r>
            <a:r>
              <a:rPr lang="ja-JP" altLang="en-US" sz="2000" b="0" dirty="0" smtClean="0">
                <a:solidFill>
                  <a:srgbClr val="000000"/>
                </a:solidFill>
                <a:latin typeface="HGP創英角ｺﾞｼｯｸUB" pitchFamily="50" charset="-128"/>
                <a:ea typeface="HGP創英角ｺﾞｼｯｸUB" pitchFamily="50" charset="-128"/>
              </a:rPr>
              <a:t>ある。</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③業務番号</a:t>
            </a:r>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新契約情報管理システム（</a:t>
            </a:r>
            <a:r>
              <a:rPr lang="en-US" altLang="ja-JP" sz="2000" b="0" dirty="0">
                <a:solidFill>
                  <a:srgbClr val="000000"/>
                </a:solidFill>
                <a:latin typeface="HGP創英角ｺﾞｼｯｸUB" pitchFamily="50" charset="-128"/>
                <a:ea typeface="HGP創英角ｺﾞｼｯｸUB" pitchFamily="50" charset="-128"/>
              </a:rPr>
              <a:t>CCMS</a:t>
            </a:r>
            <a:r>
              <a:rPr lang="ja-JP" altLang="en-US" sz="2000" b="0" dirty="0">
                <a:solidFill>
                  <a:srgbClr val="000000"/>
                </a:solidFill>
                <a:latin typeface="HGP創英角ｺﾞｼｯｸUB" pitchFamily="50" charset="-128"/>
                <a:ea typeface="HGP創英角ｺﾞｼｯｸUB" pitchFamily="50" charset="-128"/>
              </a:rPr>
              <a:t>）の番号（</a:t>
            </a:r>
            <a:r>
              <a:rPr lang="en-US" altLang="ja-JP" sz="2000" b="0" dirty="0">
                <a:solidFill>
                  <a:srgbClr val="000000"/>
                </a:solidFill>
                <a:latin typeface="HGP創英角ｺﾞｼｯｸUB" pitchFamily="50" charset="-128"/>
                <a:ea typeface="HGP創英角ｺﾞｼｯｸUB" pitchFamily="50" charset="-128"/>
              </a:rPr>
              <a:t>14</a:t>
            </a:r>
            <a:r>
              <a:rPr lang="ja-JP" altLang="en-US" sz="2000" b="0" dirty="0">
                <a:solidFill>
                  <a:srgbClr val="000000"/>
                </a:solidFill>
                <a:latin typeface="HGP創英角ｺﾞｼｯｸUB" pitchFamily="50" charset="-128"/>
                <a:ea typeface="HGP創英角ｺﾞｼｯｸUB" pitchFamily="50" charset="-128"/>
              </a:rPr>
              <a:t>桁）</a:t>
            </a:r>
            <a:r>
              <a:rPr lang="ja-JP" altLang="en-US" sz="2000" b="0" dirty="0" smtClean="0">
                <a:solidFill>
                  <a:srgbClr val="000000"/>
                </a:solidFill>
                <a:latin typeface="HGP創英角ｺﾞｼｯｸUB" pitchFamily="50" charset="-128"/>
                <a:ea typeface="HGP創英角ｺﾞｼｯｸUB" pitchFamily="50" charset="-128"/>
              </a:rPr>
              <a:t>とする。</a:t>
            </a:r>
            <a:r>
              <a:rPr lang="ja-JP" altLang="en-US" sz="2000" b="0" dirty="0">
                <a:solidFill>
                  <a:srgbClr val="000000"/>
                </a:solidFill>
                <a:latin typeface="HGP創英角ｺﾞｼｯｸUB" pitchFamily="50" charset="-128"/>
                <a:ea typeface="HGP創英角ｺﾞｼｯｸUB" pitchFamily="50" charset="-128"/>
              </a:rPr>
              <a:t>　</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FF0000"/>
                </a:solidFill>
                <a:latin typeface="HGP創英角ｺﾞｼｯｸUB" pitchFamily="50" charset="-128"/>
                <a:ea typeface="HGP創英角ｺﾞｼｯｸUB" pitchFamily="50" charset="-128"/>
              </a:rPr>
              <a:t>④発注年度</a:t>
            </a:r>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発注年度は契約日の年度となります。</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⑤設計図は</a:t>
            </a:r>
            <a:r>
              <a:rPr lang="en-US" altLang="ja-JP" sz="2000" b="0" dirty="0" smtClean="0">
                <a:solidFill>
                  <a:srgbClr val="0000FF"/>
                </a:solidFill>
                <a:latin typeface="HGP創英角ｺﾞｼｯｸUB" pitchFamily="50" charset="-128"/>
                <a:ea typeface="HGP創英角ｺﾞｼｯｸUB" pitchFamily="50" charset="-128"/>
              </a:rPr>
              <a:t>P21</a:t>
            </a:r>
            <a:r>
              <a:rPr lang="ja-JP" altLang="en-US" sz="2000" b="0" dirty="0" smtClean="0">
                <a:solidFill>
                  <a:srgbClr val="0000FF"/>
                </a:solidFill>
                <a:latin typeface="HGP創英角ｺﾞｼｯｸUB" pitchFamily="50" charset="-128"/>
                <a:ea typeface="HGP創英角ｺﾞｼｯｸUB" pitchFamily="50" charset="-128"/>
              </a:rPr>
              <a:t>形式、</a:t>
            </a:r>
            <a:r>
              <a:rPr lang="en-US" altLang="ja-JP" sz="2000" b="0" dirty="0" smtClean="0">
                <a:solidFill>
                  <a:srgbClr val="0000FF"/>
                </a:solidFill>
                <a:latin typeface="HGP創英角ｺﾞｼｯｸUB" pitchFamily="50" charset="-128"/>
                <a:ea typeface="HGP創英角ｺﾞｼｯｸUB" pitchFamily="50" charset="-128"/>
              </a:rPr>
              <a:t>P2Z</a:t>
            </a:r>
            <a:r>
              <a:rPr lang="ja-JP" altLang="en-US" sz="2000" b="0" dirty="0" smtClean="0">
                <a:solidFill>
                  <a:srgbClr val="0000FF"/>
                </a:solidFill>
                <a:latin typeface="HGP創英角ｺﾞｼｯｸUB" pitchFamily="50" charset="-128"/>
                <a:ea typeface="HGP創英角ｺﾞｼｯｸUB" pitchFamily="50" charset="-128"/>
              </a:rPr>
              <a:t>形式</a:t>
            </a:r>
            <a:r>
              <a:rPr lang="ja-JP" altLang="en-US" sz="2000" b="0" dirty="0" smtClean="0">
                <a:solidFill>
                  <a:srgbClr val="FF0000"/>
                </a:solidFill>
                <a:latin typeface="HGP創英角ｺﾞｼｯｸUB" pitchFamily="50" charset="-128"/>
                <a:ea typeface="HGP創英角ｺﾞｼｯｸUB" pitchFamily="50" charset="-128"/>
              </a:rPr>
              <a:t>で「</a:t>
            </a:r>
            <a:r>
              <a:rPr lang="en-US" altLang="ja-JP" sz="2000" b="0" dirty="0" smtClean="0">
                <a:solidFill>
                  <a:srgbClr val="FF0000"/>
                </a:solidFill>
                <a:latin typeface="HGP創英角ｺﾞｼｯｸUB" pitchFamily="50" charset="-128"/>
                <a:ea typeface="HGP創英角ｺﾞｼｯｸUB" pitchFamily="50" charset="-128"/>
              </a:rPr>
              <a:t>DRAWING</a:t>
            </a:r>
            <a:r>
              <a:rPr lang="ja-JP" altLang="en-US" sz="2000" b="0" dirty="0" smtClean="0">
                <a:solidFill>
                  <a:srgbClr val="FF0000"/>
                </a:solidFill>
                <a:latin typeface="HGP創英角ｺﾞｼｯｸUB" pitchFamily="50" charset="-128"/>
                <a:ea typeface="HGP創英角ｺﾞｼｯｸUB" pitchFamily="50" charset="-128"/>
              </a:rPr>
              <a:t>」</a:t>
            </a:r>
            <a:r>
              <a:rPr lang="ja-JP" altLang="en-US" sz="2000" b="0" dirty="0">
                <a:solidFill>
                  <a:srgbClr val="FF0000"/>
                </a:solidFill>
                <a:latin typeface="HGP創英角ｺﾞｼｯｸUB" pitchFamily="50" charset="-128"/>
                <a:ea typeface="HGP創英角ｺﾞｼｯｸUB" pitchFamily="50" charset="-128"/>
              </a:rPr>
              <a:t>フォルダへ格納</a:t>
            </a:r>
          </a:p>
          <a:p>
            <a:pPr algn="l" eaLnBrk="1" hangingPunct="1"/>
            <a:r>
              <a:rPr lang="ja-JP" altLang="en-US" sz="2000" b="0" dirty="0">
                <a:solidFill>
                  <a:srgbClr val="000000"/>
                </a:solidFill>
              </a:rPr>
              <a:t>　</a:t>
            </a:r>
            <a:r>
              <a:rPr lang="ja-JP" altLang="en-US" sz="2000" b="0" dirty="0" smtClean="0">
                <a:solidFill>
                  <a:srgbClr val="000000"/>
                </a:solidFill>
                <a:latin typeface="HGP創英角ｺﾞｼｯｸUB" pitchFamily="50" charset="-128"/>
                <a:ea typeface="HGP創英角ｺﾞｼｯｸUB" pitchFamily="50" charset="-128"/>
              </a:rPr>
              <a:t>設計図面が</a:t>
            </a:r>
            <a:r>
              <a:rPr lang="ja-JP" altLang="en-US" sz="2000" b="0" dirty="0">
                <a:solidFill>
                  <a:srgbClr val="000000"/>
                </a:solidFill>
                <a:latin typeface="HGP創英角ｺﾞｼｯｸUB" pitchFamily="50" charset="-128"/>
                <a:ea typeface="HGP創英角ｺﾞｼｯｸUB" pitchFamily="50" charset="-128"/>
              </a:rPr>
              <a:t>「</a:t>
            </a:r>
            <a:r>
              <a:rPr lang="en-US" altLang="ja-JP" sz="2000" b="0" dirty="0">
                <a:solidFill>
                  <a:srgbClr val="000000"/>
                </a:solidFill>
                <a:latin typeface="HGP創英角ｺﾞｼｯｸUB" pitchFamily="50" charset="-128"/>
                <a:ea typeface="HGP創英角ｺﾞｼｯｸUB" pitchFamily="50" charset="-128"/>
              </a:rPr>
              <a:t>DRAWING</a:t>
            </a:r>
            <a:r>
              <a:rPr lang="ja-JP" altLang="en-US" sz="2000" b="0" dirty="0" smtClean="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フォルダ以外に</a:t>
            </a:r>
            <a:r>
              <a:rPr lang="ja-JP" altLang="en-US" sz="2000" dirty="0">
                <a:solidFill>
                  <a:srgbClr val="000000"/>
                </a:solidFill>
                <a:latin typeface="HGP創英角ｺﾞｼｯｸUB" pitchFamily="50" charset="-128"/>
                <a:ea typeface="HGP創英角ｺﾞｼｯｸUB" pitchFamily="50" charset="-128"/>
              </a:rPr>
              <a:t>格納</a:t>
            </a:r>
            <a:r>
              <a:rPr lang="ja-JP" altLang="en-US" sz="2000" b="0" dirty="0">
                <a:solidFill>
                  <a:srgbClr val="000000"/>
                </a:solidFill>
                <a:latin typeface="HGP創英角ｺﾞｼｯｸUB" pitchFamily="50" charset="-128"/>
                <a:ea typeface="HGP創英角ｺﾞｼｯｸUB" pitchFamily="50" charset="-128"/>
              </a:rPr>
              <a:t>されていると、電子納品保管管理システム</a:t>
            </a:r>
            <a:r>
              <a:rPr lang="ja-JP" altLang="en-US" sz="2000" b="0" dirty="0" smtClean="0">
                <a:solidFill>
                  <a:srgbClr val="000000"/>
                </a:solidFill>
                <a:latin typeface="HGP創英角ｺﾞｼｯｸUB" pitchFamily="50" charset="-128"/>
                <a:ea typeface="HGP創英角ｺﾞｼｯｸUB" pitchFamily="50" charset="-128"/>
              </a:rPr>
              <a:t>に設計図面が</a:t>
            </a:r>
            <a:r>
              <a:rPr lang="ja-JP" altLang="en-US" sz="2000" b="0" dirty="0">
                <a:solidFill>
                  <a:srgbClr val="000000"/>
                </a:solidFill>
                <a:latin typeface="HGP創英角ｺﾞｼｯｸUB" pitchFamily="50" charset="-128"/>
                <a:ea typeface="HGP創英角ｺﾞｼｯｸUB" pitchFamily="50" charset="-128"/>
              </a:rPr>
              <a:t>登録</a:t>
            </a:r>
            <a:r>
              <a:rPr lang="ja-JP" altLang="en-US" sz="2000" b="0" dirty="0" smtClean="0">
                <a:solidFill>
                  <a:srgbClr val="000000"/>
                </a:solidFill>
                <a:latin typeface="HGP創英角ｺﾞｼｯｸUB" pitchFamily="50" charset="-128"/>
                <a:ea typeface="HGP創英角ｺﾞｼｯｸUB" pitchFamily="50" charset="-128"/>
              </a:rPr>
              <a:t>できない。</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224192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図面チェックのポイント</a:t>
            </a:r>
          </a:p>
        </p:txBody>
      </p:sp>
      <p:sp>
        <p:nvSpPr>
          <p:cNvPr id="4" name="正方形/長方形 3"/>
          <p:cNvSpPr/>
          <p:nvPr/>
        </p:nvSpPr>
        <p:spPr>
          <a:xfrm>
            <a:off x="179512" y="1016732"/>
            <a:ext cx="8784976" cy="4056495"/>
          </a:xfrm>
          <a:prstGeom prst="rect">
            <a:avLst/>
          </a:prstGeom>
        </p:spPr>
        <p:txBody>
          <a:bodyPr wrap="square">
            <a:spAutoFit/>
          </a:bodyPr>
          <a:lstStyle/>
          <a:p>
            <a:pPr marL="342900" indent="-342900" algn="l">
              <a:spcBef>
                <a:spcPct val="20000"/>
              </a:spcBef>
              <a:buClr>
                <a:schemeClr val="folHlink"/>
              </a:buClr>
              <a:buSzPct val="60000"/>
              <a:buFont typeface="Wingdings" pitchFamily="2" charset="2"/>
              <a:buChar char="n"/>
            </a:pPr>
            <a:r>
              <a:rPr lang="en-US" altLang="ja-JP" sz="4000" dirty="0" smtClean="0">
                <a:solidFill>
                  <a:srgbClr val="0000FF"/>
                </a:solidFill>
              </a:rPr>
              <a:t>SXF</a:t>
            </a:r>
            <a:r>
              <a:rPr lang="ja-JP" altLang="en-US" sz="4000" dirty="0" smtClean="0">
                <a:solidFill>
                  <a:srgbClr val="0000FF"/>
                </a:solidFill>
              </a:rPr>
              <a:t>ビューア等による目視確認</a:t>
            </a:r>
            <a:endParaRPr lang="en-US" altLang="ja-JP" sz="4000" dirty="0" smtClean="0">
              <a:solidFill>
                <a:srgbClr val="0000FF"/>
              </a:solidFill>
            </a:endParaRPr>
          </a:p>
          <a:p>
            <a:pPr marL="342900" indent="-342900" algn="l">
              <a:spcBef>
                <a:spcPct val="20000"/>
              </a:spcBef>
              <a:buClr>
                <a:schemeClr val="folHlink"/>
              </a:buClr>
              <a:buSzPct val="60000"/>
            </a:pPr>
            <a:r>
              <a:rPr lang="ja-JP" altLang="en-US" sz="3600" dirty="0" smtClean="0"/>
              <a:t>　　・チェック機能の利用も可能</a:t>
            </a:r>
          </a:p>
          <a:p>
            <a:pPr marL="342900" indent="-342900" algn="l">
              <a:spcBef>
                <a:spcPct val="20000"/>
              </a:spcBef>
              <a:buClr>
                <a:schemeClr val="folHlink"/>
              </a:buClr>
              <a:buSzPct val="60000"/>
            </a:pPr>
            <a:r>
              <a:rPr lang="ja-JP" altLang="en-US" sz="3600" dirty="0" smtClean="0"/>
              <a:t>　　・発注者は、</a:t>
            </a:r>
            <a:r>
              <a:rPr lang="ja-JP" altLang="en-US" sz="3600" u="sng" dirty="0" smtClean="0"/>
              <a:t>抜き取りにより確認</a:t>
            </a:r>
            <a:endParaRPr lang="en-US" altLang="ja-JP" sz="3600" u="sng" dirty="0" smtClean="0"/>
          </a:p>
          <a:p>
            <a:pPr marL="342900" indent="-342900" algn="l">
              <a:spcBef>
                <a:spcPct val="20000"/>
              </a:spcBef>
              <a:buClr>
                <a:schemeClr val="folHlink"/>
              </a:buClr>
              <a:buSzPct val="60000"/>
            </a:pPr>
            <a:r>
              <a:rPr lang="ja-JP" altLang="en-US" sz="3600" dirty="0" smtClean="0"/>
              <a:t>　　　（受注者は、すべてを確認する。）</a:t>
            </a:r>
          </a:p>
          <a:p>
            <a:pPr marL="342900" indent="-342900" algn="l">
              <a:spcBef>
                <a:spcPct val="20000"/>
              </a:spcBef>
              <a:buClr>
                <a:schemeClr val="folHlink"/>
              </a:buClr>
              <a:buSzPct val="60000"/>
              <a:buFont typeface="Wingdings" pitchFamily="2" charset="2"/>
              <a:buChar char="n"/>
            </a:pPr>
            <a:r>
              <a:rPr lang="ja-JP" altLang="en-US" sz="4000" dirty="0" smtClean="0">
                <a:solidFill>
                  <a:srgbClr val="0000FF"/>
                </a:solidFill>
              </a:rPr>
              <a:t>電子納品チェックシステムによる　チェック（ファイル名・レイヤ名チェック）</a:t>
            </a:r>
            <a:endParaRPr lang="en-US" altLang="ja-JP" sz="4000" dirty="0">
              <a:solidFill>
                <a:srgbClr val="0000FF"/>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en-US" altLang="ja-JP" sz="3600" b="0" dirty="0" smtClean="0">
                <a:latin typeface="HGP創英角ｺﾞｼｯｸUB" pitchFamily="50" charset="-128"/>
                <a:ea typeface="HGP創英角ｺﾞｼｯｸUB" pitchFamily="50" charset="-128"/>
              </a:rPr>
              <a:t>CAD</a:t>
            </a:r>
            <a:r>
              <a:rPr lang="ja-JP" altLang="en-US" sz="3600" b="0" dirty="0" smtClean="0">
                <a:latin typeface="HGP創英角ｺﾞｼｯｸUB" pitchFamily="50" charset="-128"/>
                <a:ea typeface="HGP創英角ｺﾞｼｯｸUB" pitchFamily="50" charset="-128"/>
              </a:rPr>
              <a:t>データの確認</a:t>
            </a:r>
          </a:p>
        </p:txBody>
      </p:sp>
      <p:sp>
        <p:nvSpPr>
          <p:cNvPr id="17414" name="テキスト ボックス 1"/>
          <p:cNvSpPr txBox="1">
            <a:spLocks noChangeArrowheads="1"/>
          </p:cNvSpPr>
          <p:nvPr/>
        </p:nvSpPr>
        <p:spPr bwMode="auto">
          <a:xfrm>
            <a:off x="180000" y="648000"/>
            <a:ext cx="842442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200" b="0" dirty="0">
                <a:latin typeface="HGP創英角ｺﾞｼｯｸUB" pitchFamily="50" charset="-128"/>
                <a:ea typeface="HGP創英角ｺﾞｼｯｸUB" pitchFamily="50" charset="-128"/>
              </a:rPr>
              <a:t>受注者は、</a:t>
            </a:r>
            <a:r>
              <a:rPr lang="ja-JP" altLang="en-US" sz="3200" b="0" u="sng" dirty="0">
                <a:solidFill>
                  <a:srgbClr val="FF0000"/>
                </a:solidFill>
                <a:latin typeface="HGP創英角ｺﾞｼｯｸUB" pitchFamily="50" charset="-128"/>
                <a:ea typeface="HGP創英角ｺﾞｼｯｸUB" pitchFamily="50" charset="-128"/>
              </a:rPr>
              <a:t>すべての図面</a:t>
            </a:r>
            <a:r>
              <a:rPr lang="ja-JP" altLang="en-US" sz="3200" b="0" dirty="0">
                <a:latin typeface="HGP創英角ｺﾞｼｯｸUB" pitchFamily="50" charset="-128"/>
                <a:ea typeface="HGP創英角ｺﾞｼｯｸUB" pitchFamily="50" charset="-128"/>
              </a:rPr>
              <a:t>に</a:t>
            </a:r>
            <a:r>
              <a:rPr lang="ja-JP" altLang="en-US" sz="3200" b="0" dirty="0" smtClean="0">
                <a:latin typeface="HGP創英角ｺﾞｼｯｸUB" pitchFamily="50" charset="-128"/>
                <a:ea typeface="HGP創英角ｺﾞｼｯｸUB" pitchFamily="50" charset="-128"/>
              </a:rPr>
              <a:t>ついて</a:t>
            </a:r>
            <a:endParaRPr lang="en-US" altLang="ja-JP" sz="3200" b="0" dirty="0" smtClean="0">
              <a:latin typeface="HGP創英角ｺﾞｼｯｸUB" pitchFamily="50" charset="-128"/>
              <a:ea typeface="HGP創英角ｺﾞｼｯｸUB" pitchFamily="50" charset="-128"/>
            </a:endParaRPr>
          </a:p>
          <a:p>
            <a:pPr algn="l" eaLnBrk="1" hangingPunct="1"/>
            <a:r>
              <a:rPr lang="ja-JP" altLang="en-US" sz="3200" b="0" dirty="0" smtClean="0">
                <a:latin typeface="HGP創英角ｺﾞｼｯｸUB" pitchFamily="50" charset="-128"/>
                <a:ea typeface="HGP創英角ｺﾞｼｯｸUB" pitchFamily="50" charset="-128"/>
              </a:rPr>
              <a:t>「</a:t>
            </a:r>
            <a:r>
              <a:rPr lang="en-US" altLang="ja-JP" sz="3200" b="0" dirty="0" smtClean="0">
                <a:latin typeface="HGP創英角ｺﾞｼｯｸUB" pitchFamily="50" charset="-128"/>
                <a:ea typeface="HGP創英角ｺﾞｼｯｸUB" pitchFamily="50" charset="-128"/>
              </a:rPr>
              <a:t>CAD</a:t>
            </a:r>
            <a:r>
              <a:rPr lang="ja-JP" altLang="en-US" sz="3200" b="0" dirty="0" smtClean="0">
                <a:latin typeface="HGP創英角ｺﾞｼｯｸUB" pitchFamily="50" charset="-128"/>
                <a:ea typeface="HGP創英角ｺﾞｼｯｸUB" pitchFamily="50" charset="-128"/>
              </a:rPr>
              <a:t>製図基準</a:t>
            </a:r>
            <a:r>
              <a:rPr lang="ja-JP" altLang="en-US" sz="3200" b="0" dirty="0">
                <a:latin typeface="HGP創英角ｺﾞｼｯｸUB" pitchFamily="50" charset="-128"/>
                <a:ea typeface="HGP創英角ｺﾞｼｯｸUB" pitchFamily="50" charset="-128"/>
              </a:rPr>
              <a:t>」に適合しているか確認します</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3" name="正方形/長方形 2"/>
          <p:cNvSpPr/>
          <p:nvPr/>
        </p:nvSpPr>
        <p:spPr>
          <a:xfrm>
            <a:off x="683568" y="2096852"/>
            <a:ext cx="8065268"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r>
              <a:rPr lang="ja-JP" altLang="en-US" sz="2000" b="0" dirty="0">
                <a:latin typeface="HGP創英角ｺﾞｼｯｸUB" pitchFamily="50" charset="-128"/>
                <a:ea typeface="HGP創英角ｺﾞｼｯｸUB" pitchFamily="50" charset="-128"/>
              </a:rPr>
              <a:t>ｱ</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作図されている内容（データ欠落・文字化け等）</a:t>
            </a:r>
          </a:p>
          <a:p>
            <a:pPr algn="l"/>
            <a:r>
              <a:rPr lang="ja-JP" altLang="en-US" sz="2000" b="0" dirty="0">
                <a:latin typeface="HGP創英角ｺﾞｼｯｸUB" pitchFamily="50" charset="-128"/>
                <a:ea typeface="HGP創英角ｺﾞｼｯｸUB" pitchFamily="50" charset="-128"/>
              </a:rPr>
              <a:t>ｲ</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適切なレイヤに作図（レイヤの内容確認）</a:t>
            </a:r>
          </a:p>
          <a:p>
            <a:pPr algn="l"/>
            <a:r>
              <a:rPr lang="ja-JP" altLang="en-US" sz="2000" b="0" dirty="0">
                <a:latin typeface="HGP創英角ｺﾞｼｯｸUB" pitchFamily="50" charset="-128"/>
                <a:ea typeface="HGP創英角ｺﾞｼｯｸUB" pitchFamily="50" charset="-128"/>
              </a:rPr>
              <a:t>ｳ</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紙図面との整合（印刷時の見え方とデータとの同一性確認）</a:t>
            </a:r>
          </a:p>
          <a:p>
            <a:pPr algn="l"/>
            <a:r>
              <a:rPr lang="ja-JP" altLang="en-US" sz="2000" b="0" dirty="0">
                <a:latin typeface="HGP創英角ｺﾞｼｯｸUB" pitchFamily="50" charset="-128"/>
                <a:ea typeface="HGP創英角ｺﾞｼｯｸUB" pitchFamily="50" charset="-128"/>
              </a:rPr>
              <a:t>ｴ</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図面の大きさ（設定確認）</a:t>
            </a:r>
          </a:p>
          <a:p>
            <a:pPr algn="l"/>
            <a:r>
              <a:rPr lang="ja-JP" altLang="en-US" sz="2000" b="0" dirty="0">
                <a:latin typeface="HGP創英角ｺﾞｼｯｸUB" pitchFamily="50" charset="-128"/>
                <a:ea typeface="HGP創英角ｺﾞｼｯｸUB" pitchFamily="50" charset="-128"/>
              </a:rPr>
              <a:t>ｵ</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図面の正位（設定確認）</a:t>
            </a:r>
          </a:p>
          <a:p>
            <a:pPr algn="l"/>
            <a:r>
              <a:rPr lang="ja-JP" altLang="en-US" sz="2000" b="0" dirty="0">
                <a:latin typeface="HGP創英角ｺﾞｼｯｸUB" pitchFamily="50" charset="-128"/>
                <a:ea typeface="HGP創英角ｺﾞｼｯｸUB" pitchFamily="50" charset="-128"/>
              </a:rPr>
              <a:t>ｶ</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輪郭線の余白（設定確認）</a:t>
            </a:r>
          </a:p>
          <a:p>
            <a:pPr algn="l"/>
            <a:r>
              <a:rPr lang="zh-TW" altLang="en-US" sz="2000" b="0" dirty="0">
                <a:latin typeface="HGP創英角ｺﾞｼｯｸUB" pitchFamily="50" charset="-128"/>
                <a:ea typeface="HGP創英角ｺﾞｼｯｸUB" pitchFamily="50" charset="-128"/>
              </a:rPr>
              <a:t>ｷ</a:t>
            </a:r>
            <a:r>
              <a:rPr lang="en-US" altLang="zh-TW" sz="2000" b="0" dirty="0">
                <a:latin typeface="HGP創英角ｺﾞｼｯｸUB" pitchFamily="50" charset="-128"/>
                <a:ea typeface="HGP創英角ｺﾞｼｯｸUB" pitchFamily="50" charset="-128"/>
              </a:rPr>
              <a:t>) </a:t>
            </a:r>
            <a:r>
              <a:rPr lang="zh-TW" altLang="en-US" sz="2000" b="0" dirty="0">
                <a:latin typeface="HGP創英角ｺﾞｼｯｸUB" pitchFamily="50" charset="-128"/>
                <a:ea typeface="HGP創英角ｺﾞｼｯｸUB" pitchFamily="50" charset="-128"/>
              </a:rPr>
              <a:t>表題欄（記載事項等内容確認）</a:t>
            </a:r>
          </a:p>
          <a:p>
            <a:pPr algn="l"/>
            <a:r>
              <a:rPr lang="ja-JP" altLang="en-US" sz="2000" b="0" dirty="0">
                <a:latin typeface="HGP創英角ｺﾞｼｯｸUB" pitchFamily="50" charset="-128"/>
                <a:ea typeface="HGP創英角ｺﾞｼｯｸUB" pitchFamily="50" charset="-128"/>
              </a:rPr>
              <a:t>ｸ</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尺度（共通仕様書に示す縮尺）</a:t>
            </a:r>
          </a:p>
          <a:p>
            <a:pPr algn="l"/>
            <a:r>
              <a:rPr lang="ja-JP" altLang="en-US" sz="2000" b="0" dirty="0">
                <a:latin typeface="HGP創英角ｺﾞｼｯｸUB" pitchFamily="50" charset="-128"/>
                <a:ea typeface="HGP創英角ｺﾞｼｯｸUB" pitchFamily="50" charset="-128"/>
              </a:rPr>
              <a:t>ｹ</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色</a:t>
            </a:r>
          </a:p>
          <a:p>
            <a:pPr algn="l"/>
            <a:r>
              <a:rPr lang="ja-JP" altLang="en-US" sz="2000" b="0" dirty="0">
                <a:latin typeface="HGP創英角ｺﾞｼｯｸUB" pitchFamily="50" charset="-128"/>
                <a:ea typeface="HGP創英角ｺﾞｼｯｸUB" pitchFamily="50" charset="-128"/>
              </a:rPr>
              <a:t>ｺ</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線</a:t>
            </a:r>
          </a:p>
          <a:p>
            <a:pPr algn="l"/>
            <a:r>
              <a:rPr lang="ja-JP" altLang="en-US" sz="2000" b="0" dirty="0">
                <a:latin typeface="HGP創英角ｺﾞｼｯｸUB" pitchFamily="50" charset="-128"/>
                <a:ea typeface="HGP創英角ｺﾞｼｯｸUB" pitchFamily="50" charset="-128"/>
              </a:rPr>
              <a:t>ｻ</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文字</a:t>
            </a:r>
          </a:p>
        </p:txBody>
      </p:sp>
      <p:sp>
        <p:nvSpPr>
          <p:cNvPr id="6"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7392662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電子成果品のウィルスチェック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7921593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ウィルスチェック</a:t>
            </a:r>
          </a:p>
        </p:txBody>
      </p:sp>
      <p:sp>
        <p:nvSpPr>
          <p:cNvPr id="17414" name="テキスト ボックス 1"/>
          <p:cNvSpPr txBox="1">
            <a:spLocks noChangeArrowheads="1"/>
          </p:cNvSpPr>
          <p:nvPr/>
        </p:nvSpPr>
        <p:spPr bwMode="auto">
          <a:xfrm>
            <a:off x="180000" y="648000"/>
            <a:ext cx="8424428"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eaLnBrk="1" hangingPunct="1"/>
            <a:endParaRPr lang="en-US" altLang="ja-JP" sz="3200" b="0" dirty="0" smtClean="0">
              <a:latin typeface="HGP創英角ｺﾞｼｯｸUB" pitchFamily="50" charset="-128"/>
              <a:ea typeface="HGP創英角ｺﾞｼｯｸUB" pitchFamily="50" charset="-128"/>
            </a:endParaRPr>
          </a:p>
          <a:p>
            <a:pPr marL="457200" indent="-457200" algn="l" eaLnBrk="1" hangingPunct="1">
              <a:buFont typeface="Arial" panose="020B0604020202020204" pitchFamily="34" charset="0"/>
              <a:buChar char="•"/>
            </a:pPr>
            <a:r>
              <a:rPr lang="ja-JP" altLang="en-US" sz="3200" b="0" dirty="0" smtClean="0">
                <a:latin typeface="HGP創英角ｺﾞｼｯｸUB" pitchFamily="50" charset="-128"/>
                <a:ea typeface="HGP創英角ｺﾞｼｯｸUB" pitchFamily="50" charset="-128"/>
              </a:rPr>
              <a:t>ハードディスク上</a:t>
            </a:r>
            <a:r>
              <a:rPr lang="ja-JP" altLang="en-US" sz="3200" b="0" dirty="0">
                <a:latin typeface="HGP創英角ｺﾞｼｯｸUB" pitchFamily="50" charset="-128"/>
                <a:ea typeface="HGP創英角ｺﾞｼｯｸUB" pitchFamily="50" charset="-128"/>
              </a:rPr>
              <a:t>にある電子成果品を整理した段階で、ウイルスチェックを</a:t>
            </a:r>
            <a:r>
              <a:rPr lang="ja-JP" altLang="en-US" sz="3200" b="0" dirty="0" smtClean="0">
                <a:latin typeface="HGP創英角ｺﾞｼｯｸUB" pitchFamily="50" charset="-128"/>
                <a:ea typeface="HGP創英角ｺﾞｼｯｸUB" pitchFamily="50" charset="-128"/>
              </a:rPr>
              <a:t>行います</a:t>
            </a:r>
            <a:r>
              <a:rPr lang="ja-JP" altLang="en-US" sz="3200" b="0" dirty="0">
                <a:latin typeface="HGP創英角ｺﾞｼｯｸUB" pitchFamily="50" charset="-128"/>
                <a:ea typeface="HGP創英角ｺﾞｼｯｸUB" pitchFamily="50" charset="-128"/>
              </a:rPr>
              <a:t>。</a:t>
            </a:r>
          </a:p>
          <a:p>
            <a:pPr algn="l" eaLnBrk="1" hangingPunct="1"/>
            <a:endParaRPr lang="en-US" altLang="ja-JP" sz="3200" b="0" dirty="0" smtClean="0">
              <a:latin typeface="HGP創英角ｺﾞｼｯｸUB" pitchFamily="50" charset="-128"/>
              <a:ea typeface="HGP創英角ｺﾞｼｯｸUB" pitchFamily="50" charset="-128"/>
            </a:endParaRPr>
          </a:p>
          <a:p>
            <a:pPr marL="457200" indent="-457200" algn="l" eaLnBrk="1" hangingPunct="1">
              <a:buFont typeface="Arial" panose="020B0604020202020204" pitchFamily="34" charset="0"/>
              <a:buChar char="•"/>
            </a:pPr>
            <a:r>
              <a:rPr lang="ja-JP" altLang="en-US" sz="3200" b="0" dirty="0" smtClean="0">
                <a:latin typeface="HGP創英角ｺﾞｼｯｸUB" pitchFamily="50" charset="-128"/>
                <a:ea typeface="HGP創英角ｺﾞｼｯｸUB" pitchFamily="50" charset="-128"/>
              </a:rPr>
              <a:t>ウイルスチェックソフトは特に指定していません</a:t>
            </a:r>
            <a:endParaRPr lang="en-US" altLang="ja-JP" sz="3200" b="0" dirty="0" smtClean="0">
              <a:latin typeface="HGP創英角ｺﾞｼｯｸUB" pitchFamily="50" charset="-128"/>
              <a:ea typeface="HGP創英角ｺﾞｼｯｸUB" pitchFamily="50" charset="-128"/>
            </a:endParaRPr>
          </a:p>
          <a:p>
            <a:pPr marL="457200" indent="-457200" algn="l" eaLnBrk="1" hangingPunct="1"/>
            <a:endParaRPr lang="en-US" altLang="ja-JP" sz="3200" b="0" dirty="0" smtClean="0">
              <a:latin typeface="HGP創英角ｺﾞｼｯｸUB" pitchFamily="50" charset="-128"/>
              <a:ea typeface="HGP創英角ｺﾞｼｯｸUB" pitchFamily="50" charset="-128"/>
            </a:endParaRPr>
          </a:p>
          <a:p>
            <a:pPr marL="457200" indent="-457200" algn="l" eaLnBrk="1" hangingPunct="1">
              <a:buFont typeface="Arial" panose="020B0604020202020204" pitchFamily="34" charset="0"/>
              <a:buChar char="•"/>
            </a:pPr>
            <a:r>
              <a:rPr lang="ja-JP" altLang="en-US" sz="3200" b="0" dirty="0" smtClean="0">
                <a:latin typeface="HGP創英角ｺﾞｼｯｸUB" pitchFamily="50" charset="-128"/>
                <a:ea typeface="HGP創英角ｺﾞｼｯｸUB" pitchFamily="50" charset="-128"/>
              </a:rPr>
              <a:t>最新のウイルスも検出できるようにウイルスチェックソフトは常に</a:t>
            </a:r>
            <a:r>
              <a:rPr lang="ja-JP" altLang="en-US" sz="3200" b="0" u="sng" dirty="0" smtClean="0">
                <a:solidFill>
                  <a:srgbClr val="FF0000"/>
                </a:solidFill>
                <a:latin typeface="HGP創英角ｺﾞｼｯｸUB" pitchFamily="50" charset="-128"/>
                <a:ea typeface="HGP創英角ｺﾞｼｯｸUB" pitchFamily="50" charset="-128"/>
              </a:rPr>
              <a:t>最新のデータに更新（アップデート）したものを利用</a:t>
            </a:r>
            <a:r>
              <a:rPr lang="ja-JP" altLang="en-US" sz="3200" b="0" dirty="0" smtClean="0">
                <a:latin typeface="HGP創英角ｺﾞｼｯｸUB" pitchFamily="50" charset="-128"/>
                <a:ea typeface="HGP創英角ｺﾞｼｯｸUB" pitchFamily="50" charset="-128"/>
              </a:rPr>
              <a:t>します。</a:t>
            </a:r>
          </a:p>
        </p:txBody>
      </p:sp>
      <p:sp>
        <p:nvSpPr>
          <p:cNvPr id="5"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a:t>
            </a:r>
            <a:r>
              <a:rPr lang="ja-JP" altLang="en-US" dirty="0" smtClean="0"/>
              <a:t>ガイドライン</a:t>
            </a:r>
            <a:r>
              <a:rPr lang="ja-JP" altLang="en-US" dirty="0"/>
              <a:t>　</a:t>
            </a:r>
            <a:r>
              <a:rPr lang="en-US" altLang="ja-JP" dirty="0"/>
              <a:t>【</a:t>
            </a:r>
            <a:r>
              <a:rPr lang="ja-JP" altLang="en-US" dirty="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11196484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電子媒体等の確認</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9756072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電子媒体納品書の確認</a:t>
            </a:r>
          </a:p>
        </p:txBody>
      </p:sp>
      <p:graphicFrame>
        <p:nvGraphicFramePr>
          <p:cNvPr id="1042484" name="Group 52"/>
          <p:cNvGraphicFramePr>
            <a:graphicFrameLocks noGrp="1"/>
          </p:cNvGraphicFramePr>
          <p:nvPr>
            <p:extLst>
              <p:ext uri="{D42A27DB-BD31-4B8C-83A1-F6EECF244321}">
                <p14:modId xmlns:p14="http://schemas.microsoft.com/office/powerpoint/2010/main" xmlns="" val="3905793481"/>
              </p:ext>
            </p:extLst>
          </p:nvPr>
        </p:nvGraphicFramePr>
        <p:xfrm>
          <a:off x="611188" y="1160748"/>
          <a:ext cx="7993062" cy="5038729"/>
        </p:xfrm>
        <a:graphic>
          <a:graphicData uri="http://schemas.openxmlformats.org/drawingml/2006/table">
            <a:tbl>
              <a:tblPr/>
              <a:tblGrid>
                <a:gridCol w="1654175"/>
                <a:gridCol w="1893887"/>
                <a:gridCol w="708025"/>
                <a:gridCol w="709613"/>
                <a:gridCol w="1512887"/>
                <a:gridCol w="1514475"/>
              </a:tblGrid>
              <a:tr h="2003178">
                <a:tc gridSpan="6">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電子媒体納品書</a:t>
                      </a:r>
                      <a:endPar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主任調査員</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○○○○殿</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受注者　（住所）○○県○○市○○町○○番地</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（氏名）○○コンサルタント株式会社</a:t>
                      </a: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（管理技術者　氏名）　○○　○○　 印　</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下記のとおり電子媒体を納品します。</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記</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業務名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業務</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設計書コード</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電子媒体の種類</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規格</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単位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数量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納品年月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備考</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CD-R</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Joliet</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部</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平成○年○月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3811">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8807">
                <a:tc gridSpan="6">
                  <a:txBody>
                    <a:bodyPr/>
                    <a:lstStyle/>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備考</a:t>
                      </a: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主任調査員に提出</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電子納品有資格者による確認済み</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資格名○○○　登録番号○○○　氏名○○○○</a:t>
                      </a:r>
                      <a:endPar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REPORT</a:t>
                      </a:r>
                      <a:r>
                        <a:rPr kumimoji="1" lang="ja-JP" altLang="en-US" sz="1500" b="0"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DRAWING</a:t>
                      </a:r>
                      <a:r>
                        <a:rPr kumimoji="1" lang="ja-JP" altLang="en-US" sz="1500" b="0"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BORING</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を格納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電子納品チェックシステムによるチェック</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電子納品チェックシステムのバージョン：○</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チェック年月日：平成○年○月○日</a:t>
                      </a: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42475" name="Text Box 43"/>
          <p:cNvSpPr txBox="1">
            <a:spLocks noChangeArrowheads="1"/>
          </p:cNvSpPr>
          <p:nvPr/>
        </p:nvSpPr>
        <p:spPr bwMode="auto">
          <a:xfrm>
            <a:off x="5364163" y="4545013"/>
            <a:ext cx="3132137" cy="682625"/>
          </a:xfrm>
          <a:prstGeom prst="rect">
            <a:avLst/>
          </a:prstGeom>
          <a:solidFill>
            <a:srgbClr val="FFFFFF"/>
          </a:solidFill>
          <a:ln w="9525">
            <a:noFill/>
            <a:miter lim="800000"/>
            <a:headEnd/>
            <a:tailEnd/>
          </a:ln>
        </p:spPr>
        <p:txBody>
          <a:bodyPr lIns="74295" tIns="8890" rIns="74295" bIns="8890"/>
          <a:lstStyle/>
          <a:p>
            <a:pPr>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電子納品有資格者</a:t>
            </a:r>
            <a:r>
              <a:rPr lang="en-US" altLang="ja-JP" sz="2000" b="0" baseline="3000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a:t>
            </a: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を活用</a:t>
            </a:r>
          </a:p>
          <a:p>
            <a:pPr algn="l">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した場合に記載する</a:t>
            </a:r>
          </a:p>
        </p:txBody>
      </p:sp>
      <p:sp>
        <p:nvSpPr>
          <p:cNvPr id="12331" name="AutoShape 44"/>
          <p:cNvSpPr>
            <a:spLocks/>
          </p:cNvSpPr>
          <p:nvPr/>
        </p:nvSpPr>
        <p:spPr bwMode="auto">
          <a:xfrm>
            <a:off x="5148263" y="4652963"/>
            <a:ext cx="144462" cy="468312"/>
          </a:xfrm>
          <a:prstGeom prst="rightBrace">
            <a:avLst>
              <a:gd name="adj1" fmla="val 27015"/>
              <a:gd name="adj2" fmla="val 50000"/>
            </a:avLst>
          </a:pr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2332" name="Rectangle 3"/>
          <p:cNvSpPr>
            <a:spLocks noChangeArrowheads="1"/>
          </p:cNvSpPr>
          <p:nvPr/>
        </p:nvSpPr>
        <p:spPr bwMode="auto">
          <a:xfrm>
            <a:off x="180000" y="648000"/>
            <a:ext cx="8640763" cy="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Char char="l"/>
            </a:pPr>
            <a:r>
              <a:rPr lang="ja-JP" altLang="en-US" sz="2400" b="0" dirty="0">
                <a:latin typeface="HGP創英角ｺﾞｼｯｸUB" pitchFamily="50" charset="-128"/>
                <a:ea typeface="HGP創英角ｺﾞｼｯｸUB" pitchFamily="50" charset="-128"/>
              </a:rPr>
              <a:t>電子媒体の納品時には、</a:t>
            </a:r>
            <a:r>
              <a:rPr lang="ja-JP" altLang="en-US" sz="2400" b="0" u="sng" dirty="0">
                <a:solidFill>
                  <a:srgbClr val="FF0000"/>
                </a:solidFill>
                <a:latin typeface="HGP創英角ｺﾞｼｯｸUB" pitchFamily="50" charset="-128"/>
                <a:ea typeface="HGP創英角ｺﾞｼｯｸUB" pitchFamily="50" charset="-128"/>
              </a:rPr>
              <a:t>必ず</a:t>
            </a:r>
            <a:r>
              <a:rPr lang="ja-JP" altLang="en-US" sz="2400" b="0" u="sng" dirty="0">
                <a:latin typeface="HGP創英角ｺﾞｼｯｸUB" pitchFamily="50" charset="-128"/>
                <a:ea typeface="HGP創英角ｺﾞｼｯｸUB" pitchFamily="50" charset="-128"/>
                <a:cs typeface="Times New Roman" pitchFamily="18" charset="0"/>
              </a:rPr>
              <a:t>電子媒体</a:t>
            </a:r>
            <a:r>
              <a:rPr lang="ja-JP" altLang="en-US" sz="2400" b="0" u="sng" dirty="0" smtClean="0">
                <a:latin typeface="HGP創英角ｺﾞｼｯｸUB" pitchFamily="50" charset="-128"/>
                <a:ea typeface="HGP創英角ｺﾞｼｯｸUB" pitchFamily="50" charset="-128"/>
                <a:cs typeface="Times New Roman" pitchFamily="18" charset="0"/>
              </a:rPr>
              <a:t>納品書を</a:t>
            </a:r>
            <a:r>
              <a:rPr lang="ja-JP" altLang="en-US" sz="2400" b="0" dirty="0" smtClean="0">
                <a:latin typeface="HGP創英角ｺﾞｼｯｸUB" pitchFamily="50" charset="-128"/>
                <a:ea typeface="HGP創英角ｺﾞｼｯｸUB" pitchFamily="50" charset="-128"/>
                <a:cs typeface="Times New Roman" pitchFamily="18" charset="0"/>
              </a:rPr>
              <a:t>添付します。</a:t>
            </a:r>
            <a:endParaRPr lang="ja-JP" altLang="en-US" sz="2400" b="0" dirty="0">
              <a:latin typeface="HGP創英角ｺﾞｼｯｸUB" pitchFamily="50" charset="-128"/>
              <a:ea typeface="HGP創英角ｺﾞｼｯｸUB" pitchFamily="50" charset="-128"/>
            </a:endParaRPr>
          </a:p>
        </p:txBody>
      </p:sp>
      <p:sp>
        <p:nvSpPr>
          <p:cNvPr id="12333" name="Text Box 53"/>
          <p:cNvSpPr txBox="1">
            <a:spLocks noChangeArrowheads="1"/>
          </p:cNvSpPr>
          <p:nvPr/>
        </p:nvSpPr>
        <p:spPr bwMode="auto">
          <a:xfrm>
            <a:off x="5651500" y="5300663"/>
            <a:ext cx="29527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50000"/>
              </a:spcBef>
            </a:pPr>
            <a:r>
              <a:rPr lang="ja-JP" altLang="en-US" b="0" dirty="0">
                <a:latin typeface="HGP創英角ｺﾞｼｯｸUB" pitchFamily="50" charset="-128"/>
                <a:ea typeface="HGP創英角ｺﾞｼｯｸUB" pitchFamily="50" charset="-128"/>
              </a:rPr>
              <a:t>技術士（電気電子部門及び情報工学部門）　 </a:t>
            </a:r>
            <a:r>
              <a:rPr lang="en-US" altLang="ja-JP" b="0" dirty="0">
                <a:latin typeface="HGP創英角ｺﾞｼｯｸUB" pitchFamily="50" charset="-128"/>
                <a:ea typeface="HGP創英角ｺﾞｼｯｸUB" pitchFamily="50" charset="-128"/>
              </a:rPr>
              <a:t>RCE</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Expert</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RCI</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Instructor</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SXF</a:t>
            </a:r>
            <a:r>
              <a:rPr lang="ja-JP" altLang="en-US" b="0" dirty="0">
                <a:latin typeface="HGP創英角ｺﾞｼｯｸUB" pitchFamily="50" charset="-128"/>
                <a:ea typeface="HGP創英角ｺﾞｼｯｸUB" pitchFamily="50" charset="-128"/>
              </a:rPr>
              <a:t>技術者、地質情報管理士等</a:t>
            </a:r>
          </a:p>
        </p:txBody>
      </p:sp>
      <p:sp>
        <p:nvSpPr>
          <p:cNvPr id="12334" name="Text Box 54"/>
          <p:cNvSpPr txBox="1">
            <a:spLocks noChangeArrowheads="1"/>
          </p:cNvSpPr>
          <p:nvPr/>
        </p:nvSpPr>
        <p:spPr bwMode="auto">
          <a:xfrm>
            <a:off x="5472113" y="5300663"/>
            <a:ext cx="3603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b="0">
                <a:latin typeface="HGP創英角ｺﾞｼｯｸUB" pitchFamily="50" charset="-128"/>
                <a:ea typeface="HGP創英角ｺﾞｼｯｸUB" pitchFamily="50" charset="-128"/>
              </a:rPr>
              <a:t>※</a:t>
            </a:r>
          </a:p>
        </p:txBody>
      </p:sp>
      <p:sp>
        <p:nvSpPr>
          <p:cNvPr id="12335" name="正方形/長方形 8"/>
          <p:cNvSpPr>
            <a:spLocks noChangeArrowheads="1"/>
          </p:cNvSpPr>
          <p:nvPr/>
        </p:nvSpPr>
        <p:spPr bwMode="auto">
          <a:xfrm>
            <a:off x="4427538" y="6237560"/>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dirty="0"/>
              <a:t>電子納品等運用ガイドライン</a:t>
            </a:r>
            <a:r>
              <a:rPr lang="en-US" altLang="ja-JP" dirty="0" smtClean="0"/>
              <a:t>【</a:t>
            </a:r>
            <a:r>
              <a:rPr lang="ja-JP" altLang="en-US" dirty="0" smtClean="0"/>
              <a:t>業務編</a:t>
            </a:r>
            <a:r>
              <a:rPr lang="en-US" altLang="ja-JP" dirty="0"/>
              <a:t>】</a:t>
            </a:r>
            <a:r>
              <a:rPr lang="ja-JP" altLang="en-US" dirty="0"/>
              <a:t>（</a:t>
            </a:r>
            <a:r>
              <a:rPr lang="en-US" altLang="ja-JP" dirty="0" smtClean="0"/>
              <a:t>H28.3</a:t>
            </a:r>
            <a:r>
              <a:rPr lang="ja-JP" altLang="en-US" dirty="0" smtClean="0"/>
              <a:t>）</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20562293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42875" y="620713"/>
            <a:ext cx="8928100"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eaLnBrk="1" hangingPunct="1">
              <a:spcBef>
                <a:spcPct val="20000"/>
              </a:spcBef>
              <a:buClr>
                <a:schemeClr val="tx1"/>
              </a:buClr>
              <a:buSzPct val="100000"/>
              <a:buFont typeface="HGP創英角ｺﾞｼｯｸUB" panose="020B0900000000000000" pitchFamily="50" charset="-128"/>
              <a:buChar char="○"/>
            </a:pPr>
            <a:r>
              <a:rPr lang="ja-JP" altLang="en-US" sz="2600" b="0" dirty="0">
                <a:latin typeface="HGP創英角ｺﾞｼｯｸUB" pitchFamily="50" charset="-128"/>
                <a:ea typeface="HGP創英角ｺﾞｼｯｸUB" pitchFamily="50" charset="-128"/>
              </a:rPr>
              <a:t>電子媒体に破損がないことを目視確認</a:t>
            </a:r>
          </a:p>
        </p:txBody>
      </p:sp>
      <p:sp>
        <p:nvSpPr>
          <p:cNvPr id="1028" name="Rectangle 2"/>
          <p:cNvSpPr>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媒体の外観の確認①</a:t>
            </a:r>
          </a:p>
        </p:txBody>
      </p:sp>
      <p:sp>
        <p:nvSpPr>
          <p:cNvPr id="1029" name="Rectangle 3"/>
          <p:cNvSpPr>
            <a:spLocks noChangeArrowheads="1"/>
          </p:cNvSpPr>
          <p:nvPr/>
        </p:nvSpPr>
        <p:spPr bwMode="auto">
          <a:xfrm>
            <a:off x="0" y="1116013"/>
            <a:ext cx="4824413" cy="167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169863"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2"/>
              </a:buClr>
              <a:buSzPct val="70000"/>
              <a:buFont typeface="Wingdings" pitchFamily="2" charset="2"/>
              <a:buNone/>
            </a:pPr>
            <a:r>
              <a:rPr lang="en-US" altLang="en-US" sz="2000" b="0" dirty="0">
                <a:latin typeface="HGP創英角ｺﾞｼｯｸUB" pitchFamily="50" charset="-128"/>
                <a:ea typeface="HGP創英角ｺﾞｼｯｸUB" pitchFamily="50" charset="-128"/>
              </a:rPr>
              <a:t>（1） </a:t>
            </a:r>
            <a:r>
              <a:rPr lang="en-US" altLang="en-US" sz="2000" b="0" dirty="0" err="1">
                <a:latin typeface="HGP創英角ｺﾞｼｯｸUB" pitchFamily="50" charset="-128"/>
                <a:ea typeface="HGP創英角ｺﾞｼｯｸUB" pitchFamily="50" charset="-128"/>
              </a:rPr>
              <a:t>電子媒体のラベル面の表記</a:t>
            </a:r>
            <a:endParaRPr lang="ja-JP" altLang="en-US" sz="2000" b="0" dirty="0">
              <a:latin typeface="HGP創英角ｺﾞｼｯｸUB" pitchFamily="50" charset="-128"/>
              <a:ea typeface="HGP創英角ｺﾞｼｯｸUB" pitchFamily="50" charset="-128"/>
            </a:endParaRP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必要項目を</a:t>
            </a:r>
            <a:r>
              <a:rPr lang="ja-JP" altLang="en-US" sz="1800" b="0" dirty="0">
                <a:solidFill>
                  <a:srgbClr val="FF3300"/>
                </a:solidFill>
                <a:latin typeface="HGP創英角ｺﾞｼｯｸUB" pitchFamily="50" charset="-128"/>
                <a:ea typeface="HGP創英角ｺﾞｼｯｸUB" pitchFamily="50" charset="-128"/>
              </a:rPr>
              <a:t>表面に直接印刷、または油性フェルトペンで表記</a:t>
            </a: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ラベル面に</a:t>
            </a:r>
            <a:r>
              <a:rPr lang="ja-JP" altLang="en-US" sz="1800" b="0" u="sng" dirty="0">
                <a:solidFill>
                  <a:srgbClr val="FF0000"/>
                </a:solidFill>
                <a:latin typeface="HGP創英角ｺﾞｼｯｸUB" pitchFamily="50" charset="-128"/>
                <a:ea typeface="HGP創英角ｺﾞｼｯｸUB" pitchFamily="50" charset="-128"/>
              </a:rPr>
              <a:t>シールを貼り付ける方法は禁止</a:t>
            </a:r>
          </a:p>
          <a:p>
            <a:pPr algn="l" eaLnBrk="1" hangingPunct="1">
              <a:spcBef>
                <a:spcPct val="20000"/>
              </a:spcBef>
              <a:buClr>
                <a:schemeClr val="tx1"/>
              </a:buClr>
              <a:buSzPct val="70000"/>
              <a:buFont typeface="Wingdings" pitchFamily="2" charset="2"/>
              <a:buChar char="l"/>
            </a:pPr>
            <a:r>
              <a:rPr lang="ja-JP" altLang="en-US" sz="1800" b="0" u="sng" dirty="0">
                <a:solidFill>
                  <a:srgbClr val="FF0000"/>
                </a:solidFill>
                <a:latin typeface="HGP創英角ｺﾞｼｯｸUB" pitchFamily="50" charset="-128"/>
                <a:ea typeface="HGP創英角ｺﾞｼｯｸUB" pitchFamily="50" charset="-128"/>
              </a:rPr>
              <a:t>署名欄は手書きでサイン</a:t>
            </a:r>
            <a:r>
              <a:rPr lang="ja-JP" altLang="en-US" sz="1800" b="0" dirty="0">
                <a:latin typeface="HGP創英角ｺﾞｼｯｸUB" pitchFamily="50" charset="-128"/>
                <a:ea typeface="HGP創英角ｺﾞｼｯｸUB" pitchFamily="50" charset="-128"/>
              </a:rPr>
              <a:t>する</a:t>
            </a:r>
          </a:p>
        </p:txBody>
      </p:sp>
      <p:sp>
        <p:nvSpPr>
          <p:cNvPr id="1030" name="Text Box 9"/>
          <p:cNvSpPr txBox="1">
            <a:spLocks noChangeArrowheads="1"/>
          </p:cNvSpPr>
          <p:nvPr/>
        </p:nvSpPr>
        <p:spPr bwMode="auto">
          <a:xfrm>
            <a:off x="107950" y="5327650"/>
            <a:ext cx="543615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sz="1800" b="0" u="sng" dirty="0">
                <a:solidFill>
                  <a:srgbClr val="FF0000"/>
                </a:solidFill>
                <a:latin typeface="HGP創英角ｺﾞｼｯｸUB" pitchFamily="50" charset="-128"/>
                <a:ea typeface="HGP創英角ｺﾞｼｯｸUB" pitchFamily="50" charset="-128"/>
              </a:rPr>
              <a:t>※</a:t>
            </a:r>
            <a:r>
              <a:rPr lang="ja-JP" altLang="en-US" sz="1800" b="0" u="sng" dirty="0">
                <a:solidFill>
                  <a:srgbClr val="FF0000"/>
                </a:solidFill>
                <a:latin typeface="HGP創英角ｺﾞｼｯｸUB" pitchFamily="50" charset="-128"/>
                <a:ea typeface="HGP創英角ｺﾞｼｯｸUB" pitchFamily="50" charset="-128"/>
              </a:rPr>
              <a:t>必要事項が抜けていることがあるので注意すること</a:t>
            </a:r>
            <a:endParaRPr lang="ja-JP" altLang="en-US" sz="1800" b="0" dirty="0">
              <a:solidFill>
                <a:srgbClr val="FF0000"/>
              </a:solidFill>
              <a:latin typeface="HGP創英角ｺﾞｼｯｸUB" pitchFamily="50" charset="-128"/>
              <a:ea typeface="HGP創英角ｺﾞｼｯｸUB" pitchFamily="50" charset="-128"/>
            </a:endParaRPr>
          </a:p>
        </p:txBody>
      </p:sp>
      <p:sp>
        <p:nvSpPr>
          <p:cNvPr id="1032" name="正方形/長方形 14"/>
          <p:cNvSpPr>
            <a:spLocks noChangeArrowheads="1"/>
          </p:cNvSpPr>
          <p:nvPr/>
        </p:nvSpPr>
        <p:spPr bwMode="auto">
          <a:xfrm>
            <a:off x="5759450" y="5373688"/>
            <a:ext cx="2844800" cy="936625"/>
          </a:xfrm>
          <a:prstGeom prst="rect">
            <a:avLst/>
          </a:prstGeom>
          <a:solidFill>
            <a:srgbClr val="FF99FF"/>
          </a:solidFill>
          <a:ln w="9525"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None/>
            </a:pPr>
            <a:endParaRPr lang="ja-JP" altLang="en-US" sz="3400" b="0">
              <a:latin typeface="ＭＳ Ｐゴシック" charset="-128"/>
            </a:endParaRPr>
          </a:p>
        </p:txBody>
      </p:sp>
      <p:sp>
        <p:nvSpPr>
          <p:cNvPr id="1033" name="テキスト ボックス 11"/>
          <p:cNvSpPr txBox="1">
            <a:spLocks noChangeArrowheads="1"/>
          </p:cNvSpPr>
          <p:nvPr/>
        </p:nvSpPr>
        <p:spPr bwMode="auto">
          <a:xfrm>
            <a:off x="5759450" y="5516563"/>
            <a:ext cx="2843213"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400">
                <a:solidFill>
                  <a:srgbClr val="0000FF"/>
                </a:solidFill>
              </a:rPr>
              <a:t>⇒　電子納品</a:t>
            </a:r>
            <a:r>
              <a:rPr lang="en-US" altLang="ja-JP" sz="1400">
                <a:solidFill>
                  <a:srgbClr val="0000FF"/>
                </a:solidFill>
              </a:rPr>
              <a:t>CD-R</a:t>
            </a:r>
            <a:r>
              <a:rPr lang="ja-JP" altLang="en-US" sz="1400">
                <a:solidFill>
                  <a:srgbClr val="0000FF"/>
                </a:solidFill>
              </a:rPr>
              <a:t>　（原則　</a:t>
            </a:r>
            <a:r>
              <a:rPr lang="en-US" altLang="ja-JP" sz="1400">
                <a:solidFill>
                  <a:srgbClr val="0000FF"/>
                </a:solidFill>
              </a:rPr>
              <a:t>2</a:t>
            </a:r>
            <a:r>
              <a:rPr lang="ja-JP" altLang="en-US" sz="1400">
                <a:solidFill>
                  <a:srgbClr val="0000FF"/>
                </a:solidFill>
              </a:rPr>
              <a:t>部）</a:t>
            </a:r>
            <a:endParaRPr lang="en-US" altLang="ja-JP" sz="1400">
              <a:solidFill>
                <a:srgbClr val="0000FF"/>
              </a:solidFill>
            </a:endParaRPr>
          </a:p>
          <a:p>
            <a:pPr algn="l" eaLnBrk="1" hangingPunct="1"/>
            <a:r>
              <a:rPr lang="ja-JP" altLang="en-US" sz="1400">
                <a:solidFill>
                  <a:srgbClr val="0000FF"/>
                </a:solidFill>
              </a:rPr>
              <a:t>　　　①事務所内　保管用</a:t>
            </a:r>
            <a:endParaRPr lang="en-US" altLang="ja-JP" sz="1400">
              <a:solidFill>
                <a:srgbClr val="0000FF"/>
              </a:solidFill>
            </a:endParaRPr>
          </a:p>
          <a:p>
            <a:pPr algn="l" eaLnBrk="1" hangingPunct="1"/>
            <a:r>
              <a:rPr lang="ja-JP" altLang="en-US" sz="1400">
                <a:solidFill>
                  <a:srgbClr val="0000FF"/>
                </a:solidFill>
              </a:rPr>
              <a:t>　　　②関東技術事務所　送付用</a:t>
            </a:r>
          </a:p>
        </p:txBody>
      </p:sp>
      <p:pic>
        <p:nvPicPr>
          <p:cNvPr id="163843" name="Picture 3"/>
          <p:cNvPicPr>
            <a:picLocks noChangeAspect="1" noChangeArrowheads="1"/>
          </p:cNvPicPr>
          <p:nvPr/>
        </p:nvPicPr>
        <p:blipFill>
          <a:blip r:embed="rId3" cstate="print"/>
          <a:srcRect/>
          <a:stretch>
            <a:fillRect/>
          </a:stretch>
        </p:blipFill>
        <p:spPr bwMode="auto">
          <a:xfrm>
            <a:off x="5364088" y="1556792"/>
            <a:ext cx="3581400" cy="3571875"/>
          </a:xfrm>
          <a:prstGeom prst="rect">
            <a:avLst/>
          </a:prstGeom>
          <a:noFill/>
          <a:ln w="9525">
            <a:noFill/>
            <a:miter lim="800000"/>
            <a:headEnd/>
            <a:tailEnd/>
          </a:ln>
        </p:spPr>
      </p:pic>
    </p:spTree>
    <p:extLst>
      <p:ext uri="{BB962C8B-B14F-4D97-AF65-F5344CB8AC3E}">
        <p14:creationId xmlns:p14="http://schemas.microsoft.com/office/powerpoint/2010/main" xmlns="" val="3029741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80000" y="648000"/>
            <a:ext cx="8928100" cy="5868987"/>
          </a:xfrm>
          <a:prstGeom prst="rect">
            <a:avLst/>
          </a:prstGeom>
          <a:noFill/>
          <a:ln w="9525">
            <a:noFill/>
            <a:miter lim="800000"/>
            <a:headEnd/>
            <a:tailEnd/>
          </a:ln>
        </p:spPr>
        <p:txBody>
          <a:bodyPr/>
          <a:lstStyle/>
          <a:p>
            <a:pPr marL="457200" indent="-457200" algn="l">
              <a:spcBef>
                <a:spcPct val="20000"/>
              </a:spcBef>
              <a:buClr>
                <a:schemeClr val="tx1"/>
              </a:buClr>
              <a:buSzPct val="100000"/>
              <a:buFont typeface="HGP創英角ｺﾞｼｯｸUB" panose="020B0900000000000000" pitchFamily="50" charset="-128"/>
              <a:buChar char="○"/>
              <a:defRPr/>
            </a:pPr>
            <a:r>
              <a:rPr lang="ja-JP" altLang="en-US" sz="2600" b="0" dirty="0">
                <a:latin typeface="HGP創英角ｺﾞｼｯｸUB" pitchFamily="50" charset="-128"/>
                <a:ea typeface="HGP創英角ｺﾞｼｯｸUB" pitchFamily="50" charset="-128"/>
              </a:rPr>
              <a:t>電子媒体のラベル面記載内容の確認</a:t>
            </a:r>
            <a:endParaRPr lang="ja-JP" altLang="en-US" sz="80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ｱ</a:t>
            </a:r>
            <a:r>
              <a:rPr lang="en-US" altLang="ja-JP" sz="1550" b="0" dirty="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「設計書コード」</a:t>
            </a:r>
            <a:r>
              <a:rPr lang="ja-JP" altLang="en-US" sz="1550" b="0" dirty="0">
                <a:latin typeface="HGP創英角ｺﾞｼｯｸUB" pitchFamily="50" charset="-128"/>
                <a:ea typeface="HGP創英角ｺﾞｼｯｸUB" pitchFamily="50" charset="-128"/>
              </a:rPr>
              <a:t>：</a:t>
            </a:r>
            <a:r>
              <a:rPr lang="en-US" altLang="ja-JP" sz="1550" b="0" dirty="0">
                <a:latin typeface="HGP創英角ｺﾞｼｯｸUB" pitchFamily="50" charset="-128"/>
                <a:ea typeface="HGP創英角ｺﾞｼｯｸUB" pitchFamily="50" charset="-128"/>
              </a:rPr>
              <a:t>CCMS</a:t>
            </a:r>
            <a:r>
              <a:rPr lang="ja-JP" altLang="en-US" sz="1550" b="0" dirty="0">
                <a:latin typeface="HGP創英角ｺﾞｼｯｸUB" pitchFamily="50" charset="-128"/>
                <a:ea typeface="HGP創英角ｺﾞｼｯｸUB" pitchFamily="50" charset="-128"/>
              </a:rPr>
              <a:t>設計書番号（</a:t>
            </a:r>
            <a:r>
              <a:rPr lang="en-US" altLang="ja-JP" sz="1550" b="0" dirty="0">
                <a:latin typeface="HGP創英角ｺﾞｼｯｸUB" pitchFamily="50" charset="-128"/>
                <a:ea typeface="HGP創英角ｺﾞｼｯｸUB" pitchFamily="50" charset="-128"/>
              </a:rPr>
              <a:t>14</a:t>
            </a:r>
            <a:r>
              <a:rPr lang="ja-JP" altLang="en-US" sz="1550" b="0" dirty="0">
                <a:latin typeface="HGP創英角ｺﾞｼｯｸUB" pitchFamily="50" charset="-128"/>
                <a:ea typeface="HGP創英角ｺﾞｼｯｸUB" pitchFamily="50" charset="-128"/>
              </a:rPr>
              <a:t>桁）を記載</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番号を受注者へ提示</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ｲ</a:t>
            </a:r>
            <a:r>
              <a:rPr lang="en-US" altLang="ja-JP" sz="1550" b="0" dirty="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「業務名称</a:t>
            </a:r>
            <a:r>
              <a:rPr lang="ja-JP" altLang="en-US" sz="1550" b="0" dirty="0">
                <a:latin typeface="HGP創英角ｺﾞｼｯｸUB" pitchFamily="50" charset="-128"/>
                <a:ea typeface="HGP創英角ｺﾞｼｯｸUB" pitchFamily="50" charset="-128"/>
              </a:rPr>
              <a:t>」：契約図書に記載されている正式名称を記載</a:t>
            </a:r>
          </a:p>
          <a:p>
            <a:pPr marL="1371600" lvl="2" indent="-677863" algn="l">
              <a:lnSpc>
                <a:spcPct val="90000"/>
              </a:lnSpc>
              <a:spcBef>
                <a:spcPct val="10000"/>
              </a:spcBef>
              <a:buClr>
                <a:schemeClr val="accent1"/>
              </a:buClr>
              <a:buSzPct val="70000"/>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ｳ</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「作成年月」</a:t>
            </a:r>
            <a:r>
              <a:rPr lang="ja-JP" altLang="en-US" sz="1550" b="0" dirty="0" smtClean="0">
                <a:latin typeface="HGP創英角ｺﾞｼｯｸUB" pitchFamily="50" charset="-128"/>
                <a:ea typeface="HGP創英角ｺﾞｼｯｸUB" pitchFamily="50" charset="-128"/>
              </a:rPr>
              <a:t>：業務完了時</a:t>
            </a:r>
            <a:r>
              <a:rPr lang="ja-JP" altLang="en-US" sz="1550" b="0" dirty="0">
                <a:latin typeface="HGP創英角ｺﾞｼｯｸUB" pitchFamily="50" charset="-128"/>
                <a:ea typeface="HGP創英角ｺﾞｼｯｸUB" pitchFamily="50" charset="-128"/>
              </a:rPr>
              <a:t>の年月を記載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ｴ</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「発注者名」：発注者の正式名称を記載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ｵ</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「受注者名」：受注者の正式名称を記載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ｶ</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「何枚目／全体枚数」：全体枚数と何枚目の</a:t>
            </a:r>
            <a:r>
              <a:rPr lang="en-US" altLang="ja-JP" sz="1550" b="0" dirty="0">
                <a:latin typeface="HGP創英角ｺﾞｼｯｸUB" pitchFamily="50" charset="-128"/>
                <a:ea typeface="HGP創英角ｺﾞｼｯｸUB" pitchFamily="50" charset="-128"/>
              </a:rPr>
              <a:t>CD</a:t>
            </a:r>
            <a:r>
              <a:rPr lang="ja-JP" altLang="en-US" sz="1550" b="0" dirty="0">
                <a:latin typeface="HGP創英角ｺﾞｼｯｸUB" pitchFamily="50" charset="-128"/>
                <a:ea typeface="HGP創英角ｺﾞｼｯｸUB" pitchFamily="50" charset="-128"/>
              </a:rPr>
              <a:t>であるか記載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ｷ</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「ウイルスチェックに関する情報」</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a</a:t>
            </a:r>
            <a:r>
              <a:rPr lang="ja-JP" altLang="en-US" sz="1550" b="0" dirty="0">
                <a:latin typeface="HGP創英角ｺﾞｼｯｸUB" pitchFamily="50" charset="-128"/>
                <a:ea typeface="HGP創英角ｺﾞｼｯｸUB" pitchFamily="50" charset="-128"/>
              </a:rPr>
              <a:t>） ウイルスチェックソフト名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b</a:t>
            </a:r>
            <a:r>
              <a:rPr lang="ja-JP" altLang="en-US" sz="1550" b="0" dirty="0">
                <a:latin typeface="HGP創英角ｺﾞｼｯｸUB" pitchFamily="50" charset="-128"/>
                <a:ea typeface="HGP創英角ｺﾞｼｯｸUB" pitchFamily="50" charset="-128"/>
              </a:rPr>
              <a:t>） ウイルス定義年月日またはパターンファイル名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c</a:t>
            </a:r>
            <a:r>
              <a:rPr lang="ja-JP" altLang="en-US" sz="1550" b="0" dirty="0">
                <a:latin typeface="HGP創英角ｺﾞｼｯｸUB" pitchFamily="50" charset="-128"/>
                <a:ea typeface="HGP創英角ｺﾞｼｯｸUB" pitchFamily="50" charset="-128"/>
              </a:rPr>
              <a:t>） ウイルスチェックソフトによるチェックを行った年月日</a:t>
            </a:r>
          </a:p>
          <a:p>
            <a:pPr marL="1371600" lvl="2" indent="-677863" algn="l">
              <a:lnSpc>
                <a:spcPct val="90000"/>
              </a:lnSpc>
              <a:spcBef>
                <a:spcPct val="10000"/>
              </a:spcBef>
              <a:buClr>
                <a:schemeClr val="accent1"/>
              </a:buClr>
              <a:buSzPct val="70000"/>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ｸ</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「フォーマット形式」：</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CD-R</a:t>
            </a:r>
            <a:r>
              <a:rPr lang="ja-JP" altLang="en-US" sz="1550" b="0" dirty="0">
                <a:latin typeface="HGP創英角ｺﾞｼｯｸUB" pitchFamily="50" charset="-128"/>
                <a:ea typeface="HGP創英角ｺﾞｼｯｸUB" pitchFamily="50" charset="-128"/>
              </a:rPr>
              <a:t>の場合</a:t>
            </a:r>
            <a:r>
              <a:rPr lang="ja-JP" altLang="en-US" sz="1550" b="0" dirty="0" smtClean="0">
                <a:latin typeface="HGP創英角ｺﾞｼｯｸUB" pitchFamily="50" charset="-128"/>
                <a:ea typeface="HGP創英角ｺﾞｼｯｸUB" pitchFamily="50" charset="-128"/>
              </a:rPr>
              <a:t>、</a:t>
            </a:r>
            <a:r>
              <a:rPr lang="en-US" altLang="ja-JP" sz="1550" b="0" dirty="0" smtClean="0">
                <a:latin typeface="HGP創英角ｺﾞｼｯｸUB" pitchFamily="50" charset="-128"/>
                <a:ea typeface="HGP創英角ｺﾞｼｯｸUB" pitchFamily="50" charset="-128"/>
              </a:rPr>
              <a:t>Joliet</a:t>
            </a:r>
            <a:r>
              <a:rPr lang="ja-JP" altLang="en-US" sz="1550" b="0" dirty="0" smtClean="0">
                <a:latin typeface="HGP創英角ｺﾞｼｯｸUB" pitchFamily="50" charset="-128"/>
                <a:ea typeface="HGP創英角ｺﾞｼｯｸUB" pitchFamily="50" charset="-128"/>
              </a:rPr>
              <a:t>を</a:t>
            </a:r>
            <a:r>
              <a:rPr lang="ja-JP" altLang="en-US" sz="1550" b="0" dirty="0">
                <a:latin typeface="HGP創英角ｺﾞｼｯｸUB" pitchFamily="50" charset="-128"/>
                <a:ea typeface="HGP創英角ｺﾞｼｯｸUB" pitchFamily="50" charset="-128"/>
              </a:rPr>
              <a:t>明記</a:t>
            </a:r>
          </a:p>
          <a:p>
            <a:pPr marL="1752600" lvl="3" indent="-763588" algn="l">
              <a:lnSpc>
                <a:spcPct val="90000"/>
              </a:lnSpc>
              <a:spcBef>
                <a:spcPct val="10000"/>
              </a:spcBef>
              <a:buClr>
                <a:schemeClr val="tx2"/>
              </a:buClr>
              <a:buSzPct val="75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DVD-R</a:t>
            </a:r>
            <a:r>
              <a:rPr lang="ja-JP" altLang="en-US" sz="1550" b="0" dirty="0">
                <a:latin typeface="HGP創英角ｺﾞｼｯｸUB" pitchFamily="50" charset="-128"/>
                <a:ea typeface="HGP創英角ｺﾞｼｯｸUB" pitchFamily="50" charset="-128"/>
              </a:rPr>
              <a:t>の場合、</a:t>
            </a:r>
            <a:r>
              <a:rPr lang="en-US" altLang="ja-JP" sz="1550" b="0" dirty="0">
                <a:latin typeface="HGP創英角ｺﾞｼｯｸUB" pitchFamily="50" charset="-128"/>
                <a:ea typeface="HGP創英角ｺﾞｼｯｸUB" pitchFamily="50" charset="-128"/>
              </a:rPr>
              <a:t>UDF</a:t>
            </a:r>
            <a:r>
              <a:rPr lang="ja-JP" altLang="en-US" sz="1550" b="0" dirty="0">
                <a:latin typeface="HGP創英角ｺﾞｼｯｸUB" pitchFamily="50" charset="-128"/>
                <a:ea typeface="HGP創英角ｺﾞｼｯｸUB" pitchFamily="50" charset="-128"/>
              </a:rPr>
              <a:t>（</a:t>
            </a:r>
            <a:r>
              <a:rPr lang="en-US" altLang="ja-JP" sz="1550" b="0" dirty="0">
                <a:latin typeface="HGP創英角ｺﾞｼｯｸUB" pitchFamily="50" charset="-128"/>
                <a:ea typeface="HGP創英角ｺﾞｼｯｸUB" pitchFamily="50" charset="-128"/>
              </a:rPr>
              <a:t>UDF Bridge</a:t>
            </a:r>
            <a:r>
              <a:rPr lang="ja-JP" altLang="en-US" sz="1550" b="0" dirty="0">
                <a:latin typeface="HGP創英角ｺﾞｼｯｸUB" pitchFamily="50" charset="-128"/>
                <a:ea typeface="HGP創英角ｺﾞｼｯｸUB" pitchFamily="50" charset="-128"/>
              </a:rPr>
              <a:t>）を</a:t>
            </a:r>
            <a:r>
              <a:rPr lang="ja-JP" altLang="en-US" sz="1550" b="0" dirty="0" smtClean="0">
                <a:latin typeface="HGP創英角ｺﾞｼｯｸUB" pitchFamily="50" charset="-128"/>
                <a:ea typeface="HGP創英角ｺﾞｼｯｸUB" pitchFamily="50" charset="-128"/>
              </a:rPr>
              <a:t>明記</a:t>
            </a:r>
            <a:endParaRPr lang="en-US" altLang="ja-JP" sz="1550" b="0" dirty="0" smtClean="0">
              <a:latin typeface="HGP創英角ｺﾞｼｯｸUB" pitchFamily="50" charset="-128"/>
              <a:ea typeface="HGP創英角ｺﾞｼｯｸUB" pitchFamily="50" charset="-128"/>
            </a:endParaRPr>
          </a:p>
          <a:p>
            <a:pPr marL="1752600" lvl="3" indent="-763588" algn="l">
              <a:lnSpc>
                <a:spcPct val="90000"/>
              </a:lnSpc>
              <a:spcBef>
                <a:spcPct val="10000"/>
              </a:spcBef>
              <a:buClr>
                <a:schemeClr val="tx2"/>
              </a:buClr>
              <a:buSzPct val="75000"/>
              <a:defRPr/>
            </a:pPr>
            <a:r>
              <a:rPr lang="ja-JP" altLang="en-US" sz="1550" b="0" dirty="0" smtClean="0">
                <a:latin typeface="HGP創英角ｺﾞｼｯｸUB" pitchFamily="50" charset="-128"/>
                <a:ea typeface="HGP創英角ｺﾞｼｯｸUB" pitchFamily="50" charset="-128"/>
              </a:rPr>
              <a:t>　　</a:t>
            </a:r>
            <a:r>
              <a:rPr lang="en-US" altLang="ja-JP" sz="1550" b="0" dirty="0" smtClean="0">
                <a:latin typeface="HGP創英角ｺﾞｼｯｸUB" pitchFamily="50" charset="-128"/>
                <a:ea typeface="HGP創英角ｺﾞｼｯｸUB" pitchFamily="50" charset="-128"/>
              </a:rPr>
              <a:t>BD-R</a:t>
            </a:r>
            <a:r>
              <a:rPr lang="ja-JP" altLang="en-US" sz="1550" b="0" dirty="0" smtClean="0">
                <a:latin typeface="HGP創英角ｺﾞｼｯｸUB" pitchFamily="50" charset="-128"/>
                <a:ea typeface="HGP創英角ｺﾞｼｯｸUB" pitchFamily="50" charset="-128"/>
              </a:rPr>
              <a:t>の場合、</a:t>
            </a:r>
            <a:r>
              <a:rPr lang="en-US" altLang="ja-JP" sz="1550" b="0" dirty="0" smtClean="0">
                <a:latin typeface="HGP創英角ｺﾞｼｯｸUB" pitchFamily="50" charset="-128"/>
                <a:ea typeface="HGP創英角ｺﾞｼｯｸUB" pitchFamily="50" charset="-128"/>
              </a:rPr>
              <a:t>UDF</a:t>
            </a:r>
            <a:r>
              <a:rPr lang="ja-JP" altLang="en-US" sz="1550" b="0" dirty="0" smtClean="0">
                <a:latin typeface="HGP創英角ｺﾞｼｯｸUB" pitchFamily="50" charset="-128"/>
                <a:ea typeface="HGP創英角ｺﾞｼｯｸUB" pitchFamily="50" charset="-128"/>
              </a:rPr>
              <a:t> </a:t>
            </a:r>
            <a:r>
              <a:rPr lang="en-US" altLang="ja-JP" sz="1550" b="0" dirty="0" smtClean="0">
                <a:latin typeface="HGP創英角ｺﾞｼｯｸUB" pitchFamily="50" charset="-128"/>
                <a:ea typeface="HGP創英角ｺﾞｼｯｸUB" pitchFamily="50" charset="-128"/>
              </a:rPr>
              <a:t>2.6</a:t>
            </a:r>
            <a:r>
              <a:rPr lang="ja-JP" altLang="en-US" sz="1550" b="0" dirty="0" smtClean="0">
                <a:latin typeface="HGP創英角ｺﾞｼｯｸUB" pitchFamily="50" charset="-128"/>
                <a:ea typeface="HGP創英角ｺﾞｼｯｸUB" pitchFamily="50" charset="-128"/>
              </a:rPr>
              <a:t>を明記</a:t>
            </a:r>
            <a:endParaRPr lang="ja-JP" altLang="en-US" sz="155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ｹ</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「発注者署名欄」</a:t>
            </a:r>
            <a:r>
              <a:rPr lang="ja-JP" altLang="en-US" sz="1550" b="0" dirty="0" smtClean="0">
                <a:latin typeface="HGP創英角ｺﾞｼｯｸUB" pitchFamily="50" charset="-128"/>
                <a:ea typeface="HGP創英角ｺﾞｼｯｸUB" pitchFamily="50" charset="-128"/>
              </a:rPr>
              <a:t>：主任調査員が</a:t>
            </a:r>
            <a:r>
              <a:rPr lang="ja-JP" altLang="en-US" sz="1550" b="0" dirty="0">
                <a:latin typeface="HGP創英角ｺﾞｼｯｸUB" pitchFamily="50" charset="-128"/>
                <a:ea typeface="HGP創英角ｺﾞｼｯｸUB" pitchFamily="50" charset="-128"/>
              </a:rPr>
              <a:t>署名</a:t>
            </a:r>
          </a:p>
          <a:p>
            <a:pPr marL="1371600" lvl="2" indent="-677863" algn="l">
              <a:lnSpc>
                <a:spcPct val="90000"/>
              </a:lnSpc>
              <a:spcBef>
                <a:spcPct val="10000"/>
              </a:spcBef>
              <a:buClr>
                <a:schemeClr val="accent1"/>
              </a:buClr>
              <a:buSzPct val="70000"/>
              <a:defRPr/>
            </a:pPr>
            <a:r>
              <a:rPr lang="en-US" altLang="ja-JP" sz="1550" b="0" dirty="0" smtClean="0">
                <a:latin typeface="HGP創英角ｺﾞｼｯｸUB" pitchFamily="50" charset="-128"/>
                <a:ea typeface="HGP創英角ｺﾞｼｯｸUB" pitchFamily="50" charset="-128"/>
              </a:rPr>
              <a:t>(</a:t>
            </a:r>
            <a:r>
              <a:rPr lang="ja-JP" altLang="en-US" sz="1550" b="0" dirty="0" smtClean="0">
                <a:latin typeface="HGP創英角ｺﾞｼｯｸUB" pitchFamily="50" charset="-128"/>
                <a:ea typeface="HGP創英角ｺﾞｼｯｸUB" pitchFamily="50" charset="-128"/>
              </a:rPr>
              <a:t>ｺ</a:t>
            </a:r>
            <a:r>
              <a:rPr lang="en-US" altLang="ja-JP" sz="1550" b="0" dirty="0" smtClean="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「受注者署名欄」</a:t>
            </a:r>
            <a:r>
              <a:rPr lang="ja-JP" altLang="en-US" sz="1550" b="0" dirty="0" smtClean="0">
                <a:latin typeface="HGP創英角ｺﾞｼｯｸUB" pitchFamily="50" charset="-128"/>
                <a:ea typeface="HGP創英角ｺﾞｼｯｸUB" pitchFamily="50" charset="-128"/>
              </a:rPr>
              <a:t>：管理技術者が</a:t>
            </a:r>
            <a:r>
              <a:rPr lang="ja-JP" altLang="en-US" sz="1550" b="0" dirty="0">
                <a:latin typeface="HGP創英角ｺﾞｼｯｸUB" pitchFamily="50" charset="-128"/>
                <a:ea typeface="HGP創英角ｺﾞｼｯｸUB" pitchFamily="50" charset="-128"/>
              </a:rPr>
              <a:t>署名</a:t>
            </a:r>
          </a:p>
          <a:p>
            <a:pPr marL="1371600" lvl="2" indent="-677863">
              <a:lnSpc>
                <a:spcPct val="90000"/>
              </a:lnSpc>
              <a:spcBef>
                <a:spcPct val="10000"/>
              </a:spcBef>
              <a:buClr>
                <a:schemeClr val="accent1"/>
              </a:buClr>
              <a:buSzPct val="70000"/>
              <a:defRPr/>
            </a:pPr>
            <a:endParaRPr lang="en-US" altLang="ja-JP" sz="1800" b="0" dirty="0">
              <a:solidFill>
                <a:srgbClr val="FF3300"/>
              </a:solidFill>
              <a:latin typeface="HGP創英角ｺﾞｼｯｸUB" pitchFamily="50" charset="-128"/>
              <a:ea typeface="HGP創英角ｺﾞｼｯｸUB" pitchFamily="50" charset="-128"/>
            </a:endParaRPr>
          </a:p>
        </p:txBody>
      </p:sp>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a:t>
            </a:r>
            <a:r>
              <a:rPr lang="ja-JP" altLang="en-US" sz="3600" b="0" dirty="0" smtClean="0">
                <a:solidFill>
                  <a:schemeClr val="tx2"/>
                </a:solidFill>
                <a:latin typeface="HGP創英角ｺﾞｼｯｸUB" pitchFamily="50" charset="-128"/>
                <a:ea typeface="HGP創英角ｺﾞｼｯｸUB" pitchFamily="50" charset="-128"/>
              </a:rPr>
              <a:t>確認②</a:t>
            </a:r>
            <a:endParaRPr lang="ja-JP" altLang="en-US" sz="3600" b="0" dirty="0">
              <a:solidFill>
                <a:schemeClr val="tx2"/>
              </a:solidFill>
              <a:latin typeface="HGP創英角ｺﾞｼｯｸUB" pitchFamily="50" charset="-128"/>
              <a:ea typeface="HGP創英角ｺﾞｼｯｸUB" pitchFamily="50" charset="-128"/>
            </a:endParaRPr>
          </a:p>
        </p:txBody>
      </p:sp>
      <p:pic>
        <p:nvPicPr>
          <p:cNvPr id="5" name="Picture 3"/>
          <p:cNvPicPr>
            <a:picLocks noChangeAspect="1" noChangeArrowheads="1"/>
          </p:cNvPicPr>
          <p:nvPr/>
        </p:nvPicPr>
        <p:blipFill>
          <a:blip r:embed="rId3" cstate="print"/>
          <a:srcRect/>
          <a:stretch>
            <a:fillRect/>
          </a:stretch>
        </p:blipFill>
        <p:spPr bwMode="auto">
          <a:xfrm>
            <a:off x="6155696" y="3753036"/>
            <a:ext cx="2573768" cy="2566923"/>
          </a:xfrm>
          <a:prstGeom prst="rect">
            <a:avLst/>
          </a:prstGeom>
          <a:noFill/>
          <a:ln w="9525">
            <a:noFill/>
            <a:miter lim="800000"/>
            <a:headEnd/>
            <a:tailEnd/>
          </a:ln>
        </p:spPr>
      </p:pic>
    </p:spTree>
    <p:extLst>
      <p:ext uri="{BB962C8B-B14F-4D97-AF65-F5344CB8AC3E}">
        <p14:creationId xmlns:p14="http://schemas.microsoft.com/office/powerpoint/2010/main" xmlns="" val="3913110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39_Network">
  <a:themeElements>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_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_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_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_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_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_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_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_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_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12340</TotalTime>
  <Words>7777</Words>
  <Application>Microsoft Office PowerPoint</Application>
  <PresentationFormat>画面に合わせる (4:3)</PresentationFormat>
  <Paragraphs>1532</Paragraphs>
  <Slides>130</Slides>
  <Notes>92</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130</vt:i4>
      </vt:variant>
    </vt:vector>
  </HeadingPairs>
  <TitlesOfParts>
    <vt:vector size="133" baseType="lpstr">
      <vt:lpstr>39_Network</vt:lpstr>
      <vt:lpstr>Visio</vt:lpstr>
      <vt:lpstr>Worksheet</vt:lpstr>
      <vt:lpstr>スライド 0</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事前協議チェックシート</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【業務】平成28年3月要領による電子成果品</vt:lpstr>
      <vt:lpstr>【業務】電子成果品の構成</vt:lpstr>
      <vt:lpstr>【業務】報告書　【REPORT】</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電子納品要領・基準類</vt:lpstr>
      <vt:lpstr>ガイドライン</vt:lpstr>
      <vt:lpstr>手引き　（業務のみ）</vt:lpstr>
      <vt:lpstr>スライド 55</vt:lpstr>
      <vt:lpstr>適用範囲</vt:lpstr>
      <vt:lpstr>スライド 57</vt:lpstr>
      <vt:lpstr>スライド 58</vt:lpstr>
      <vt:lpstr>対象工種（直轄事業で取り扱う34工種）</vt:lpstr>
      <vt:lpstr>スライド 60</vt:lpstr>
      <vt:lpstr>発注図の作成・貸与①</vt:lpstr>
      <vt:lpstr>スライド 62</vt:lpstr>
      <vt:lpstr>スライド 63</vt:lpstr>
      <vt:lpstr>スライド 64</vt:lpstr>
      <vt:lpstr>なぜSXFは必要なの？</vt:lpstr>
      <vt:lpstr>SXF（P21）のバージョンについて</vt:lpstr>
      <vt:lpstr>スライド 67</vt:lpstr>
      <vt:lpstr>SXF対応の確認方法は？</vt:lpstr>
      <vt:lpstr>スライド 69</vt:lpstr>
      <vt:lpstr>スライド 70</vt:lpstr>
      <vt:lpstr>なぜ管理ファイルが必要なのか？</vt:lpstr>
      <vt:lpstr>電子成果品の各フォルダ構成② 　 業務管理ファイル　(1/3)</vt:lpstr>
      <vt:lpstr>スライド 73</vt:lpstr>
      <vt:lpstr>スライド 74</vt:lpstr>
      <vt:lpstr>スライド 75</vt:lpstr>
      <vt:lpstr>スライド 76</vt:lpstr>
      <vt:lpstr>スライド 77</vt:lpstr>
      <vt:lpstr>スライド 78</vt:lpstr>
      <vt:lpstr>スライド 79</vt:lpstr>
      <vt:lpstr>スライド 80</vt:lpstr>
      <vt:lpstr>電子成果品の管理ファイルのチェック</vt:lpstr>
      <vt:lpstr>電子成果品の内容確認</vt:lpstr>
      <vt:lpstr>チェック結果の確認①</vt:lpstr>
      <vt:lpstr>チェック結果の確認②</vt:lpstr>
      <vt:lpstr>スライド 85</vt:lpstr>
      <vt:lpstr>スライド 86</vt:lpstr>
      <vt:lpstr>スライド 87</vt:lpstr>
      <vt:lpstr>緯度・経度情報の確認</vt:lpstr>
      <vt:lpstr>スライド 89</vt:lpstr>
      <vt:lpstr>スライド 90</vt:lpstr>
      <vt:lpstr>スライド 91</vt:lpstr>
      <vt:lpstr>CADデータの確認</vt:lpstr>
      <vt:lpstr>スライド 93</vt:lpstr>
      <vt:lpstr>ウィルスチェック</vt:lpstr>
      <vt:lpstr>スライド 95</vt:lpstr>
      <vt:lpstr>電子媒体納品書の確認</vt:lpstr>
      <vt:lpstr>スライド 97</vt:lpstr>
      <vt:lpstr>スライド 98</vt:lpstr>
      <vt:lpstr>スライド 99</vt:lpstr>
      <vt:lpstr>スライド 100</vt:lpstr>
      <vt:lpstr>スライド 101</vt:lpstr>
      <vt:lpstr>スライド 102</vt:lpstr>
      <vt:lpstr>事前協議で決められた分担に従い、書類、電子媒体、機器を準備し、検査を行う。</vt:lpstr>
      <vt:lpstr>スライド 104</vt:lpstr>
      <vt:lpstr>目　的</vt:lpstr>
      <vt:lpstr>運用方法</vt:lpstr>
      <vt:lpstr>運用概要</vt:lpstr>
      <vt:lpstr>スライド 108</vt:lpstr>
      <vt:lpstr>ＣＩＭの事例紹介</vt:lpstr>
      <vt:lpstr>スライド 110</vt:lpstr>
      <vt:lpstr>スライド 111</vt:lpstr>
      <vt:lpstr>スライド 112</vt:lpstr>
      <vt:lpstr>スライド 113</vt:lpstr>
      <vt:lpstr>スライド 114</vt:lpstr>
      <vt:lpstr>スライド 115</vt:lpstr>
      <vt:lpstr>小黒板電子化</vt:lpstr>
      <vt:lpstr>スライド 117</vt:lpstr>
      <vt:lpstr>スライド 118</vt:lpstr>
      <vt:lpstr>スライド 119</vt:lpstr>
      <vt:lpstr>スライド 120</vt:lpstr>
      <vt:lpstr>スライド 121</vt:lpstr>
      <vt:lpstr>スライド 122</vt:lpstr>
      <vt:lpstr>問い合わせ先</vt:lpstr>
      <vt:lpstr>スライド 124</vt:lpstr>
      <vt:lpstr>スライド 125</vt:lpstr>
      <vt:lpstr>スライド 126</vt:lpstr>
      <vt:lpstr>スライド 127</vt:lpstr>
      <vt:lpstr>スライド 128</vt:lpstr>
      <vt:lpstr>スライド 129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原 佑太郎</dc:creator>
  <cp:lastModifiedBy>sato.t</cp:lastModifiedBy>
  <cp:revision>1087</cp:revision>
  <cp:lastPrinted>2012-10-26T04:30:53Z</cp:lastPrinted>
  <dcterms:created xsi:type="dcterms:W3CDTF">2010-03-20T17:06:02Z</dcterms:created>
  <dcterms:modified xsi:type="dcterms:W3CDTF">2016-11-29T02:15:45Z</dcterms:modified>
</cp:coreProperties>
</file>