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560" r:id="rId1"/>
  </p:sldMasterIdLst>
  <p:notesMasterIdLst>
    <p:notesMasterId r:id="rId160"/>
  </p:notesMasterIdLst>
  <p:handoutMasterIdLst>
    <p:handoutMasterId r:id="rId161"/>
  </p:handoutMasterIdLst>
  <p:sldIdLst>
    <p:sldId id="256" r:id="rId2"/>
    <p:sldId id="271" r:id="rId3"/>
    <p:sldId id="257" r:id="rId4"/>
    <p:sldId id="258" r:id="rId5"/>
    <p:sldId id="524" r:id="rId6"/>
    <p:sldId id="328" r:id="rId7"/>
    <p:sldId id="260" r:id="rId8"/>
    <p:sldId id="326" r:id="rId9"/>
    <p:sldId id="329" r:id="rId10"/>
    <p:sldId id="262" r:id="rId11"/>
    <p:sldId id="566" r:id="rId12"/>
    <p:sldId id="266" r:id="rId13"/>
    <p:sldId id="267" r:id="rId14"/>
    <p:sldId id="330" r:id="rId15"/>
    <p:sldId id="331" r:id="rId16"/>
    <p:sldId id="332" r:id="rId17"/>
    <p:sldId id="333" r:id="rId18"/>
    <p:sldId id="501" r:id="rId19"/>
    <p:sldId id="335" r:id="rId20"/>
    <p:sldId id="527" r:id="rId21"/>
    <p:sldId id="336" r:id="rId22"/>
    <p:sldId id="337" r:id="rId23"/>
    <p:sldId id="338" r:id="rId24"/>
    <p:sldId id="339" r:id="rId25"/>
    <p:sldId id="268" r:id="rId26"/>
    <p:sldId id="269" r:id="rId27"/>
    <p:sldId id="270" r:id="rId28"/>
    <p:sldId id="600" r:id="rId29"/>
    <p:sldId id="601" r:id="rId30"/>
    <p:sldId id="602" r:id="rId31"/>
    <p:sldId id="603" r:id="rId32"/>
    <p:sldId id="585" r:id="rId33"/>
    <p:sldId id="586" r:id="rId34"/>
    <p:sldId id="587" r:id="rId35"/>
    <p:sldId id="588" r:id="rId36"/>
    <p:sldId id="589" r:id="rId37"/>
    <p:sldId id="590" r:id="rId38"/>
    <p:sldId id="591" r:id="rId39"/>
    <p:sldId id="592" r:id="rId40"/>
    <p:sldId id="593" r:id="rId41"/>
    <p:sldId id="594" r:id="rId42"/>
    <p:sldId id="595" r:id="rId43"/>
    <p:sldId id="596" r:id="rId44"/>
    <p:sldId id="597" r:id="rId45"/>
    <p:sldId id="598" r:id="rId46"/>
    <p:sldId id="599" r:id="rId47"/>
    <p:sldId id="437" r:id="rId48"/>
    <p:sldId id="438" r:id="rId49"/>
    <p:sldId id="286" r:id="rId50"/>
    <p:sldId id="287" r:id="rId51"/>
    <p:sldId id="289" r:id="rId52"/>
    <p:sldId id="290" r:id="rId53"/>
    <p:sldId id="440" r:id="rId54"/>
    <p:sldId id="342" r:id="rId55"/>
    <p:sldId id="604" r:id="rId56"/>
    <p:sldId id="605" r:id="rId57"/>
    <p:sldId id="441" r:id="rId58"/>
    <p:sldId id="442" r:id="rId59"/>
    <p:sldId id="362" r:id="rId60"/>
    <p:sldId id="363" r:id="rId61"/>
    <p:sldId id="365" r:id="rId62"/>
    <p:sldId id="443" r:id="rId63"/>
    <p:sldId id="366" r:id="rId64"/>
    <p:sldId id="368" r:id="rId65"/>
    <p:sldId id="370" r:id="rId66"/>
    <p:sldId id="371" r:id="rId67"/>
    <p:sldId id="372" r:id="rId68"/>
    <p:sldId id="564" r:id="rId69"/>
    <p:sldId id="569" r:id="rId70"/>
    <p:sldId id="568" r:id="rId71"/>
    <p:sldId id="565" r:id="rId72"/>
    <p:sldId id="562" r:id="rId73"/>
    <p:sldId id="563" r:id="rId74"/>
    <p:sldId id="445" r:id="rId75"/>
    <p:sldId id="397" r:id="rId76"/>
    <p:sldId id="583" r:id="rId77"/>
    <p:sldId id="584" r:id="rId78"/>
    <p:sldId id="582" r:id="rId79"/>
    <p:sldId id="530" r:id="rId80"/>
    <p:sldId id="531" r:id="rId81"/>
    <p:sldId id="448" r:id="rId82"/>
    <p:sldId id="406" r:id="rId83"/>
    <p:sldId id="571" r:id="rId84"/>
    <p:sldId id="572" r:id="rId85"/>
    <p:sldId id="573" r:id="rId86"/>
    <p:sldId id="574" r:id="rId87"/>
    <p:sldId id="575" r:id="rId88"/>
    <p:sldId id="528" r:id="rId89"/>
    <p:sldId id="529" r:id="rId90"/>
    <p:sldId id="532" r:id="rId91"/>
    <p:sldId id="533" r:id="rId92"/>
    <p:sldId id="576" r:id="rId93"/>
    <p:sldId id="577" r:id="rId94"/>
    <p:sldId id="578" r:id="rId95"/>
    <p:sldId id="580" r:id="rId96"/>
    <p:sldId id="581" r:id="rId97"/>
    <p:sldId id="449" r:id="rId98"/>
    <p:sldId id="450" r:id="rId99"/>
    <p:sldId id="606" r:id="rId100"/>
    <p:sldId id="375" r:id="rId101"/>
    <p:sldId id="376" r:id="rId102"/>
    <p:sldId id="377" r:id="rId103"/>
    <p:sldId id="451" r:id="rId104"/>
    <p:sldId id="471" r:id="rId105"/>
    <p:sldId id="472" r:id="rId106"/>
    <p:sldId id="473" r:id="rId107"/>
    <p:sldId id="474" r:id="rId108"/>
    <p:sldId id="475" r:id="rId109"/>
    <p:sldId id="488" r:id="rId110"/>
    <p:sldId id="489" r:id="rId111"/>
    <p:sldId id="478" r:id="rId112"/>
    <p:sldId id="490" r:id="rId113"/>
    <p:sldId id="492" r:id="rId114"/>
    <p:sldId id="493" r:id="rId115"/>
    <p:sldId id="482" r:id="rId116"/>
    <p:sldId id="494" r:id="rId117"/>
    <p:sldId id="495" r:id="rId118"/>
    <p:sldId id="496" r:id="rId119"/>
    <p:sldId id="497" r:id="rId120"/>
    <p:sldId id="498" r:id="rId121"/>
    <p:sldId id="378" r:id="rId122"/>
    <p:sldId id="452" r:id="rId123"/>
    <p:sldId id="516" r:id="rId124"/>
    <p:sldId id="517" r:id="rId125"/>
    <p:sldId id="453" r:id="rId126"/>
    <p:sldId id="412" r:id="rId127"/>
    <p:sldId id="506" r:id="rId128"/>
    <p:sldId id="522" r:id="rId129"/>
    <p:sldId id="523" r:id="rId130"/>
    <p:sldId id="413" r:id="rId131"/>
    <p:sldId id="570" r:id="rId132"/>
    <p:sldId id="416" r:id="rId133"/>
    <p:sldId id="455" r:id="rId134"/>
    <p:sldId id="420" r:id="rId135"/>
    <p:sldId id="456" r:id="rId136"/>
    <p:sldId id="429" r:id="rId137"/>
    <p:sldId id="458" r:id="rId138"/>
    <p:sldId id="459" r:id="rId139"/>
    <p:sldId id="550" r:id="rId140"/>
    <p:sldId id="551" r:id="rId141"/>
    <p:sldId id="554" r:id="rId142"/>
    <p:sldId id="607" r:id="rId143"/>
    <p:sldId id="608" r:id="rId144"/>
    <p:sldId id="609" r:id="rId145"/>
    <p:sldId id="460" r:id="rId146"/>
    <p:sldId id="545" r:id="rId147"/>
    <p:sldId id="546" r:id="rId148"/>
    <p:sldId id="547" r:id="rId149"/>
    <p:sldId id="548" r:id="rId150"/>
    <p:sldId id="549" r:id="rId151"/>
    <p:sldId id="462" r:id="rId152"/>
    <p:sldId id="463" r:id="rId153"/>
    <p:sldId id="526" r:id="rId154"/>
    <p:sldId id="556" r:id="rId155"/>
    <p:sldId id="557" r:id="rId156"/>
    <p:sldId id="558" r:id="rId157"/>
    <p:sldId id="559" r:id="rId158"/>
    <p:sldId id="560" r:id="rId159"/>
  </p:sldIdLst>
  <p:sldSz cx="9144000" cy="6858000" type="screen4x3"/>
  <p:notesSz cx="6807200" cy="9939338"/>
  <p:defaultTextStyle>
    <a:defPPr>
      <a:defRPr lang="ja-JP"/>
    </a:defPPr>
    <a:lvl1pPr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2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2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2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200" b="1" kern="1200">
        <a:solidFill>
          <a:schemeClr val="tx1"/>
        </a:solidFill>
        <a:latin typeface="Arial" charset="0"/>
        <a:ea typeface="ＭＳ Ｐゴシック" pitchFamily="5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吉野　博之" initials="H.Y." lastIdx="1" clrIdx="0"/>
  <p:cmAuthor id="1" name="Windows ユーザー" initials="H.Y."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0E1FF"/>
    <a:srgbClr val="FFFF99"/>
    <a:srgbClr val="FF3300"/>
    <a:srgbClr val="6699FF"/>
    <a:srgbClr val="FF6600"/>
    <a:srgbClr val="EAD5FF"/>
    <a:srgbClr val="FF0000"/>
    <a:srgbClr val="00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84" autoAdjust="0"/>
    <p:restoredTop sz="97066" autoAdjust="0"/>
  </p:normalViewPr>
  <p:slideViewPr>
    <p:cSldViewPr>
      <p:cViewPr>
        <p:scale>
          <a:sx n="100" d="100"/>
          <a:sy n="100" d="100"/>
        </p:scale>
        <p:origin x="-306" y="-12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75" d="100"/>
        <a:sy n="75" d="100"/>
      </p:scale>
      <p:origin x="0" y="0"/>
    </p:cViewPr>
  </p:notesTextViewPr>
  <p:sorterViewPr>
    <p:cViewPr>
      <p:scale>
        <a:sx n="66" d="100"/>
        <a:sy n="66" d="100"/>
      </p:scale>
      <p:origin x="0" y="6336"/>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8" Type="http://schemas.openxmlformats.org/officeDocument/2006/relationships/slide" Target="slides/slide87.xml"/><Relationship Id="rId13" Type="http://schemas.openxmlformats.org/officeDocument/2006/relationships/slide" Target="slides/slide135.xml"/><Relationship Id="rId18" Type="http://schemas.openxmlformats.org/officeDocument/2006/relationships/slide" Target="slides/slide158.xml"/><Relationship Id="rId3" Type="http://schemas.openxmlformats.org/officeDocument/2006/relationships/slide" Target="slides/slide61.xml"/><Relationship Id="rId7" Type="http://schemas.openxmlformats.org/officeDocument/2006/relationships/slide" Target="slides/slide86.xml"/><Relationship Id="rId12" Type="http://schemas.openxmlformats.org/officeDocument/2006/relationships/slide" Target="slides/slide96.xml"/><Relationship Id="rId17" Type="http://schemas.openxmlformats.org/officeDocument/2006/relationships/slide" Target="slides/slide152.xml"/><Relationship Id="rId2" Type="http://schemas.openxmlformats.org/officeDocument/2006/relationships/slide" Target="slides/slide51.xml"/><Relationship Id="rId16" Type="http://schemas.openxmlformats.org/officeDocument/2006/relationships/slide" Target="slides/slide145.xml"/><Relationship Id="rId1" Type="http://schemas.openxmlformats.org/officeDocument/2006/relationships/slide" Target="slides/slide38.xml"/><Relationship Id="rId6" Type="http://schemas.openxmlformats.org/officeDocument/2006/relationships/slide" Target="slides/slide85.xml"/><Relationship Id="rId11" Type="http://schemas.openxmlformats.org/officeDocument/2006/relationships/slide" Target="slides/slide95.xml"/><Relationship Id="rId5" Type="http://schemas.openxmlformats.org/officeDocument/2006/relationships/slide" Target="slides/slide84.xml"/><Relationship Id="rId15" Type="http://schemas.openxmlformats.org/officeDocument/2006/relationships/slide" Target="slides/slide138.xml"/><Relationship Id="rId10" Type="http://schemas.openxmlformats.org/officeDocument/2006/relationships/slide" Target="slides/slide94.xml"/><Relationship Id="rId4" Type="http://schemas.openxmlformats.org/officeDocument/2006/relationships/slide" Target="slides/slide73.xml"/><Relationship Id="rId9" Type="http://schemas.openxmlformats.org/officeDocument/2006/relationships/slide" Target="slides/slide93.xml"/><Relationship Id="rId14" Type="http://schemas.openxmlformats.org/officeDocument/2006/relationships/slide" Target="slides/slide1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1" y="0"/>
            <a:ext cx="2950375"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247811" name="Rectangle 3"/>
          <p:cNvSpPr>
            <a:spLocks noGrp="1" noChangeArrowheads="1"/>
          </p:cNvSpPr>
          <p:nvPr>
            <p:ph type="dt" sz="quarter" idx="1"/>
          </p:nvPr>
        </p:nvSpPr>
        <p:spPr bwMode="auto">
          <a:xfrm>
            <a:off x="3855221" y="0"/>
            <a:ext cx="2950374"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r" defTabSz="956952">
              <a:defRPr sz="1400" b="0">
                <a:latin typeface="Arial" charset="0"/>
              </a:defRPr>
            </a:lvl1pPr>
          </a:lstStyle>
          <a:p>
            <a:pPr>
              <a:defRPr/>
            </a:pPr>
            <a:endParaRPr lang="en-US" altLang="ja-JP"/>
          </a:p>
        </p:txBody>
      </p:sp>
      <p:sp>
        <p:nvSpPr>
          <p:cNvPr id="247812" name="Rectangle 4"/>
          <p:cNvSpPr>
            <a:spLocks noGrp="1" noChangeArrowheads="1"/>
          </p:cNvSpPr>
          <p:nvPr>
            <p:ph type="ftr" sz="quarter" idx="2"/>
          </p:nvPr>
        </p:nvSpPr>
        <p:spPr bwMode="auto">
          <a:xfrm>
            <a:off x="1" y="9437174"/>
            <a:ext cx="2950375"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247813" name="Rectangle 5"/>
          <p:cNvSpPr>
            <a:spLocks noGrp="1" noChangeArrowheads="1"/>
          </p:cNvSpPr>
          <p:nvPr>
            <p:ph type="sldNum" sz="quarter" idx="3"/>
          </p:nvPr>
        </p:nvSpPr>
        <p:spPr bwMode="auto">
          <a:xfrm>
            <a:off x="3855221" y="9437174"/>
            <a:ext cx="2950374"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r" defTabSz="956952">
              <a:defRPr sz="1400" b="0">
                <a:latin typeface="Arial" charset="0"/>
              </a:defRPr>
            </a:lvl1pPr>
          </a:lstStyle>
          <a:p>
            <a:pPr>
              <a:defRPr/>
            </a:pPr>
            <a:fld id="{571ABB40-D309-4F1C-805B-91E7A7B741E8}" type="slidenum">
              <a:rPr lang="en-US" altLang="ja-JP"/>
              <a:pPr>
                <a:defRPr/>
              </a:pPr>
              <a:t>&lt;#&gt;</a:t>
            </a:fld>
            <a:endParaRPr lang="en-US" altLang="ja-JP"/>
          </a:p>
        </p:txBody>
      </p:sp>
    </p:spTree>
    <p:extLst>
      <p:ext uri="{BB962C8B-B14F-4D97-AF65-F5344CB8AC3E}">
        <p14:creationId xmlns="" xmlns:p14="http://schemas.microsoft.com/office/powerpoint/2010/main" val="33395296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50375"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4099" name="Rectangle 3"/>
          <p:cNvSpPr>
            <a:spLocks noGrp="1" noChangeArrowheads="1"/>
          </p:cNvSpPr>
          <p:nvPr>
            <p:ph type="dt" idx="1"/>
          </p:nvPr>
        </p:nvSpPr>
        <p:spPr bwMode="auto">
          <a:xfrm>
            <a:off x="3855221" y="0"/>
            <a:ext cx="2950374"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r" defTabSz="956952">
              <a:defRPr sz="1400" b="0">
                <a:latin typeface="Arial" charset="0"/>
              </a:defRPr>
            </a:lvl1pPr>
          </a:lstStyle>
          <a:p>
            <a:pPr>
              <a:defRPr/>
            </a:pPr>
            <a:endParaRPr lang="en-US" altLang="ja-JP"/>
          </a:p>
        </p:txBody>
      </p:sp>
      <p:sp>
        <p:nvSpPr>
          <p:cNvPr id="72708" name="Rectangle 4"/>
          <p:cNvSpPr>
            <a:spLocks noGrp="1" noRot="1" noChangeAspect="1" noChangeArrowheads="1" noTextEdit="1"/>
          </p:cNvSpPr>
          <p:nvPr>
            <p:ph type="sldImg" idx="2"/>
          </p:nvPr>
        </p:nvSpPr>
        <p:spPr bwMode="auto">
          <a:xfrm>
            <a:off x="923925" y="746125"/>
            <a:ext cx="4962525" cy="37226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1844" y="4720986"/>
            <a:ext cx="5443513" cy="4471502"/>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9437174"/>
            <a:ext cx="2950375"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4103" name="Rectangle 7"/>
          <p:cNvSpPr>
            <a:spLocks noGrp="1" noChangeArrowheads="1"/>
          </p:cNvSpPr>
          <p:nvPr>
            <p:ph type="sldNum" sz="quarter" idx="5"/>
          </p:nvPr>
        </p:nvSpPr>
        <p:spPr bwMode="auto">
          <a:xfrm>
            <a:off x="3855221" y="9437174"/>
            <a:ext cx="2950374"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r" defTabSz="956952">
              <a:defRPr sz="1400" b="0">
                <a:latin typeface="Arial" charset="0"/>
              </a:defRPr>
            </a:lvl1pPr>
          </a:lstStyle>
          <a:p>
            <a:pPr>
              <a:defRPr/>
            </a:pPr>
            <a:fld id="{F6A43444-CEC2-473F-9517-EAEF69B6E41F}" type="slidenum">
              <a:rPr lang="en-US" altLang="ja-JP"/>
              <a:pPr>
                <a:defRPr/>
              </a:pPr>
              <a:t>&lt;#&gt;</a:t>
            </a:fld>
            <a:endParaRPr lang="en-US" altLang="ja-JP"/>
          </a:p>
        </p:txBody>
      </p:sp>
    </p:spTree>
    <p:extLst>
      <p:ext uri="{BB962C8B-B14F-4D97-AF65-F5344CB8AC3E}">
        <p14:creationId xmlns="" xmlns:p14="http://schemas.microsoft.com/office/powerpoint/2010/main" val="34074730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3" tIns="49558" rIns="99113" bIns="49558" anchor="b"/>
          <a:lstStyle>
            <a:lvl1pPr defTabSz="982663" eaLnBrk="0" hangingPunct="0">
              <a:defRPr kumimoji="1" sz="1200" b="1">
                <a:solidFill>
                  <a:schemeClr val="tx1"/>
                </a:solidFill>
                <a:latin typeface="Arial" charset="0"/>
                <a:ea typeface="ＭＳ Ｐゴシック" pitchFamily="50" charset="-128"/>
              </a:defRPr>
            </a:lvl1pPr>
            <a:lvl2pPr marL="742950" indent="-285750" defTabSz="982663" eaLnBrk="0" hangingPunct="0">
              <a:defRPr kumimoji="1" sz="1200" b="1">
                <a:solidFill>
                  <a:schemeClr val="tx1"/>
                </a:solidFill>
                <a:latin typeface="Arial" charset="0"/>
                <a:ea typeface="ＭＳ Ｐゴシック" pitchFamily="50" charset="-128"/>
              </a:defRPr>
            </a:lvl2pPr>
            <a:lvl3pPr marL="1143000" indent="-228600" defTabSz="982663" eaLnBrk="0" hangingPunct="0">
              <a:defRPr kumimoji="1" sz="1200" b="1">
                <a:solidFill>
                  <a:schemeClr val="tx1"/>
                </a:solidFill>
                <a:latin typeface="Arial" charset="0"/>
                <a:ea typeface="ＭＳ Ｐゴシック" pitchFamily="50" charset="-128"/>
              </a:defRPr>
            </a:lvl3pPr>
            <a:lvl4pPr marL="1600200" indent="-228600" defTabSz="982663" eaLnBrk="0" hangingPunct="0">
              <a:defRPr kumimoji="1" sz="1200" b="1">
                <a:solidFill>
                  <a:schemeClr val="tx1"/>
                </a:solidFill>
                <a:latin typeface="Arial" charset="0"/>
                <a:ea typeface="ＭＳ Ｐゴシック" pitchFamily="50" charset="-128"/>
              </a:defRPr>
            </a:lvl4pPr>
            <a:lvl5pPr marL="2057400" indent="-228600" defTabSz="982663" eaLnBrk="0" hangingPunct="0">
              <a:defRPr kumimoji="1" sz="1200" b="1">
                <a:solidFill>
                  <a:schemeClr val="tx1"/>
                </a:solidFill>
                <a:latin typeface="Arial" charset="0"/>
                <a:ea typeface="ＭＳ Ｐゴシック" pitchFamily="50" charset="-128"/>
              </a:defRPr>
            </a:lvl5pPr>
            <a:lvl6pPr marL="25146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3444C22B-1A0A-4A2E-93CD-31AF8784FD90}" type="slidenum">
              <a:rPr lang="en-US" altLang="ja-JP" sz="1400" b="0">
                <a:solidFill>
                  <a:srgbClr val="000000"/>
                </a:solidFill>
              </a:rPr>
              <a:pPr algn="r" eaLnBrk="1" hangingPunct="1"/>
              <a:t>0</a:t>
            </a:fld>
            <a:endParaRPr lang="en-US" altLang="ja-JP" sz="1400" b="0" dirty="0">
              <a:solidFill>
                <a:srgbClr val="000000"/>
              </a:solidFill>
            </a:endParaRPr>
          </a:p>
        </p:txBody>
      </p:sp>
      <p:sp>
        <p:nvSpPr>
          <p:cNvPr id="73731" name="Rectangle 2"/>
          <p:cNvSpPr>
            <a:spLocks noGrp="1" noRot="1" noChangeAspect="1" noChangeArrowheads="1" noTextEdit="1"/>
          </p:cNvSpPr>
          <p:nvPr>
            <p:ph type="sldImg"/>
          </p:nvPr>
        </p:nvSpPr>
        <p:spPr>
          <a:xfrm>
            <a:off x="928688" y="746125"/>
            <a:ext cx="4964112" cy="3722688"/>
          </a:xfrm>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3" tIns="49558" rIns="99113" bIns="49558"/>
          <a:lstStyle/>
          <a:p>
            <a:pPr eaLnBrk="1" hangingPunct="1"/>
            <a:endParaRPr lang="ja-JP" altLang="ja-JP"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0</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a:ln/>
        </p:spPr>
      </p:sp>
      <p:sp>
        <p:nvSpPr>
          <p:cNvPr id="68611"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16</a:t>
            </a:fld>
            <a:endParaRPr lang="en-US" altLang="ja-JP"/>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xfrm>
            <a:off x="919163" y="746125"/>
            <a:ext cx="4970462" cy="3727450"/>
          </a:xfrm>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119</a:t>
            </a:fld>
            <a:endParaRPr lang="en-US" altLang="ja-JP"/>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922338" y="747713"/>
            <a:ext cx="4967287" cy="3725862"/>
          </a:xfrm>
          <a:ln/>
        </p:spPr>
      </p:sp>
      <p:sp>
        <p:nvSpPr>
          <p:cNvPr id="95236"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b="1"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120</a:t>
            </a:fld>
            <a:endParaRPr lang="en-US" altLang="ja-JP"/>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121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121</a:t>
            </a:fld>
            <a:endParaRPr lang="en-US" altLang="ja-JP"/>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124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124</a:t>
            </a:fld>
            <a:endParaRPr lang="en-US" altLang="ja-JP"/>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a:xfrm>
            <a:off x="838200" y="719138"/>
            <a:ext cx="4791075" cy="3592512"/>
          </a:xfrm>
          <a:ln/>
        </p:spPr>
      </p:sp>
      <p:sp>
        <p:nvSpPr>
          <p:cNvPr id="55299"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lstStyle/>
          <a:p>
            <a:endParaRPr lang="ja-JP" altLang="en-US" dirty="0" smtClean="0">
              <a:latin typeface="HGｺﾞｼｯｸM" pitchFamily="49" charset="-128"/>
              <a:ea typeface="HGｺﾞｼｯｸM" pitchFamily="49" charset="-128"/>
            </a:endParaRPr>
          </a:p>
        </p:txBody>
      </p:sp>
      <p:sp>
        <p:nvSpPr>
          <p:cNvPr id="55300"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18EAEF8E-8925-492D-8F82-F5E2683E16AC}" type="slidenum">
              <a:rPr lang="en-US" altLang="ja-JP" sz="1100" b="0">
                <a:solidFill>
                  <a:srgbClr val="000000"/>
                </a:solidFill>
              </a:rPr>
              <a:pPr algn="r" eaLnBrk="1" hangingPunct="1"/>
              <a:t>125</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125</a:t>
            </a:fld>
            <a:endParaRPr lang="en-US" altLang="ja-JP"/>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838200" y="719138"/>
            <a:ext cx="4791075" cy="3592512"/>
          </a:xfrm>
          <a:ln/>
        </p:spPr>
      </p:sp>
      <p:sp>
        <p:nvSpPr>
          <p:cNvPr id="56323"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lstStyle/>
          <a:p>
            <a:endParaRPr lang="ja-JP" altLang="en-US" dirty="0" smtClean="0">
              <a:latin typeface="HGｺﾞｼｯｸM" pitchFamily="49" charset="-128"/>
              <a:ea typeface="HGｺﾞｼｯｸM" pitchFamily="49" charset="-128"/>
            </a:endParaRPr>
          </a:p>
        </p:txBody>
      </p:sp>
      <p:sp>
        <p:nvSpPr>
          <p:cNvPr id="56324"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421BF54D-34EB-431C-B8F6-E9170525FE12}" type="slidenum">
              <a:rPr lang="en-US" altLang="ja-JP" sz="1100" b="0">
                <a:solidFill>
                  <a:srgbClr val="000000"/>
                </a:solidFill>
              </a:rPr>
              <a:pPr algn="r" eaLnBrk="1" hangingPunct="1"/>
              <a:t>129</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129</a:t>
            </a:fld>
            <a:endParaRPr lang="en-US" altLang="ja-JP"/>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xfrm>
            <a:off x="838200" y="719138"/>
            <a:ext cx="4791075" cy="3592512"/>
          </a:xfrm>
          <a:ln/>
        </p:spPr>
      </p:sp>
      <p:sp>
        <p:nvSpPr>
          <p:cNvPr id="3" name="ノート プレースホルダ 2"/>
          <p:cNvSpPr>
            <a:spLocks noGrp="1"/>
          </p:cNvSpPr>
          <p:nvPr>
            <p:ph type="body" idx="1"/>
          </p:nvPr>
        </p:nvSpPr>
        <p:spPr/>
        <p:txBody>
          <a:bodyPr lIns="87497" tIns="43747" rIns="87497" bIns="43747"/>
          <a:lstStyle/>
          <a:p>
            <a:pPr defTabSz="810060">
              <a:spcBef>
                <a:spcPts val="0"/>
              </a:spcBef>
              <a:defRPr/>
            </a:pPr>
            <a:endParaRPr lang="ja-JP" altLang="en-US" dirty="0">
              <a:latin typeface="HGｺﾞｼｯｸM" pitchFamily="49" charset="-128"/>
              <a:ea typeface="HGｺﾞｼｯｸM" pitchFamily="49" charset="-128"/>
            </a:endParaRPr>
          </a:p>
        </p:txBody>
      </p:sp>
      <p:sp>
        <p:nvSpPr>
          <p:cNvPr id="58372"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CAF1919-E1B5-4DD7-87B7-8C686CA61AFF}" type="slidenum">
              <a:rPr lang="en-US" altLang="ja-JP" sz="1100" b="0">
                <a:solidFill>
                  <a:srgbClr val="000000"/>
                </a:solidFill>
              </a:rPr>
              <a:pPr algn="r" eaLnBrk="1" hangingPunct="1"/>
              <a:t>130</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130</a:t>
            </a:fld>
            <a:endParaRPr lang="en-US" altLang="ja-JP"/>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xfrm>
            <a:off x="838200" y="719138"/>
            <a:ext cx="4791075" cy="3592512"/>
          </a:xfrm>
          <a:ln/>
        </p:spPr>
      </p:sp>
      <p:sp>
        <p:nvSpPr>
          <p:cNvPr id="59395"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lstStyle/>
          <a:p>
            <a:pPr defTabSz="807061" eaLnBrk="1" hangingPunct="1">
              <a:spcBef>
                <a:spcPct val="20000"/>
              </a:spcBef>
              <a:buClr>
                <a:schemeClr val="tx2"/>
              </a:buClr>
              <a:buSzPct val="70000"/>
            </a:pPr>
            <a:endParaRPr lang="ja-JP" altLang="en-US" dirty="0" smtClean="0">
              <a:solidFill>
                <a:srgbClr val="000000"/>
              </a:solidFill>
              <a:latin typeface="HGｺﾞｼｯｸM" pitchFamily="49" charset="-128"/>
              <a:ea typeface="HGｺﾞｼｯｸM" pitchFamily="49" charset="-128"/>
            </a:endParaRPr>
          </a:p>
        </p:txBody>
      </p:sp>
      <p:sp>
        <p:nvSpPr>
          <p:cNvPr id="59396"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89F8041A-4623-4D9D-BA53-CE6AAAF43181}" type="slidenum">
              <a:rPr lang="en-US" altLang="ja-JP" sz="1100" b="0">
                <a:solidFill>
                  <a:srgbClr val="000000"/>
                </a:solidFill>
              </a:rPr>
              <a:pPr algn="r" eaLnBrk="1" hangingPunct="1"/>
              <a:t>131</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131</a:t>
            </a:fld>
            <a:endParaRPr lang="en-US" altLang="ja-JP"/>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132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132</a:t>
            </a:fld>
            <a:endParaRPr lang="en-US" altLang="ja-JP"/>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23925" y="746125"/>
            <a:ext cx="4964113" cy="3722688"/>
          </a:xfrm>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65" tIns="47785" rIns="95565" bIns="47785"/>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133</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59"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18</a:t>
            </a:fld>
            <a:endParaRPr lang="en-US" altLang="ja-JP"/>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134</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134</a:t>
            </a:fld>
            <a:endParaRPr lang="en-US" altLang="ja-JP"/>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49" rIns="99094" bIns="4954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73174A0-BEFD-4265-8CA4-5C52F1CC4B9E}" type="slidenum">
              <a:rPr lang="en-US" altLang="ja-JP" sz="1300" b="0">
                <a:solidFill>
                  <a:srgbClr val="000000"/>
                </a:solidFill>
              </a:rPr>
              <a:pPr algn="r" eaLnBrk="1" hangingPunct="1"/>
              <a:t>135</a:t>
            </a:fld>
            <a:endParaRPr lang="en-US" altLang="ja-JP" sz="1300" b="0" dirty="0">
              <a:solidFill>
                <a:srgbClr val="000000"/>
              </a:solidFill>
            </a:endParaRPr>
          </a:p>
        </p:txBody>
      </p:sp>
      <p:sp>
        <p:nvSpPr>
          <p:cNvPr id="71683" name="Rectangle 2"/>
          <p:cNvSpPr>
            <a:spLocks noGrp="1" noRot="1" noChangeAspect="1" noChangeArrowheads="1" noTextEdit="1"/>
          </p:cNvSpPr>
          <p:nvPr>
            <p:ph type="sldImg"/>
          </p:nvPr>
        </p:nvSpPr>
        <p:spPr>
          <a:xfrm>
            <a:off x="928688" y="747713"/>
            <a:ext cx="4959350" cy="3719512"/>
          </a:xfrm>
          <a:ln/>
        </p:spPr>
      </p:sp>
      <p:sp>
        <p:nvSpPr>
          <p:cNvPr id="7168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49" rIns="99094" bIns="49549"/>
          <a:lstStyle/>
          <a:p>
            <a:pPr eaLnBrk="1" hangingPunct="1"/>
            <a:endParaRPr lang="en-US" altLang="ja-JP" sz="900" dirty="0" smtClean="0">
              <a:latin typeface="ＭＳ 明朝" pitchFamily="17" charset="-128"/>
              <a:ea typeface="ＭＳ 明朝" pitchFamily="17"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135</a:t>
            </a:fld>
            <a:endParaRPr lang="en-US" altLang="ja-JP"/>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136</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136</a:t>
            </a:fld>
            <a:endParaRPr lang="en-US" altLang="ja-JP"/>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137</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137</a:t>
            </a:fld>
            <a:endParaRPr lang="en-US" altLang="ja-JP"/>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144</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144</a:t>
            </a:fld>
            <a:endParaRPr lang="en-US" altLang="ja-JP"/>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150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150</a:t>
            </a:fld>
            <a:endParaRPr lang="en-US" altLang="ja-JP"/>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151</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151</a:t>
            </a:fld>
            <a:endParaRPr lang="en-US" altLang="ja-JP"/>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23925" y="746125"/>
            <a:ext cx="4964113" cy="3722688"/>
          </a:xfrm>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152</a:t>
            </a:fld>
            <a:endParaRPr lang="en-US" altLang="ja-JP"/>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txBox="1">
            <a:spLocks noGrp="1" noChangeArrowheads="1"/>
          </p:cNvSpPr>
          <p:nvPr/>
        </p:nvSpPr>
        <p:spPr bwMode="auto">
          <a:xfrm>
            <a:off x="3856825" y="9437174"/>
            <a:ext cx="2948770" cy="500565"/>
          </a:xfrm>
          <a:prstGeom prst="rect">
            <a:avLst/>
          </a:prstGeom>
          <a:noFill/>
          <a:ln w="9525">
            <a:noFill/>
            <a:miter lim="800000"/>
            <a:headEnd/>
            <a:tailEnd/>
          </a:ln>
        </p:spPr>
        <p:txBody>
          <a:bodyPr lIns="99104" tIns="49553" rIns="99104" bIns="49553" anchor="b"/>
          <a:lstStyle/>
          <a:p>
            <a:pPr algn="r" defTabSz="991212"/>
            <a:fld id="{D822B230-9EF7-459B-8C9F-D58ED4A75BCD}" type="slidenum">
              <a:rPr lang="ja-JP" altLang="en-US" sz="1400"/>
              <a:pPr algn="r" defTabSz="991212"/>
              <a:t>153</a:t>
            </a:fld>
            <a:endParaRPr lang="en-US" altLang="ja-JP" sz="1400" dirty="0"/>
          </a:p>
        </p:txBody>
      </p:sp>
      <p:sp>
        <p:nvSpPr>
          <p:cNvPr id="271363" name="Rectangle 2"/>
          <p:cNvSpPr>
            <a:spLocks noGrp="1" noRot="1" noChangeAspect="1" noChangeArrowheads="1" noTextEdit="1"/>
          </p:cNvSpPr>
          <p:nvPr>
            <p:ph type="sldImg"/>
          </p:nvPr>
        </p:nvSpPr>
        <p:spPr>
          <a:xfrm>
            <a:off x="928688" y="747713"/>
            <a:ext cx="4964112" cy="3722687"/>
          </a:xfrm>
          <a:ln/>
        </p:spPr>
      </p:sp>
      <p:sp>
        <p:nvSpPr>
          <p:cNvPr id="271364" name="Rectangle 3"/>
          <p:cNvSpPr>
            <a:spLocks noGrp="1" noChangeArrowheads="1"/>
          </p:cNvSpPr>
          <p:nvPr>
            <p:ph type="body" idx="1"/>
          </p:nvPr>
        </p:nvSpPr>
        <p:spPr>
          <a:noFill/>
          <a:ln/>
        </p:spPr>
        <p:txBody>
          <a:bodyPr lIns="99104" tIns="49553" rIns="99104" bIns="49553"/>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925513" y="746125"/>
            <a:ext cx="4962525" cy="3722688"/>
          </a:xfrm>
          <a:ln/>
        </p:spPr>
      </p:sp>
      <p:sp>
        <p:nvSpPr>
          <p:cNvPr id="272387"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59"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19</a:t>
            </a:fld>
            <a:endParaRPr lang="en-US" altLang="ja-JP"/>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925513" y="746125"/>
            <a:ext cx="4962525" cy="3722688"/>
          </a:xfrm>
          <a:ln/>
        </p:spPr>
      </p:sp>
      <p:sp>
        <p:nvSpPr>
          <p:cNvPr id="281603"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3856825" y="9437174"/>
            <a:ext cx="2948770" cy="500565"/>
          </a:xfrm>
          <a:prstGeom prst="rect">
            <a:avLst/>
          </a:prstGeom>
          <a:noFill/>
          <a:ln w="9525">
            <a:noFill/>
            <a:miter lim="800000"/>
            <a:headEnd/>
            <a:tailEnd/>
          </a:ln>
        </p:spPr>
        <p:txBody>
          <a:bodyPr lIns="99056" tIns="49530" rIns="99056" bIns="49530" anchor="b"/>
          <a:lstStyle/>
          <a:p>
            <a:pPr algn="r" defTabSz="991212"/>
            <a:fld id="{BC5F9450-B47E-4AE3-B4C3-A7E84F2C17E5}" type="slidenum">
              <a:rPr lang="ja-JP" altLang="en-US" sz="1400"/>
              <a:pPr algn="r" defTabSz="991212"/>
              <a:t>156</a:t>
            </a:fld>
            <a:endParaRPr lang="en-US" altLang="ja-JP" sz="1400" dirty="0"/>
          </a:p>
        </p:txBody>
      </p:sp>
      <p:sp>
        <p:nvSpPr>
          <p:cNvPr id="282627" name="Rectangle 2"/>
          <p:cNvSpPr>
            <a:spLocks noGrp="1" noRot="1" noChangeAspect="1" noChangeArrowheads="1" noTextEdit="1"/>
          </p:cNvSpPr>
          <p:nvPr>
            <p:ph type="sldImg"/>
          </p:nvPr>
        </p:nvSpPr>
        <p:spPr>
          <a:xfrm>
            <a:off x="935038" y="747713"/>
            <a:ext cx="4962525" cy="3722687"/>
          </a:xfrm>
          <a:ln/>
        </p:spPr>
      </p:sp>
      <p:sp>
        <p:nvSpPr>
          <p:cNvPr id="282628" name="Rectangle 3"/>
          <p:cNvSpPr>
            <a:spLocks noGrp="1" noChangeArrowheads="1"/>
          </p:cNvSpPr>
          <p:nvPr>
            <p:ph type="body" idx="1"/>
          </p:nvPr>
        </p:nvSpPr>
        <p:spPr>
          <a:noFill/>
          <a:ln/>
        </p:spPr>
        <p:txBody>
          <a:bodyPr lIns="99056" tIns="49530" rIns="99056" bIns="49530"/>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3855221" y="9441972"/>
            <a:ext cx="2950374" cy="495767"/>
          </a:xfrm>
          <a:prstGeom prst="rect">
            <a:avLst/>
          </a:prstGeom>
          <a:noFill/>
          <a:ln w="9525">
            <a:noFill/>
            <a:miter lim="800000"/>
            <a:headEnd/>
            <a:tailEnd/>
          </a:ln>
        </p:spPr>
        <p:txBody>
          <a:bodyPr lIns="91390" tIns="45695" rIns="91390" bIns="45695" anchor="b"/>
          <a:lstStyle/>
          <a:p>
            <a:pPr algn="r" defTabSz="912747"/>
            <a:fld id="{6ABBADEF-1C42-4611-A3A9-F2CAB32FC2E9}" type="slidenum">
              <a:rPr lang="en-US" altLang="ja-JP" sz="1100"/>
              <a:pPr algn="r" defTabSz="912747"/>
              <a:t>157</a:t>
            </a:fld>
            <a:endParaRPr lang="en-US" altLang="ja-JP" sz="1100" dirty="0"/>
          </a:p>
        </p:txBody>
      </p:sp>
      <p:sp>
        <p:nvSpPr>
          <p:cNvPr id="283651" name="Rectangle 2"/>
          <p:cNvSpPr>
            <a:spLocks noGrp="1" noRot="1" noChangeAspect="1" noChangeArrowheads="1" noTextEdit="1"/>
          </p:cNvSpPr>
          <p:nvPr>
            <p:ph type="sldImg"/>
          </p:nvPr>
        </p:nvSpPr>
        <p:spPr>
          <a:xfrm>
            <a:off x="925513" y="746125"/>
            <a:ext cx="4973637" cy="3730625"/>
          </a:xfrm>
          <a:ln/>
        </p:spPr>
      </p:sp>
      <p:sp>
        <p:nvSpPr>
          <p:cNvPr id="283652" name="Rectangle 3"/>
          <p:cNvSpPr>
            <a:spLocks noGrp="1" noChangeArrowheads="1"/>
          </p:cNvSpPr>
          <p:nvPr>
            <p:ph type="body" idx="1"/>
          </p:nvPr>
        </p:nvSpPr>
        <p:spPr>
          <a:noFill/>
          <a:ln/>
        </p:spPr>
        <p:txBody>
          <a:bodyPr lIns="91390" tIns="45695" rIns="91390" bIns="45695"/>
          <a:lstStyle/>
          <a:p>
            <a:pPr eaLnBrk="1" hangingPunct="1"/>
            <a:endParaRPr lang="en-US" altLang="ja-JP" sz="900" dirty="0" smtClean="0">
              <a:latin typeface="ＭＳ 明朝" pitchFamily="17" charset="-128"/>
              <a:ea typeface="ＭＳ 明朝" pitchFamily="1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ln/>
        </p:spPr>
      </p:sp>
      <p:sp>
        <p:nvSpPr>
          <p:cNvPr id="71683"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20</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a:ln/>
        </p:spPr>
      </p:sp>
      <p:sp>
        <p:nvSpPr>
          <p:cNvPr id="72707"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21</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a:ln/>
        </p:spPr>
      </p:sp>
      <p:sp>
        <p:nvSpPr>
          <p:cNvPr id="73731"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22</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ln/>
        </p:spPr>
      </p:sp>
      <p:sp>
        <p:nvSpPr>
          <p:cNvPr id="74755"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23</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25513" y="746125"/>
            <a:ext cx="4962525" cy="3722688"/>
          </a:xfrm>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24</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925513" y="746125"/>
            <a:ext cx="4962525" cy="3722688"/>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25</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25513" y="746125"/>
            <a:ext cx="4962525" cy="3722688"/>
          </a:xfrm>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26</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25513" y="746125"/>
            <a:ext cx="4962525" cy="3722688"/>
          </a:xfrm>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27</a:t>
            </a:fld>
            <a:endParaRPr lang="en-US" altLang="ja-JP"/>
          </a:p>
        </p:txBody>
      </p:sp>
    </p:spTree>
    <p:extLst>
      <p:ext uri="{BB962C8B-B14F-4D97-AF65-F5344CB8AC3E}">
        <p14:creationId xmlns="" xmlns:p14="http://schemas.microsoft.com/office/powerpoint/2010/main" val="4106839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31</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32</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7" tIns="47795" rIns="95587" bIns="47795"/>
          <a:lstStyle/>
          <a:p>
            <a:pPr eaLnBrk="1" hangingPunct="1"/>
            <a:endParaRPr lang="ja-JP" altLang="en-US" dirty="0" smtClean="0">
              <a:ea typeface="ＭＳ 明朝" pitchFamily="17"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33</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34</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5221" y="9437174"/>
            <a:ext cx="2950374"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8" tIns="45691" rIns="91378" bIns="45691" anchor="b"/>
          <a:lstStyle>
            <a:lvl1pPr defTabSz="904875" eaLnBrk="0" hangingPunct="0">
              <a:defRPr kumimoji="1" sz="1200" b="1">
                <a:solidFill>
                  <a:schemeClr val="tx1"/>
                </a:solidFill>
                <a:latin typeface="Arial" charset="0"/>
                <a:ea typeface="ＭＳ Ｐゴシック" pitchFamily="50" charset="-128"/>
              </a:defRPr>
            </a:lvl1pPr>
            <a:lvl2pPr marL="742950" indent="-285750" defTabSz="904875" eaLnBrk="0" hangingPunct="0">
              <a:defRPr kumimoji="1" sz="1200" b="1">
                <a:solidFill>
                  <a:schemeClr val="tx1"/>
                </a:solidFill>
                <a:latin typeface="Arial" charset="0"/>
                <a:ea typeface="ＭＳ Ｐゴシック" pitchFamily="50" charset="-128"/>
              </a:defRPr>
            </a:lvl2pPr>
            <a:lvl3pPr marL="1143000" indent="-228600" defTabSz="904875" eaLnBrk="0" hangingPunct="0">
              <a:defRPr kumimoji="1" sz="1200" b="1">
                <a:solidFill>
                  <a:schemeClr val="tx1"/>
                </a:solidFill>
                <a:latin typeface="Arial" charset="0"/>
                <a:ea typeface="ＭＳ Ｐゴシック" pitchFamily="50" charset="-128"/>
              </a:defRPr>
            </a:lvl3pPr>
            <a:lvl4pPr marL="1600200" indent="-228600" defTabSz="904875" eaLnBrk="0" hangingPunct="0">
              <a:defRPr kumimoji="1" sz="1200" b="1">
                <a:solidFill>
                  <a:schemeClr val="tx1"/>
                </a:solidFill>
                <a:latin typeface="Arial" charset="0"/>
                <a:ea typeface="ＭＳ Ｐゴシック" pitchFamily="50" charset="-128"/>
              </a:defRPr>
            </a:lvl4pPr>
            <a:lvl5pPr marL="2057400" indent="-228600" defTabSz="904875" eaLnBrk="0" hangingPunct="0">
              <a:defRPr kumimoji="1" sz="1200" b="1">
                <a:solidFill>
                  <a:schemeClr val="tx1"/>
                </a:solidFill>
                <a:latin typeface="Arial" charset="0"/>
                <a:ea typeface="ＭＳ Ｐゴシック" pitchFamily="50" charset="-128"/>
              </a:defRPr>
            </a:lvl5pPr>
            <a:lvl6pPr marL="25146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FE59EF62-99FB-42DC-8678-46ABA4646206}" type="slidenum">
              <a:rPr lang="en-US" altLang="ja-JP" sz="1100" b="0">
                <a:solidFill>
                  <a:srgbClr val="000000"/>
                </a:solidFill>
              </a:rPr>
              <a:pPr algn="r" eaLnBrk="1" hangingPunct="1"/>
              <a:t>37</a:t>
            </a:fld>
            <a:endParaRPr lang="en-US" altLang="ja-JP" sz="1100" b="0" dirty="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8" tIns="45691" rIns="91378" bIns="45691"/>
          <a:lstStyle/>
          <a:p>
            <a:pPr eaLnBrk="1" hangingPunct="1"/>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37</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04" tIns="47803" rIns="95604" bIns="47803"/>
          <a:lstStyle/>
          <a:p>
            <a:endParaRPr lang="ja-JP" altLang="ja-JP" sz="1100" dirty="0" smtClean="0">
              <a:solidFill>
                <a:srgbClr val="FF0000"/>
              </a:solidFill>
              <a:latin typeface="ＭＳ Ｐゴシック" pitchFamily="50"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38</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39</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40</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41</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42</a:t>
            </a:fld>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3925" y="744538"/>
            <a:ext cx="4967288" cy="3725862"/>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43</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3925" y="744538"/>
            <a:ext cx="4967288" cy="3725862"/>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44</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3925" y="744538"/>
            <a:ext cx="4967288" cy="3725862"/>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45</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46</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46</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47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47</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23925" y="746125"/>
            <a:ext cx="4964113" cy="3722688"/>
          </a:xfrm>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59" tIns="47781" rIns="95559" bIns="47781"/>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48</a:t>
            </a:fld>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923925" y="746125"/>
            <a:ext cx="4964113" cy="3722688"/>
          </a:xfrm>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59" tIns="47781" rIns="95559" bIns="47781"/>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49</a:t>
            </a:fld>
            <a:endParaRPr lang="en-US"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49" tIns="49577" rIns="99149" bIns="49577"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50</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27100" y="746125"/>
            <a:ext cx="4965700" cy="3724275"/>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49" tIns="49577" rIns="99149" bIns="49577"/>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50</a:t>
            </a:fld>
            <a:endParaRPr lang="en-US"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52</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ln/>
        </p:spPr>
      </p:sp>
      <p:sp>
        <p:nvSpPr>
          <p:cNvPr id="75779"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04" tIns="47803" rIns="95604" bIns="47803"/>
          <a:lstStyle/>
          <a:p>
            <a:pPr eaLnBrk="1" hangingPunct="1"/>
            <a:endParaRPr lang="ja-JP" altLang="ja-JP"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53</a:t>
            </a:fld>
            <a:endParaRPr lang="en-US"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87" tIns="47795" rIns="95587" bIns="47795"/>
          <a:lstStyle/>
          <a:p>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54</a:t>
            </a:fld>
            <a:endParaRPr lang="en-US" altLang="ja-JP"/>
          </a:p>
        </p:txBody>
      </p:sp>
    </p:spTree>
    <p:extLst>
      <p:ext uri="{BB962C8B-B14F-4D97-AF65-F5344CB8AC3E}">
        <p14:creationId xmlns:p14="http://schemas.microsoft.com/office/powerpoint/2010/main" xmlns="" val="2361174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56</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56</a:t>
            </a:fld>
            <a:endParaRPr lang="en-US"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57</a:t>
            </a:fld>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22338" y="746125"/>
            <a:ext cx="4967287" cy="3725863"/>
          </a:xfrm>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58</a:t>
            </a:fld>
            <a:endParaRPr lang="en-US"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22338" y="746125"/>
            <a:ext cx="4967287" cy="3725863"/>
          </a:xfrm>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59</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3" tIns="49553" rIns="99103" bIns="49553" anchor="b"/>
          <a:lstStyle>
            <a:lvl1pPr defTabSz="979488" eaLnBrk="0" hangingPunct="0">
              <a:defRPr kumimoji="1" sz="1200" b="1">
                <a:solidFill>
                  <a:schemeClr val="tx1"/>
                </a:solidFill>
                <a:latin typeface="Arial" charset="0"/>
                <a:ea typeface="ＭＳ Ｐゴシック" pitchFamily="50" charset="-128"/>
              </a:defRPr>
            </a:lvl1pPr>
            <a:lvl2pPr marL="742950" indent="-285750" defTabSz="979488" eaLnBrk="0" hangingPunct="0">
              <a:defRPr kumimoji="1" sz="1200" b="1">
                <a:solidFill>
                  <a:schemeClr val="tx1"/>
                </a:solidFill>
                <a:latin typeface="Arial" charset="0"/>
                <a:ea typeface="ＭＳ Ｐゴシック" pitchFamily="50" charset="-128"/>
              </a:defRPr>
            </a:lvl2pPr>
            <a:lvl3pPr marL="1143000" indent="-228600" defTabSz="979488" eaLnBrk="0" hangingPunct="0">
              <a:defRPr kumimoji="1" sz="1200" b="1">
                <a:solidFill>
                  <a:schemeClr val="tx1"/>
                </a:solidFill>
                <a:latin typeface="Arial" charset="0"/>
                <a:ea typeface="ＭＳ Ｐゴシック" pitchFamily="50" charset="-128"/>
              </a:defRPr>
            </a:lvl3pPr>
            <a:lvl4pPr marL="1600200" indent="-228600" defTabSz="979488" eaLnBrk="0" hangingPunct="0">
              <a:defRPr kumimoji="1" sz="1200" b="1">
                <a:solidFill>
                  <a:schemeClr val="tx1"/>
                </a:solidFill>
                <a:latin typeface="Arial" charset="0"/>
                <a:ea typeface="ＭＳ Ｐゴシック" pitchFamily="50" charset="-128"/>
              </a:defRPr>
            </a:lvl4pPr>
            <a:lvl5pPr marL="2057400" indent="-228600" defTabSz="979488" eaLnBrk="0" hangingPunct="0">
              <a:defRPr kumimoji="1" sz="1200" b="1">
                <a:solidFill>
                  <a:schemeClr val="tx1"/>
                </a:solidFill>
                <a:latin typeface="Arial" charset="0"/>
                <a:ea typeface="ＭＳ Ｐゴシック" pitchFamily="50" charset="-128"/>
              </a:defRPr>
            </a:lvl5pPr>
            <a:lvl6pPr marL="25146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D6AAD3E2-8BA7-4F9E-9CE2-6FB391EF6F2B}" type="slidenum">
              <a:rPr lang="en-US" altLang="ja-JP" sz="1400" b="0">
                <a:solidFill>
                  <a:srgbClr val="000000"/>
                </a:solidFill>
              </a:rPr>
              <a:pPr algn="r" eaLnBrk="1" hangingPunct="1"/>
              <a:t>60</a:t>
            </a:fld>
            <a:endParaRPr lang="en-US" altLang="ja-JP" sz="1400" b="0" dirty="0">
              <a:solidFill>
                <a:srgbClr val="000000"/>
              </a:solidFill>
            </a:endParaRPr>
          </a:p>
        </p:txBody>
      </p:sp>
      <p:sp>
        <p:nvSpPr>
          <p:cNvPr id="83971" name="Rectangle 2"/>
          <p:cNvSpPr>
            <a:spLocks noGrp="1" noRot="1" noChangeAspect="1" noChangeArrowheads="1" noTextEdit="1"/>
          </p:cNvSpPr>
          <p:nvPr>
            <p:ph type="sldImg"/>
          </p:nvPr>
        </p:nvSpPr>
        <p:spPr>
          <a:xfrm>
            <a:off x="927100" y="746125"/>
            <a:ext cx="4960938" cy="3721100"/>
          </a:xfrm>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3" tIns="49553" rIns="99103" bIns="49553"/>
          <a:lstStyle/>
          <a:p>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60</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61</a:t>
            </a:fld>
            <a:endParaRPr lang="en-US" altLang="ja-JP"/>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62</a:t>
            </a:fld>
            <a:endParaRPr lang="en-US"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22338" y="746125"/>
            <a:ext cx="4967287" cy="3725863"/>
          </a:xfrm>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63</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a:t>
            </a:fld>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22338" y="746125"/>
            <a:ext cx="4967287" cy="3725863"/>
          </a:xfrm>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66</a:t>
            </a:fld>
            <a:endParaRPr lang="en-US" altLang="ja-JP"/>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67</a:t>
            </a:fld>
            <a:endParaRPr lang="en-US"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68</a:t>
            </a:fld>
            <a:endParaRPr lang="en-US" altLang="ja-JP"/>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69</a:t>
            </a:fld>
            <a:endParaRPr lang="en-US" altLang="ja-JP"/>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70</a:t>
            </a:fld>
            <a:endParaRPr lang="en-US"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p:spPr>
        <p:txBody>
          <a:bodyPr/>
          <a:lstStyle/>
          <a:p>
            <a:pPr eaLnBrk="1" hangingPunct="1"/>
            <a:endParaRPr lang="ja-JP" altLang="en-US" dirty="0" smtClean="0">
              <a:latin typeface="Arial" charset="0"/>
              <a:ea typeface="ＭＳ Ｐ明朝"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3855221" y="9441972"/>
            <a:ext cx="2950374" cy="495767"/>
          </a:xfrm>
          <a:prstGeom prst="rect">
            <a:avLst/>
          </a:prstGeom>
          <a:noFill/>
          <a:ln w="9525">
            <a:noFill/>
            <a:miter lim="800000"/>
            <a:headEnd/>
            <a:tailEnd/>
          </a:ln>
        </p:spPr>
        <p:txBody>
          <a:bodyPr lIns="91405" tIns="45702" rIns="91405" bIns="45702" anchor="b"/>
          <a:lstStyle/>
          <a:p>
            <a:pPr algn="r" defTabSz="912747"/>
            <a:fld id="{48A89C8A-5906-4A37-8D90-CB2DBF3D7B7B}" type="slidenum">
              <a:rPr lang="en-US" altLang="ja-JP" sz="1100"/>
              <a:pPr algn="r" defTabSz="912747"/>
              <a:t>72</a:t>
            </a:fld>
            <a:endParaRPr lang="en-US" altLang="ja-JP" sz="1100" dirty="0"/>
          </a:p>
        </p:txBody>
      </p:sp>
      <p:sp>
        <p:nvSpPr>
          <p:cNvPr id="254979" name="Rectangle 2"/>
          <p:cNvSpPr>
            <a:spLocks noGrp="1" noRot="1" noChangeAspect="1" noChangeArrowheads="1" noTextEdit="1"/>
          </p:cNvSpPr>
          <p:nvPr>
            <p:ph type="sldImg"/>
          </p:nvPr>
        </p:nvSpPr>
        <p:spPr>
          <a:xfrm>
            <a:off x="922338" y="746125"/>
            <a:ext cx="4967287" cy="3725863"/>
          </a:xfrm>
          <a:ln/>
        </p:spPr>
      </p:sp>
      <p:sp>
        <p:nvSpPr>
          <p:cNvPr id="254980" name="Rectangle 3"/>
          <p:cNvSpPr>
            <a:spLocks noGrp="1" noChangeArrowheads="1"/>
          </p:cNvSpPr>
          <p:nvPr>
            <p:ph type="body" idx="1"/>
          </p:nvPr>
        </p:nvSpPr>
        <p:spPr>
          <a:noFill/>
          <a:ln/>
        </p:spPr>
        <p:txBody>
          <a:bodyPr/>
          <a:lstStyle/>
          <a:p>
            <a:pPr eaLnBrk="1" hangingPunct="1"/>
            <a:endParaRPr lang="ja-JP" altLang="ja-JP" sz="900" dirty="0" smtClean="0">
              <a:ea typeface="ＭＳ Ｐ明朝"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73</a:t>
            </a:fld>
            <a:endParaRPr lang="en-US"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4075ED2-918A-4DBC-BC4E-0C97DFCC7D1D}" type="slidenum">
              <a:rPr lang="en-US" altLang="ja-JP" sz="1400" b="0"/>
              <a:pPr algn="r" eaLnBrk="1" hangingPunct="1"/>
              <a:t>74</a:t>
            </a:fld>
            <a:endParaRPr lang="en-US" altLang="ja-JP" sz="1400" b="0" dirty="0"/>
          </a:p>
        </p:txBody>
      </p:sp>
      <p:sp>
        <p:nvSpPr>
          <p:cNvPr id="41987" name="Rectangle 2"/>
          <p:cNvSpPr>
            <a:spLocks noGrp="1" noRot="1" noChangeAspect="1" noChangeArrowheads="1" noTextEdit="1"/>
          </p:cNvSpPr>
          <p:nvPr>
            <p:ph type="sldImg"/>
          </p:nvPr>
        </p:nvSpPr>
        <p:spPr>
          <a:xfrm>
            <a:off x="927100" y="747713"/>
            <a:ext cx="4960938" cy="3721100"/>
          </a:xfrm>
          <a:ln/>
        </p:spPr>
      </p:sp>
      <p:sp>
        <p:nvSpPr>
          <p:cNvPr id="41988" name="Rectangle 3"/>
          <p:cNvSpPr>
            <a:spLocks noGrp="1" noChangeArrowheads="1"/>
          </p:cNvSpPr>
          <p:nvPr>
            <p:ph type="body" idx="1"/>
          </p:nvPr>
        </p:nvSpPr>
        <p:spPr>
          <a:xfrm>
            <a:off x="397876" y="4720986"/>
            <a:ext cx="6147817" cy="479455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1000" dirty="0" smtClean="0">
              <a:ea typeface="ＭＳ Ｐ明朝" charset="-128"/>
            </a:endParaRPr>
          </a:p>
        </p:txBody>
      </p:sp>
      <p:sp>
        <p:nvSpPr>
          <p:cNvPr id="41989" name="Rectangle 4"/>
          <p:cNvSpPr>
            <a:spLocks noChangeArrowheads="1"/>
          </p:cNvSpPr>
          <p:nvPr/>
        </p:nvSpPr>
        <p:spPr bwMode="auto">
          <a:xfrm>
            <a:off x="397875" y="5878843"/>
            <a:ext cx="5974549" cy="3636694"/>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5574" tIns="47788" rIns="95574" bIns="47788" anchor="ctr"/>
          <a:lstStyle>
            <a:lvl1pPr defTabSz="906463" eaLnBrk="0" hangingPunct="0">
              <a:defRPr kumimoji="1" sz="1200" b="1">
                <a:solidFill>
                  <a:schemeClr val="tx1"/>
                </a:solidFill>
                <a:latin typeface="Arial" charset="0"/>
                <a:ea typeface="ＭＳ Ｐゴシック" charset="-128"/>
              </a:defRPr>
            </a:lvl1pPr>
            <a:lvl2pPr marL="742950" indent="-285750" defTabSz="906463" eaLnBrk="0" hangingPunct="0">
              <a:defRPr kumimoji="1" sz="1200" b="1">
                <a:solidFill>
                  <a:schemeClr val="tx1"/>
                </a:solidFill>
                <a:latin typeface="Arial" charset="0"/>
                <a:ea typeface="ＭＳ Ｐゴシック" charset="-128"/>
              </a:defRPr>
            </a:lvl2pPr>
            <a:lvl3pPr marL="1143000" indent="-228600" defTabSz="906463" eaLnBrk="0" hangingPunct="0">
              <a:defRPr kumimoji="1" sz="1200" b="1">
                <a:solidFill>
                  <a:schemeClr val="tx1"/>
                </a:solidFill>
                <a:latin typeface="Arial" charset="0"/>
                <a:ea typeface="ＭＳ Ｐゴシック" charset="-128"/>
              </a:defRPr>
            </a:lvl3pPr>
            <a:lvl4pPr marL="1600200" indent="-228600" defTabSz="906463" eaLnBrk="0" hangingPunct="0">
              <a:defRPr kumimoji="1" sz="1200" b="1">
                <a:solidFill>
                  <a:schemeClr val="tx1"/>
                </a:solidFill>
                <a:latin typeface="Arial" charset="0"/>
                <a:ea typeface="ＭＳ Ｐゴシック" charset="-128"/>
              </a:defRPr>
            </a:lvl4pPr>
            <a:lvl5pPr marL="2057400" indent="-228600" defTabSz="906463" eaLnBrk="0" hangingPunct="0">
              <a:defRPr kumimoji="1" sz="1200" b="1">
                <a:solidFill>
                  <a:schemeClr val="tx1"/>
                </a:solidFill>
                <a:latin typeface="Arial" charset="0"/>
                <a:ea typeface="ＭＳ Ｐゴシック" charset="-128"/>
              </a:defRPr>
            </a:lvl5pPr>
            <a:lvl6pPr marL="25146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dirty="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74</a:t>
            </a:fld>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75</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5513" y="746125"/>
            <a:ext cx="4962525" cy="3722688"/>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a:t>
            </a:fld>
            <a:endParaRPr lang="en-US"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78</a:t>
            </a:fld>
            <a:endParaRPr lang="en-US"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79</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79</a:t>
            </a:fld>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80</a:t>
            </a:fld>
            <a:endParaRPr lang="en-US"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81</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81</a:t>
            </a:fld>
            <a:endParaRPr lang="en-US"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B2EA2F83-9F67-4A63-9EC2-0F25B596EFA9}" type="slidenum">
              <a:rPr lang="en-US" altLang="ja-JP" sz="1400" b="0"/>
              <a:pPr algn="r" eaLnBrk="1" hangingPunct="1"/>
              <a:t>82</a:t>
            </a:fld>
            <a:endParaRPr lang="en-US" altLang="ja-JP" sz="1400" b="0" dirty="0"/>
          </a:p>
        </p:txBody>
      </p:sp>
      <p:sp>
        <p:nvSpPr>
          <p:cNvPr id="51203" name="Rectangle 2"/>
          <p:cNvSpPr>
            <a:spLocks noGrp="1" noRot="1" noChangeAspect="1" noChangeArrowheads="1" noTextEdit="1"/>
          </p:cNvSpPr>
          <p:nvPr>
            <p:ph type="sldImg"/>
          </p:nvPr>
        </p:nvSpPr>
        <p:spPr>
          <a:xfrm>
            <a:off x="927100" y="747713"/>
            <a:ext cx="4960938" cy="3721100"/>
          </a:xfrm>
          <a:ln/>
        </p:spPr>
      </p:sp>
      <p:sp>
        <p:nvSpPr>
          <p:cNvPr id="5120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82</a:t>
            </a:fld>
            <a:endParaRPr lang="en-US" altLang="ja-JP"/>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8565CF6-804E-4439-BB39-E06BA082770B}" type="slidenum">
              <a:rPr lang="en-US" altLang="ja-JP" sz="1400" b="0"/>
              <a:pPr algn="r" eaLnBrk="1" hangingPunct="1"/>
              <a:t>83</a:t>
            </a:fld>
            <a:endParaRPr lang="en-US" altLang="ja-JP" sz="1400" b="0" dirty="0"/>
          </a:p>
        </p:txBody>
      </p:sp>
      <p:sp>
        <p:nvSpPr>
          <p:cNvPr id="46083" name="Rectangle 2"/>
          <p:cNvSpPr>
            <a:spLocks noGrp="1" noRot="1" noChangeAspect="1" noChangeArrowheads="1" noTextEdit="1"/>
          </p:cNvSpPr>
          <p:nvPr>
            <p:ph type="sldImg"/>
          </p:nvPr>
        </p:nvSpPr>
        <p:spPr>
          <a:xfrm>
            <a:off x="927100" y="747713"/>
            <a:ext cx="4959350" cy="3719512"/>
          </a:xfrm>
          <a:ln/>
        </p:spPr>
      </p:sp>
      <p:sp>
        <p:nvSpPr>
          <p:cNvPr id="4608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83</a:t>
            </a:fld>
            <a:endParaRPr lang="en-US"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CFBD914F-95AF-458C-952D-7243368A4D23}" type="slidenum">
              <a:rPr lang="en-US" altLang="ja-JP" sz="1400" b="0"/>
              <a:pPr algn="r" eaLnBrk="1" hangingPunct="1"/>
              <a:t>84</a:t>
            </a:fld>
            <a:endParaRPr lang="en-US" altLang="ja-JP" sz="1400" b="0" dirty="0"/>
          </a:p>
        </p:txBody>
      </p:sp>
      <p:sp>
        <p:nvSpPr>
          <p:cNvPr id="47107" name="Rectangle 2"/>
          <p:cNvSpPr>
            <a:spLocks noGrp="1" noRot="1" noChangeAspect="1" noChangeArrowheads="1" noTextEdit="1"/>
          </p:cNvSpPr>
          <p:nvPr>
            <p:ph type="sldImg"/>
          </p:nvPr>
        </p:nvSpPr>
        <p:spPr>
          <a:xfrm>
            <a:off x="927100" y="747713"/>
            <a:ext cx="4959350" cy="3719512"/>
          </a:xfrm>
          <a:ln/>
        </p:spPr>
      </p:sp>
      <p:sp>
        <p:nvSpPr>
          <p:cNvPr id="47108"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84</a:t>
            </a:fld>
            <a:endParaRPr lang="en-US"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627B432-6B79-4B40-8DF0-89CAA3D35FA3}" type="slidenum">
              <a:rPr lang="en-US" altLang="ja-JP" sz="1400" b="0"/>
              <a:pPr algn="r" eaLnBrk="1" hangingPunct="1"/>
              <a:t>85</a:t>
            </a:fld>
            <a:endParaRPr lang="en-US" altLang="ja-JP" sz="1400" b="0" dirty="0"/>
          </a:p>
        </p:txBody>
      </p:sp>
      <p:sp>
        <p:nvSpPr>
          <p:cNvPr id="48131" name="Rectangle 2"/>
          <p:cNvSpPr>
            <a:spLocks noGrp="1" noRot="1" noChangeAspect="1" noChangeArrowheads="1" noTextEdit="1"/>
          </p:cNvSpPr>
          <p:nvPr>
            <p:ph type="sldImg"/>
          </p:nvPr>
        </p:nvSpPr>
        <p:spPr>
          <a:xfrm>
            <a:off x="927100" y="747713"/>
            <a:ext cx="4959350" cy="3719512"/>
          </a:xfrm>
          <a:ln/>
        </p:spPr>
      </p:sp>
      <p:sp>
        <p:nvSpPr>
          <p:cNvPr id="48132"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85</a:t>
            </a:fld>
            <a:endParaRPr lang="en-US"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1BD24A2F-B881-4936-B045-524AF624EEB0}" type="slidenum">
              <a:rPr lang="en-US" altLang="ja-JP" sz="1400" b="0"/>
              <a:pPr algn="r" eaLnBrk="1" hangingPunct="1"/>
              <a:t>86</a:t>
            </a:fld>
            <a:endParaRPr lang="en-US" altLang="ja-JP" sz="1400" b="0" dirty="0"/>
          </a:p>
        </p:txBody>
      </p:sp>
      <p:sp>
        <p:nvSpPr>
          <p:cNvPr id="49155" name="Rectangle 2"/>
          <p:cNvSpPr>
            <a:spLocks noGrp="1" noRot="1" noChangeAspect="1" noChangeArrowheads="1" noTextEdit="1"/>
          </p:cNvSpPr>
          <p:nvPr>
            <p:ph type="sldImg"/>
          </p:nvPr>
        </p:nvSpPr>
        <p:spPr>
          <a:xfrm>
            <a:off x="927100" y="747713"/>
            <a:ext cx="4959350" cy="3719512"/>
          </a:xfrm>
          <a:ln/>
        </p:spPr>
      </p:sp>
      <p:sp>
        <p:nvSpPr>
          <p:cNvPr id="49156"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86</a:t>
            </a:fld>
            <a:endParaRPr lang="en-US"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87</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ln/>
        </p:spPr>
      </p:sp>
      <p:sp>
        <p:nvSpPr>
          <p:cNvPr id="65539"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a:t>
            </a:fld>
            <a:endParaRPr lang="en-US" altLang="ja-JP"/>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88</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88</a:t>
            </a:fld>
            <a:endParaRPr lang="en-US" altLang="ja-JP"/>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89</a:t>
            </a:fld>
            <a:endParaRPr lang="en-US"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90</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90</a:t>
            </a:fld>
            <a:endParaRPr lang="en-US"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91</a:t>
            </a:fld>
            <a:endParaRPr lang="en-US"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55221" y="9440372"/>
            <a:ext cx="2950374"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6" rIns="91354" bIns="45676" anchor="b"/>
          <a:lstStyle>
            <a:lvl1pPr defTabSz="865188" eaLnBrk="0" hangingPunct="0">
              <a:defRPr kumimoji="1" sz="1200" b="1">
                <a:solidFill>
                  <a:schemeClr val="tx1"/>
                </a:solidFill>
                <a:latin typeface="Arial" charset="0"/>
                <a:ea typeface="ＭＳ Ｐゴシック" charset="-128"/>
              </a:defRPr>
            </a:lvl1pPr>
            <a:lvl2pPr marL="742950" indent="-285750" defTabSz="865188" eaLnBrk="0" hangingPunct="0">
              <a:defRPr kumimoji="1" sz="1200" b="1">
                <a:solidFill>
                  <a:schemeClr val="tx1"/>
                </a:solidFill>
                <a:latin typeface="Arial" charset="0"/>
                <a:ea typeface="ＭＳ Ｐゴシック" charset="-128"/>
              </a:defRPr>
            </a:lvl2pPr>
            <a:lvl3pPr marL="1143000" indent="-228600" defTabSz="865188" eaLnBrk="0" hangingPunct="0">
              <a:defRPr kumimoji="1" sz="1200" b="1">
                <a:solidFill>
                  <a:schemeClr val="tx1"/>
                </a:solidFill>
                <a:latin typeface="Arial" charset="0"/>
                <a:ea typeface="ＭＳ Ｐゴシック" charset="-128"/>
              </a:defRPr>
            </a:lvl3pPr>
            <a:lvl4pPr marL="1600200" indent="-228600" defTabSz="865188" eaLnBrk="0" hangingPunct="0">
              <a:defRPr kumimoji="1" sz="1200" b="1">
                <a:solidFill>
                  <a:schemeClr val="tx1"/>
                </a:solidFill>
                <a:latin typeface="Arial" charset="0"/>
                <a:ea typeface="ＭＳ Ｐゴシック" charset="-128"/>
              </a:defRPr>
            </a:lvl4pPr>
            <a:lvl5pPr marL="2057400" indent="-228600" defTabSz="865188" eaLnBrk="0" hangingPunct="0">
              <a:defRPr kumimoji="1" sz="1200" b="1">
                <a:solidFill>
                  <a:schemeClr val="tx1"/>
                </a:solidFill>
                <a:latin typeface="Arial" charset="0"/>
                <a:ea typeface="ＭＳ Ｐゴシック" charset="-128"/>
              </a:defRPr>
            </a:lvl5pPr>
            <a:lvl6pPr marL="25146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63B36BDB-B8A3-4B10-8377-7A30B45861E5}" type="slidenum">
              <a:rPr lang="en-US" altLang="ja-JP" sz="1100" b="0"/>
              <a:pPr algn="r" eaLnBrk="1" hangingPunct="1"/>
              <a:t>92</a:t>
            </a:fld>
            <a:endParaRPr lang="en-US" altLang="ja-JP" sz="1100" b="0" dirty="0"/>
          </a:p>
        </p:txBody>
      </p:sp>
      <p:sp>
        <p:nvSpPr>
          <p:cNvPr id="45059" name="Rectangle 2"/>
          <p:cNvSpPr>
            <a:spLocks noGrp="1" noRot="1" noChangeAspect="1" noChangeArrowheads="1" noTextEdit="1"/>
          </p:cNvSpPr>
          <p:nvPr>
            <p:ph type="sldImg"/>
          </p:nvPr>
        </p:nvSpPr>
        <p:spPr>
          <a:xfrm>
            <a:off x="922338" y="746125"/>
            <a:ext cx="4965700" cy="3724275"/>
          </a:xfrm>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6" rIns="91354" bIns="45676"/>
          <a:lstStyle/>
          <a:p>
            <a:pPr eaLnBrk="1" hangingPunct="1"/>
            <a:endParaRPr lang="en-US" altLang="ja-JP"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92</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81F54A20-836A-4CE6-85B2-38D40F1013AE}" type="slidenum">
              <a:rPr lang="en-US" altLang="ja-JP" sz="1400" b="0"/>
              <a:pPr algn="r" eaLnBrk="1" hangingPunct="1"/>
              <a:t>93</a:t>
            </a:fld>
            <a:endParaRPr lang="en-US" altLang="ja-JP" sz="1400" b="0" dirty="0"/>
          </a:p>
        </p:txBody>
      </p:sp>
      <p:sp>
        <p:nvSpPr>
          <p:cNvPr id="52227" name="Rectangle 2"/>
          <p:cNvSpPr>
            <a:spLocks noGrp="1" noRot="1" noChangeAspect="1" noChangeArrowheads="1" noTextEdit="1"/>
          </p:cNvSpPr>
          <p:nvPr>
            <p:ph type="sldImg"/>
          </p:nvPr>
        </p:nvSpPr>
        <p:spPr>
          <a:xfrm>
            <a:off x="927100" y="747713"/>
            <a:ext cx="4959350" cy="3719512"/>
          </a:xfrm>
          <a:ln/>
        </p:spPr>
      </p:sp>
      <p:sp>
        <p:nvSpPr>
          <p:cNvPr id="52228"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marL="217778" indent="-2177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93</a:t>
            </a:fld>
            <a:endParaRPr lang="en-US" altLang="ja-JP"/>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94</a:t>
            </a:fld>
            <a:endParaRPr lang="en-US" altLang="ja-JP" sz="1400" b="0" dirty="0"/>
          </a:p>
        </p:txBody>
      </p:sp>
      <p:sp>
        <p:nvSpPr>
          <p:cNvPr id="53251" name="Rectangle 2"/>
          <p:cNvSpPr>
            <a:spLocks noGrp="1" noRot="1" noChangeAspect="1" noChangeArrowheads="1" noTextEdit="1"/>
          </p:cNvSpPr>
          <p:nvPr>
            <p:ph type="sldImg"/>
          </p:nvPr>
        </p:nvSpPr>
        <p:spPr>
          <a:xfrm>
            <a:off x="927100" y="747713"/>
            <a:ext cx="4959350" cy="3719512"/>
          </a:xfrm>
          <a:ln/>
        </p:spPr>
      </p:sp>
      <p:sp>
        <p:nvSpPr>
          <p:cNvPr id="53252"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marL="216178" indent="-2161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94</a:t>
            </a:fld>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95</a:t>
            </a:fld>
            <a:endParaRPr lang="en-US" altLang="ja-JP" sz="1400" b="0" dirty="0"/>
          </a:p>
        </p:txBody>
      </p:sp>
      <p:sp>
        <p:nvSpPr>
          <p:cNvPr id="53251" name="Rectangle 2"/>
          <p:cNvSpPr>
            <a:spLocks noGrp="1" noRot="1" noChangeAspect="1" noChangeArrowheads="1" noTextEdit="1"/>
          </p:cNvSpPr>
          <p:nvPr>
            <p:ph type="sldImg"/>
          </p:nvPr>
        </p:nvSpPr>
        <p:spPr>
          <a:xfrm>
            <a:off x="927100" y="747713"/>
            <a:ext cx="4959350" cy="3719512"/>
          </a:xfrm>
          <a:ln/>
        </p:spPr>
      </p:sp>
      <p:sp>
        <p:nvSpPr>
          <p:cNvPr id="53252"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marL="216178" indent="-216178" eaLnBrk="1" hangingPunct="1"/>
            <a:endParaRPr lang="ja-JP" altLang="en-US"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95</a:t>
            </a:fld>
            <a:endParaRPr lang="en-US" altLang="ja-JP"/>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96</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96</a:t>
            </a:fld>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97</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ln/>
        </p:spPr>
      </p:sp>
      <p:sp>
        <p:nvSpPr>
          <p:cNvPr id="66563"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14</a:t>
            </a:fld>
            <a:endParaRPr lang="en-US"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xfrm>
            <a:off x="917575" y="744538"/>
            <a:ext cx="4976813" cy="3732212"/>
          </a:xfrm>
          <a:ln/>
        </p:spPr>
      </p:sp>
      <p:sp>
        <p:nvSpPr>
          <p:cNvPr id="91140" name="Rectangle 3"/>
          <p:cNvSpPr>
            <a:spLocks noGrp="1" noChangeArrowheads="1"/>
          </p:cNvSpPr>
          <p:nvPr>
            <p:ph type="body" idx="1"/>
          </p:nvPr>
        </p:nvSpPr>
        <p:spPr>
          <a:xfrm>
            <a:off x="908055" y="4720985"/>
            <a:ext cx="4991091" cy="447310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ja-JP"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98</a:t>
            </a:fld>
            <a:endParaRPr lang="en-US" altLang="ja-JP"/>
          </a:p>
        </p:txBody>
      </p:sp>
    </p:spTree>
    <p:extLst>
      <p:ext uri="{BB962C8B-B14F-4D97-AF65-F5344CB8AC3E}">
        <p14:creationId xmlns:p14="http://schemas.microsoft.com/office/powerpoint/2010/main" xmlns="" val="898869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txBox="1">
            <a:spLocks noGrp="1" noChangeArrowheads="1"/>
          </p:cNvSpPr>
          <p:nvPr/>
        </p:nvSpPr>
        <p:spPr bwMode="auto">
          <a:xfrm>
            <a:off x="3855221" y="9446769"/>
            <a:ext cx="2951979" cy="492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177" tIns="46089" rIns="92177" bIns="46089" anchor="b"/>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A20332C6-BBC1-44BD-8407-626C18285B02}" type="slidenum">
              <a:rPr lang="en-US" altLang="ja-JP" sz="1100" b="0">
                <a:solidFill>
                  <a:srgbClr val="000000"/>
                </a:solidFill>
                <a:latin typeface="Times New Roman" pitchFamily="18" charset="0"/>
              </a:rPr>
              <a:pPr algn="r" eaLnBrk="1" hangingPunct="1"/>
              <a:t>99</a:t>
            </a:fld>
            <a:endParaRPr lang="en-US" altLang="ja-JP" sz="1100" b="0" dirty="0">
              <a:solidFill>
                <a:srgbClr val="000000"/>
              </a:solidFill>
              <a:latin typeface="Times New Roman" pitchFamily="18" charset="0"/>
            </a:endParaRPr>
          </a:p>
        </p:txBody>
      </p:sp>
      <p:sp>
        <p:nvSpPr>
          <p:cNvPr id="92164" name="Rectangle 2"/>
          <p:cNvSpPr>
            <a:spLocks noGrp="1" noRot="1" noChangeAspect="1" noChangeArrowheads="1" noTextEdit="1"/>
          </p:cNvSpPr>
          <p:nvPr>
            <p:ph type="sldImg"/>
          </p:nvPr>
        </p:nvSpPr>
        <p:spPr>
          <a:xfrm>
            <a:off x="966788" y="739775"/>
            <a:ext cx="4933950" cy="3700463"/>
          </a:xfrm>
          <a:ln/>
        </p:spPr>
      </p:sp>
      <p:sp>
        <p:nvSpPr>
          <p:cNvPr id="92165" name="Rectangle 3"/>
          <p:cNvSpPr>
            <a:spLocks noGrp="1" noChangeArrowheads="1"/>
          </p:cNvSpPr>
          <p:nvPr>
            <p:ph type="body" idx="1"/>
          </p:nvPr>
        </p:nvSpPr>
        <p:spPr>
          <a:xfrm>
            <a:off x="877573" y="4735380"/>
            <a:ext cx="5040825" cy="44411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177" tIns="46089" rIns="92177" bIns="46089"/>
          <a:lstStyle/>
          <a:p>
            <a:pPr eaLnBrk="1" hangingPunct="1"/>
            <a:endParaRPr lang="ja-JP" altLang="ja-JP" dirty="0" smtClean="0">
              <a:solidFill>
                <a:srgbClr val="FF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99</a:t>
            </a:fld>
            <a:endParaRPr lang="en-US" altLang="ja-JP"/>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xfrm>
            <a:off x="922338" y="747713"/>
            <a:ext cx="4967287" cy="3725862"/>
          </a:xfrm>
          <a:ln/>
        </p:spPr>
      </p:sp>
      <p:sp>
        <p:nvSpPr>
          <p:cNvPr id="93188"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100</a:t>
            </a:fld>
            <a:endParaRPr lang="en-US" altLang="ja-JP"/>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Rot="1" noChangeAspect="1" noChangeArrowheads="1" noTextEdit="1"/>
          </p:cNvSpPr>
          <p:nvPr>
            <p:ph type="sldImg"/>
          </p:nvPr>
        </p:nvSpPr>
        <p:spPr>
          <a:xfrm>
            <a:off x="922338" y="747713"/>
            <a:ext cx="4967287" cy="3725862"/>
          </a:xfrm>
          <a:ln/>
        </p:spPr>
      </p:sp>
      <p:sp>
        <p:nvSpPr>
          <p:cNvPr id="94212"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101</a:t>
            </a:fld>
            <a:endParaRPr lang="en-US"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102</a:t>
            </a:fld>
            <a:endParaRPr lang="en-US" altLang="ja-JP"/>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D2A00CEF-B236-4AA9-ABF0-8FD776170C37}" type="slidenum">
              <a:rPr lang="en-US" altLang="ja-JP" sz="1400" b="0" smtClean="0">
                <a:solidFill>
                  <a:srgbClr val="000000"/>
                </a:solidFill>
              </a:rPr>
              <a:pPr eaLnBrk="1" hangingPunct="1"/>
              <a:t>104</a:t>
            </a:fld>
            <a:endParaRPr lang="en-US" altLang="ja-JP" sz="1400" b="0" dirty="0" smtClean="0">
              <a:solidFill>
                <a:srgbClr val="000000"/>
              </a:solidFill>
            </a:endParaRPr>
          </a:p>
        </p:txBody>
      </p:sp>
      <p:sp>
        <p:nvSpPr>
          <p:cNvPr id="96259" name="Rectangle 2"/>
          <p:cNvSpPr>
            <a:spLocks noGrp="1" noRot="1" noChangeAspect="1" noChangeArrowheads="1" noTextEdit="1"/>
          </p:cNvSpPr>
          <p:nvPr>
            <p:ph type="sldImg"/>
          </p:nvPr>
        </p:nvSpPr>
        <p:spPr>
          <a:xfrm>
            <a:off x="922338" y="747713"/>
            <a:ext cx="4967287" cy="3725862"/>
          </a:xfrm>
          <a:ln/>
        </p:spPr>
      </p:sp>
      <p:sp>
        <p:nvSpPr>
          <p:cNvPr id="96260"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ABA23DB8-2AB6-4C30-8FD4-BB15F7A09DD2}" type="slidenum">
              <a:rPr lang="en-US" altLang="ja-JP" sz="1400" b="0" smtClean="0">
                <a:solidFill>
                  <a:srgbClr val="000000"/>
                </a:solidFill>
              </a:rPr>
              <a:pPr eaLnBrk="1" hangingPunct="1"/>
              <a:t>105</a:t>
            </a:fld>
            <a:endParaRPr lang="en-US" altLang="ja-JP" sz="1400" b="0" dirty="0" smtClean="0">
              <a:solidFill>
                <a:srgbClr val="000000"/>
              </a:solidFill>
            </a:endParaRPr>
          </a:p>
        </p:txBody>
      </p:sp>
      <p:sp>
        <p:nvSpPr>
          <p:cNvPr id="97283" name="Rectangle 2"/>
          <p:cNvSpPr>
            <a:spLocks noGrp="1" noRot="1" noChangeAspect="1" noChangeArrowheads="1" noTextEdit="1"/>
          </p:cNvSpPr>
          <p:nvPr>
            <p:ph type="sldImg"/>
          </p:nvPr>
        </p:nvSpPr>
        <p:spPr>
          <a:xfrm>
            <a:off x="920750" y="747713"/>
            <a:ext cx="4967288" cy="3725862"/>
          </a:xfrm>
          <a:ln/>
        </p:spPr>
      </p:sp>
      <p:sp>
        <p:nvSpPr>
          <p:cNvPr id="97284"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C8C90242-263D-4956-BAFD-3195E3E866F4}" type="slidenum">
              <a:rPr lang="en-US" altLang="ja-JP" sz="1400" b="0" smtClean="0">
                <a:solidFill>
                  <a:srgbClr val="000000"/>
                </a:solidFill>
              </a:rPr>
              <a:pPr eaLnBrk="1" hangingPunct="1"/>
              <a:t>106</a:t>
            </a:fld>
            <a:endParaRPr lang="en-US" altLang="ja-JP" sz="1400" b="0" dirty="0" smtClean="0">
              <a:solidFill>
                <a:srgbClr val="000000"/>
              </a:solidFill>
            </a:endParaRPr>
          </a:p>
        </p:txBody>
      </p:sp>
      <p:sp>
        <p:nvSpPr>
          <p:cNvPr id="98307" name="Rectangle 2"/>
          <p:cNvSpPr>
            <a:spLocks noGrp="1" noRot="1" noChangeAspect="1" noChangeArrowheads="1" noTextEdit="1"/>
          </p:cNvSpPr>
          <p:nvPr>
            <p:ph type="sldImg"/>
          </p:nvPr>
        </p:nvSpPr>
        <p:spPr>
          <a:xfrm>
            <a:off x="922338" y="747713"/>
            <a:ext cx="4967287" cy="3725862"/>
          </a:xfrm>
          <a:ln/>
        </p:spPr>
      </p:sp>
      <p:sp>
        <p:nvSpPr>
          <p:cNvPr id="98308"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6B8E4F5B-3C17-4EEB-A779-58327A4AB834}" type="slidenum">
              <a:rPr lang="en-US" altLang="ja-JP" sz="1400" b="0" smtClean="0">
                <a:solidFill>
                  <a:srgbClr val="000000"/>
                </a:solidFill>
              </a:rPr>
              <a:pPr eaLnBrk="1" hangingPunct="1"/>
              <a:t>107</a:t>
            </a:fld>
            <a:endParaRPr lang="en-US" altLang="ja-JP" sz="1400" b="0" dirty="0" smtClean="0">
              <a:solidFill>
                <a:srgbClr val="000000"/>
              </a:solidFill>
            </a:endParaRPr>
          </a:p>
        </p:txBody>
      </p:sp>
      <p:sp>
        <p:nvSpPr>
          <p:cNvPr id="99331" name="Rectangle 2"/>
          <p:cNvSpPr>
            <a:spLocks noGrp="1" noRot="1" noChangeAspect="1" noChangeArrowheads="1" noTextEdit="1"/>
          </p:cNvSpPr>
          <p:nvPr>
            <p:ph type="sldImg"/>
          </p:nvPr>
        </p:nvSpPr>
        <p:spPr>
          <a:xfrm>
            <a:off x="922338" y="747713"/>
            <a:ext cx="4967287" cy="3725862"/>
          </a:xfrm>
          <a:ln/>
        </p:spPr>
      </p:sp>
      <p:sp>
        <p:nvSpPr>
          <p:cNvPr id="99332"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ja-JP"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Rot="1" noChangeAspect="1" noChangeArrowheads="1" noTextEdit="1"/>
          </p:cNvSpPr>
          <p:nvPr>
            <p:ph type="sldImg"/>
          </p:nvPr>
        </p:nvSpPr>
        <p:spPr>
          <a:xfrm>
            <a:off x="919163" y="746125"/>
            <a:ext cx="4970462" cy="3727450"/>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en-US" altLang="ja-JP" sz="15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108</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a:ln/>
        </p:spPr>
      </p:sp>
      <p:sp>
        <p:nvSpPr>
          <p:cNvPr id="67587"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a:t>
            </a:fld>
            <a:endParaRPr lang="en-US" altLang="ja-JP"/>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Rot="1" noChangeAspect="1" noChangeArrowheads="1" noTextEdit="1"/>
          </p:cNvSpPr>
          <p:nvPr>
            <p:ph type="sldImg"/>
          </p:nvPr>
        </p:nvSpPr>
        <p:spPr>
          <a:xfrm>
            <a:off x="919163" y="746125"/>
            <a:ext cx="4970462" cy="3727450"/>
          </a:xfrm>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z="15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109</a:t>
            </a:fld>
            <a:endParaRPr lang="en-US" altLang="ja-JP"/>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B5810EE-EA6B-42DD-9C87-A46C78481C1F}" type="slidenum">
              <a:rPr lang="en-US" altLang="ja-JP" sz="1400" b="0" smtClean="0">
                <a:solidFill>
                  <a:srgbClr val="000000"/>
                </a:solidFill>
              </a:rPr>
              <a:pPr eaLnBrk="1" hangingPunct="1"/>
              <a:t>110</a:t>
            </a:fld>
            <a:endParaRPr lang="en-US" altLang="ja-JP" sz="1400" b="0" dirty="0" smtClean="0">
              <a:solidFill>
                <a:srgbClr val="000000"/>
              </a:solidFill>
            </a:endParaRPr>
          </a:p>
        </p:txBody>
      </p:sp>
      <p:sp>
        <p:nvSpPr>
          <p:cNvPr id="102403" name="Rectangle 2"/>
          <p:cNvSpPr>
            <a:spLocks noGrp="1" noRot="1" noChangeAspect="1" noChangeArrowheads="1" noTextEdit="1"/>
          </p:cNvSpPr>
          <p:nvPr>
            <p:ph type="sldImg"/>
          </p:nvPr>
        </p:nvSpPr>
        <p:spPr>
          <a:xfrm>
            <a:off x="919163" y="746125"/>
            <a:ext cx="4970462" cy="3727450"/>
          </a:xfrm>
          <a:ln/>
        </p:spPr>
      </p:sp>
      <p:sp>
        <p:nvSpPr>
          <p:cNvPr id="1024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ja-JP" altLang="en-US" sz="1500"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ja-JP"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111</a:t>
            </a:fld>
            <a:endParaRPr lang="en-US" altLang="ja-JP"/>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B0A3747-9A2D-4955-93E2-A72AF4772C13}" type="slidenum">
              <a:rPr lang="en-US" altLang="ja-JP" sz="1400" b="0" smtClean="0">
                <a:solidFill>
                  <a:srgbClr val="000000"/>
                </a:solidFill>
              </a:rPr>
              <a:pPr eaLnBrk="1" hangingPunct="1"/>
              <a:t>112</a:t>
            </a:fld>
            <a:endParaRPr lang="en-US" altLang="ja-JP" sz="1400" b="0" dirty="0" smtClean="0">
              <a:solidFill>
                <a:srgbClr val="000000"/>
              </a:solidFill>
            </a:endParaRPr>
          </a:p>
        </p:txBody>
      </p:sp>
      <p:sp>
        <p:nvSpPr>
          <p:cNvPr id="104451" name="Rectangle 2"/>
          <p:cNvSpPr>
            <a:spLocks noGrp="1" noRot="1" noChangeAspect="1" noChangeArrowheads="1" noTextEdit="1"/>
          </p:cNvSpPr>
          <p:nvPr>
            <p:ph type="sldImg"/>
          </p:nvPr>
        </p:nvSpPr>
        <p:spPr>
          <a:xfrm>
            <a:off x="919163" y="746125"/>
            <a:ext cx="4970462" cy="3727450"/>
          </a:xfrm>
          <a:ln/>
        </p:spPr>
      </p:sp>
      <p:sp>
        <p:nvSpPr>
          <p:cNvPr id="1044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ja-JP" altLang="en-US" sz="1500"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514D78FD-F810-4634-AB1B-511739CB568B}" type="slidenum">
              <a:rPr lang="en-US" altLang="ja-JP" sz="1400" b="0" smtClean="0">
                <a:solidFill>
                  <a:srgbClr val="000000"/>
                </a:solidFill>
              </a:rPr>
              <a:pPr eaLnBrk="1" hangingPunct="1"/>
              <a:t>113</a:t>
            </a:fld>
            <a:endParaRPr lang="en-US" altLang="ja-JP" sz="1400" b="0" dirty="0" smtClean="0">
              <a:solidFill>
                <a:srgbClr val="000000"/>
              </a:solidFill>
            </a:endParaRPr>
          </a:p>
        </p:txBody>
      </p:sp>
      <p:sp>
        <p:nvSpPr>
          <p:cNvPr id="105475" name="Rectangle 2"/>
          <p:cNvSpPr>
            <a:spLocks noGrp="1" noRot="1" noChangeAspect="1" noChangeArrowheads="1" noTextEdit="1"/>
          </p:cNvSpPr>
          <p:nvPr>
            <p:ph type="sldImg"/>
          </p:nvPr>
        </p:nvSpPr>
        <p:spPr>
          <a:xfrm>
            <a:off x="919163" y="746125"/>
            <a:ext cx="4970462" cy="3727450"/>
          </a:xfrm>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en-US" altLang="ja-JP" sz="1500"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FA6957AA-0092-4C29-99BD-52B6D14BD6ED}" type="slidenum">
              <a:rPr lang="en-US" altLang="ja-JP" sz="1400" b="0" smtClean="0">
                <a:solidFill>
                  <a:srgbClr val="000000"/>
                </a:solidFill>
              </a:rPr>
              <a:pPr eaLnBrk="1" hangingPunct="1"/>
              <a:t>114</a:t>
            </a:fld>
            <a:endParaRPr lang="en-US" altLang="ja-JP" sz="1400" b="0" dirty="0" smtClean="0">
              <a:solidFill>
                <a:srgbClr val="000000"/>
              </a:solidFill>
            </a:endParaRPr>
          </a:p>
        </p:txBody>
      </p:sp>
      <p:sp>
        <p:nvSpPr>
          <p:cNvPr id="106499" name="Rectangle 2"/>
          <p:cNvSpPr>
            <a:spLocks noGrp="1" noRot="1" noChangeAspect="1" noChangeArrowheads="1" noTextEdit="1"/>
          </p:cNvSpPr>
          <p:nvPr>
            <p:ph type="sldImg"/>
          </p:nvPr>
        </p:nvSpPr>
        <p:spPr>
          <a:xfrm>
            <a:off x="919163" y="746125"/>
            <a:ext cx="4970462" cy="3727450"/>
          </a:xfrm>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ja-JP" altLang="en-US" sz="1500"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919163" y="746125"/>
            <a:ext cx="4972050" cy="3729038"/>
          </a:xfrm>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0" tIns="45685" rIns="91370" bIns="45685"/>
          <a:lstStyle/>
          <a:p>
            <a:pPr eaLnBrk="1" hangingPunct="1"/>
            <a:endParaRPr lang="ja-JP" altLang="en-US" sz="15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115</a:t>
            </a:fld>
            <a:endParaRPr lang="en-US" altLang="ja-JP"/>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z="13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116</a:t>
            </a:fld>
            <a:endParaRPr lang="en-US" altLang="ja-JP"/>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xfrm>
            <a:off x="903288" y="762000"/>
            <a:ext cx="4978400" cy="3733800"/>
          </a:xfrm>
          <a:ln/>
        </p:spPr>
      </p:sp>
      <p:sp>
        <p:nvSpPr>
          <p:cNvPr id="109572" name="Rectangle 3"/>
          <p:cNvSpPr>
            <a:spLocks noGrp="1" noChangeArrowheads="1"/>
          </p:cNvSpPr>
          <p:nvPr>
            <p:ph type="body" idx="1"/>
          </p:nvPr>
        </p:nvSpPr>
        <p:spPr>
          <a:xfrm>
            <a:off x="914472" y="4724184"/>
            <a:ext cx="4954191" cy="449709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ja-JP"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117</a:t>
            </a:fld>
            <a:endParaRPr lang="en-US" altLang="ja-JP"/>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Rot="1" noChangeAspect="1" noChangeArrowheads="1" noTextEdit="1"/>
          </p:cNvSpPr>
          <p:nvPr>
            <p:ph type="sldImg"/>
          </p:nvPr>
        </p:nvSpPr>
        <p:spPr>
          <a:xfrm>
            <a:off x="919163" y="746125"/>
            <a:ext cx="4970462" cy="372745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endParaRPr lang="en-US" altLang="ja-JP" sz="15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118</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4" name="Rectangle 16"/>
          <p:cNvSpPr>
            <a:spLocks noChangeArrowheads="1"/>
          </p:cNvSpPr>
          <p:nvPr/>
        </p:nvSpPr>
        <p:spPr bwMode="auto">
          <a:xfrm>
            <a:off x="8532813" y="6524625"/>
            <a:ext cx="493712" cy="333375"/>
          </a:xfrm>
          <a:prstGeom prst="rect">
            <a:avLst/>
          </a:prstGeom>
          <a:noFill/>
          <a:ln w="9525">
            <a:noFill/>
            <a:miter lim="800000"/>
            <a:headEnd/>
            <a:tailEnd/>
          </a:ln>
          <a:effectLst/>
        </p:spPr>
        <p:txBody>
          <a:bodyPr/>
          <a:lstStyle/>
          <a:p>
            <a:pPr algn="l">
              <a:defRPr/>
            </a:pPr>
            <a:fld id="{761F2A01-8A01-4D5B-9A82-78B57EC5126F}" type="slidenum">
              <a:rPr kumimoji="0" lang="en-US" altLang="ja-JP" b="0">
                <a:solidFill>
                  <a:srgbClr val="00CC00"/>
                </a:solidFill>
                <a:latin typeface="HG創英角ﾎﾟｯﾌﾟ体" pitchFamily="49" charset="-128"/>
                <a:ea typeface="HG創英角ﾎﾟｯﾌﾟ体" pitchFamily="49" charset="-128"/>
              </a:rPr>
              <a:pPr algn="l">
                <a:defRPr/>
              </a:pPr>
              <a:t>&lt;#&gt;</a:t>
            </a:fld>
            <a:endParaRPr kumimoji="0" lang="en-US" altLang="ja-JP" b="0">
              <a:solidFill>
                <a:srgbClr val="00CC00"/>
              </a:solidFill>
              <a:latin typeface="HG創英角ﾎﾟｯﾌﾟ体" pitchFamily="49" charset="-128"/>
              <a:ea typeface="HG創英角ﾎﾟｯﾌﾟ体" pitchFamily="49" charset="-128"/>
            </a:endParaRPr>
          </a:p>
        </p:txBody>
      </p:sp>
      <p:pic>
        <p:nvPicPr>
          <p:cNvPr id="5" name="Picture 4" descr="とびらビジュアル"/>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3182938"/>
            <a:ext cx="9188450" cy="371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7" descr="footer_logo"/>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23336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35"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747536"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Tree>
    <p:extLst>
      <p:ext uri="{BB962C8B-B14F-4D97-AF65-F5344CB8AC3E}">
        <p14:creationId xmlns="" xmlns:p14="http://schemas.microsoft.com/office/powerpoint/2010/main" val="190782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4648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 xmlns:p14="http://schemas.microsoft.com/office/powerpoint/2010/main" val="386577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defRPr b="1">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b="1">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b="1">
                <a:latin typeface="Arial" pitchFamily="34" charset="0"/>
              </a:defRPr>
            </a:lvl1pPr>
          </a:lstStyle>
          <a:p>
            <a:pPr>
              <a:defRPr/>
            </a:pPr>
            <a:fld id="{30CB59DF-0CDD-4EBF-8ACF-FF3DF2250895}" type="slidenum">
              <a:rPr lang="en-US" altLang="ja-JP"/>
              <a:pPr>
                <a:defRPr/>
              </a:pPr>
              <a:t>&lt;#&gt;</a:t>
            </a:fld>
            <a:endParaRPr lang="en-US" altLang="ja-JP"/>
          </a:p>
        </p:txBody>
      </p:sp>
    </p:spTree>
    <p:extLst>
      <p:ext uri="{BB962C8B-B14F-4D97-AF65-F5344CB8AC3E}">
        <p14:creationId xmlns="" xmlns:p14="http://schemas.microsoft.com/office/powerpoint/2010/main" val="2595039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31800" y="790575"/>
            <a:ext cx="7916863"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smtClean="0"/>
              <a:t>マスタ タイトルの書式設定</a:t>
            </a:r>
          </a:p>
        </p:txBody>
      </p:sp>
      <p:sp>
        <p:nvSpPr>
          <p:cNvPr id="8195" name="Rectangle 3"/>
          <p:cNvSpPr>
            <a:spLocks noGrp="1" noChangeArrowheads="1"/>
          </p:cNvSpPr>
          <p:nvPr>
            <p:ph type="body" idx="1"/>
          </p:nvPr>
        </p:nvSpPr>
        <p:spPr bwMode="auto">
          <a:xfrm>
            <a:off x="431800" y="1700213"/>
            <a:ext cx="8277225" cy="378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8864" name="Rectangle 16"/>
          <p:cNvSpPr>
            <a:spLocks noChangeArrowheads="1"/>
          </p:cNvSpPr>
          <p:nvPr/>
        </p:nvSpPr>
        <p:spPr bwMode="auto">
          <a:xfrm>
            <a:off x="8351838" y="6524625"/>
            <a:ext cx="792162" cy="333375"/>
          </a:xfrm>
          <a:prstGeom prst="rect">
            <a:avLst/>
          </a:prstGeom>
          <a:noFill/>
          <a:ln w="9525">
            <a:noFill/>
            <a:miter lim="800000"/>
            <a:headEnd/>
            <a:tailEnd/>
          </a:ln>
          <a:effectLst/>
        </p:spPr>
        <p:txBody>
          <a:bodyPr/>
          <a:lstStyle/>
          <a:p>
            <a:pPr algn="l">
              <a:defRPr/>
            </a:pPr>
            <a:fld id="{BCEB9C5A-3E2A-4F82-9028-15437775C4F7}" type="slidenum">
              <a:rPr kumimoji="0" lang="en-US" altLang="ja-JP" b="0" smtClean="0">
                <a:solidFill>
                  <a:srgbClr val="00CC00"/>
                </a:solidFill>
                <a:latin typeface="HG創英角ﾎﾟｯﾌﾟ体" pitchFamily="49" charset="-128"/>
                <a:ea typeface="HG創英角ﾎﾟｯﾌﾟ体" pitchFamily="49" charset="-128"/>
              </a:rPr>
              <a:pPr algn="l">
                <a:defRPr/>
              </a:pPr>
              <a:t>&lt;#&gt;</a:t>
            </a:fld>
            <a:endParaRPr kumimoji="0" lang="en-US" altLang="ja-JP" b="0" dirty="0">
              <a:solidFill>
                <a:srgbClr val="00CC00"/>
              </a:solidFill>
              <a:latin typeface="HG創英角ﾎﾟｯﾌﾟ体" pitchFamily="49" charset="-128"/>
              <a:ea typeface="HG創英角ﾎﾟｯﾌﾟ体" pitchFamily="49" charset="-128"/>
            </a:endParaRPr>
          </a:p>
        </p:txBody>
      </p:sp>
      <p:sp>
        <p:nvSpPr>
          <p:cNvPr id="521222" name="Rectangle 6"/>
          <p:cNvSpPr>
            <a:spLocks noChangeArrowheads="1"/>
          </p:cNvSpPr>
          <p:nvPr/>
        </p:nvSpPr>
        <p:spPr bwMode="auto">
          <a:xfrm>
            <a:off x="287338" y="0"/>
            <a:ext cx="2376487" cy="358775"/>
          </a:xfrm>
          <a:prstGeom prst="rect">
            <a:avLst/>
          </a:prstGeom>
          <a:solidFill>
            <a:schemeClr val="bg1"/>
          </a:solidFill>
          <a:ln w="9525" algn="ctr">
            <a:noFill/>
            <a:miter lim="800000"/>
            <a:headEnd/>
            <a:tailEnd/>
          </a:ln>
          <a:effectLst/>
        </p:spPr>
        <p:txBody>
          <a:bodyPr anchor="ctr">
            <a:spAutoFit/>
          </a:bodyPr>
          <a:lstStyle/>
          <a:p>
            <a:pPr>
              <a:defRPr/>
            </a:pPr>
            <a:endParaRPr lang="ja-JP" altLang="en-US">
              <a:solidFill>
                <a:srgbClr val="000000"/>
              </a:solidFill>
            </a:endParaRPr>
          </a:p>
        </p:txBody>
      </p:sp>
      <p:pic>
        <p:nvPicPr>
          <p:cNvPr id="8198" name="Picture 7" descr="footer_logo"/>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19825"/>
            <a:ext cx="23336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4" name="Line 6"/>
          <p:cNvSpPr>
            <a:spLocks noChangeShapeType="1"/>
          </p:cNvSpPr>
          <p:nvPr/>
        </p:nvSpPr>
        <p:spPr bwMode="auto">
          <a:xfrm>
            <a:off x="539750" y="6524625"/>
            <a:ext cx="8604250" cy="0"/>
          </a:xfrm>
          <a:prstGeom prst="line">
            <a:avLst/>
          </a:prstGeom>
          <a:noFill/>
          <a:ln w="28575">
            <a:solidFill>
              <a:srgbClr val="20F60A"/>
            </a:solidFill>
            <a:round/>
            <a:headEnd/>
            <a:tailEnd/>
          </a:ln>
          <a:effectLst/>
        </p:spPr>
        <p:txBody>
          <a:bodyPr/>
          <a:lstStyle/>
          <a:p>
            <a:pPr>
              <a:spcBef>
                <a:spcPct val="50000"/>
              </a:spcBef>
              <a:defRPr/>
            </a:pPr>
            <a:endParaRPr lang="ja-JP" altLang="en-US" sz="800" b="0">
              <a:solidFill>
                <a:srgbClr val="000000"/>
              </a:solidFill>
            </a:endParaRPr>
          </a:p>
        </p:txBody>
      </p:sp>
      <p:sp>
        <p:nvSpPr>
          <p:cNvPr id="521225" name="Rectangle 9"/>
          <p:cNvSpPr>
            <a:spLocks noChangeArrowheads="1"/>
          </p:cNvSpPr>
          <p:nvPr/>
        </p:nvSpPr>
        <p:spPr bwMode="auto">
          <a:xfrm>
            <a:off x="358775" y="6561138"/>
            <a:ext cx="1944688" cy="188912"/>
          </a:xfrm>
          <a:prstGeom prst="rect">
            <a:avLst/>
          </a:prstGeom>
          <a:noFill/>
          <a:ln w="9525">
            <a:noFill/>
            <a:miter lim="800000"/>
            <a:headEnd/>
            <a:tailEnd/>
          </a:ln>
          <a:effectLst/>
        </p:spPr>
        <p:txBody>
          <a:bodyPr wrap="none" anchor="ctr"/>
          <a:lstStyle/>
          <a:p>
            <a:pPr>
              <a:defRPr/>
            </a:pPr>
            <a:r>
              <a:rPr lang="ja-JP" altLang="en-US">
                <a:solidFill>
                  <a:srgbClr val="808080"/>
                </a:solidFill>
              </a:rPr>
              <a:t>企画部　技術管理課</a:t>
            </a:r>
          </a:p>
        </p:txBody>
      </p:sp>
      <p:pic>
        <p:nvPicPr>
          <p:cNvPr id="8201" name="Picture 12" descr="タイトル背景_r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26988"/>
            <a:ext cx="9144000"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0" r:id="rId1"/>
    <p:sldLayoutId id="2147484677" r:id="rId2"/>
    <p:sldLayoutId id="2147484678" r:id="rId3"/>
    <p:sldLayoutId id="2147484681" r:id="rId4"/>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wmf"/><Relationship Id="rId3" Type="http://schemas.openxmlformats.org/officeDocument/2006/relationships/notesSlide" Target="../notesSlides/notesSlide81.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3.png"/><Relationship Id="rId11" Type="http://schemas.openxmlformats.org/officeDocument/2006/relationships/image" Target="../media/image68.wmf"/><Relationship Id="rId5" Type="http://schemas.openxmlformats.org/officeDocument/2006/relationships/image" Target="../media/image62.jpeg"/><Relationship Id="rId10" Type="http://schemas.openxmlformats.org/officeDocument/2006/relationships/image" Target="../media/image67.wmf"/><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e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oleObject" Target="../embeddings/oleObject6.bin"/></Relationships>
</file>

<file path=ppt/slides/_rels/slide114.xml.rels><?xml version="1.0" encoding="UTF-8" standalone="yes"?>
<Relationships xmlns="http://schemas.openxmlformats.org/package/2006/relationships"><Relationship Id="rId3" Type="http://schemas.openxmlformats.org/officeDocument/2006/relationships/hyperlink" Target="http://www.nilim-cdrw.jp/dl_tool.html"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jpeg"/><Relationship Id="rId4" Type="http://schemas.openxmlformats.org/officeDocument/2006/relationships/image" Target="../media/image97.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notesSlide" Target="../notesSlides/notesSlide111.xml"/><Relationship Id="rId7" Type="http://schemas.openxmlformats.org/officeDocument/2006/relationships/image" Target="../media/image10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oleObject" Target="../embeddings/oleObject7.bin"/></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hyperlink" Target="http://www.cals-ed.go.jp/inq_qanda/"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Office_Excel_97-2003_______2.xls"/><Relationship Id="rId4" Type="http://schemas.openxmlformats.org/officeDocument/2006/relationships/oleObject" Target="../embeddings/Microsoft_Office_Excel_97-2003_______1.xls"/></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Microsoft_Office_Excel_97-2003_______3.xls"/><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Microsoft_Office_Excel_97-2003_______4.xls"/><Relationship Id="rId5" Type="http://schemas.openxmlformats.org/officeDocument/2006/relationships/image" Target="../media/image34.pn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9.wmf"/><Relationship Id="rId4" Type="http://schemas.openxmlformats.org/officeDocument/2006/relationships/image" Target="../media/image48.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2.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3.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287338" y="1304925"/>
            <a:ext cx="8569325"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4400" b="0" dirty="0" smtClean="0">
                <a:solidFill>
                  <a:srgbClr val="330066"/>
                </a:solidFill>
                <a:latin typeface="HGP創英角ｺﾞｼｯｸUB" pitchFamily="50" charset="-128"/>
                <a:ea typeface="HGP創英角ｺﾞｼｯｸUB" pitchFamily="50" charset="-128"/>
              </a:rPr>
              <a:t>平成</a:t>
            </a:r>
            <a:r>
              <a:rPr lang="en-US" altLang="ja-JP" sz="4400" b="0" dirty="0" smtClean="0">
                <a:solidFill>
                  <a:srgbClr val="330066"/>
                </a:solidFill>
                <a:latin typeface="HGP創英角ｺﾞｼｯｸUB" pitchFamily="50" charset="-128"/>
                <a:ea typeface="HGP創英角ｺﾞｼｯｸUB" pitchFamily="50" charset="-128"/>
              </a:rPr>
              <a:t>28</a:t>
            </a:r>
            <a:r>
              <a:rPr lang="ja-JP" altLang="en-US" sz="4400" b="0" dirty="0" smtClean="0">
                <a:solidFill>
                  <a:srgbClr val="330066"/>
                </a:solidFill>
                <a:latin typeface="HGP創英角ｺﾞｼｯｸUB" pitchFamily="50" charset="-128"/>
                <a:ea typeface="HGP創英角ｺﾞｼｯｸUB" pitchFamily="50" charset="-128"/>
              </a:rPr>
              <a:t>年度</a:t>
            </a:r>
            <a:r>
              <a:rPr lang="ja-JP" altLang="en-US" sz="4400" b="0" dirty="0">
                <a:solidFill>
                  <a:srgbClr val="330066"/>
                </a:solidFill>
                <a:latin typeface="HGP創英角ｺﾞｼｯｸUB" pitchFamily="50" charset="-128"/>
                <a:ea typeface="HGP創英角ｺﾞｼｯｸUB" pitchFamily="50" charset="-128"/>
              </a:rPr>
              <a:t/>
            </a:r>
            <a:br>
              <a:rPr lang="ja-JP" altLang="en-US" sz="4400" b="0" dirty="0">
                <a:solidFill>
                  <a:srgbClr val="330066"/>
                </a:solidFill>
                <a:latin typeface="HGP創英角ｺﾞｼｯｸUB" pitchFamily="50" charset="-128"/>
                <a:ea typeface="HGP創英角ｺﾞｼｯｸUB" pitchFamily="50" charset="-128"/>
              </a:rPr>
            </a:br>
            <a:r>
              <a:rPr lang="ja-JP" altLang="en-US" sz="4400" b="0" dirty="0" smtClean="0">
                <a:solidFill>
                  <a:srgbClr val="330066"/>
                </a:solidFill>
                <a:latin typeface="HGP創英角ｺﾞｼｯｸUB" pitchFamily="50" charset="-128"/>
                <a:ea typeface="HGP創英角ｺﾞｼｯｸUB" pitchFamily="50" charset="-128"/>
              </a:rPr>
              <a:t>受注者向け</a:t>
            </a:r>
            <a:r>
              <a:rPr lang="ja-JP" altLang="en-US" sz="4400" b="0" dirty="0">
                <a:solidFill>
                  <a:srgbClr val="330066"/>
                </a:solidFill>
                <a:latin typeface="HGP創英角ｺﾞｼｯｸUB" pitchFamily="50" charset="-128"/>
                <a:ea typeface="HGP創英角ｺﾞｼｯｸUB" pitchFamily="50" charset="-128"/>
              </a:rPr>
              <a:t>電子納品説明会</a:t>
            </a:r>
            <a:endParaRPr lang="en-US" altLang="ja-JP" sz="4400" b="0" dirty="0">
              <a:solidFill>
                <a:srgbClr val="330066"/>
              </a:solidFill>
              <a:latin typeface="HGP創英角ｺﾞｼｯｸUB" pitchFamily="50" charset="-128"/>
              <a:ea typeface="HGP創英角ｺﾞｼｯｸUB" pitchFamily="50" charset="-128"/>
            </a:endParaRPr>
          </a:p>
          <a:p>
            <a:pPr eaLnBrk="1" hangingPunct="1"/>
            <a:endParaRPr lang="ja-JP" altLang="en-US" sz="1800" b="0" dirty="0">
              <a:solidFill>
                <a:srgbClr val="330066"/>
              </a:solidFill>
              <a:latin typeface="HGP創英角ｺﾞｼｯｸUB" pitchFamily="50" charset="-128"/>
              <a:ea typeface="HGP創英角ｺﾞｼｯｸUB" pitchFamily="50" charset="-128"/>
            </a:endParaRPr>
          </a:p>
          <a:p>
            <a:pPr eaLnBrk="1" hangingPunct="1"/>
            <a:r>
              <a:rPr lang="en-US" altLang="ja-JP" sz="4000" b="0" dirty="0" smtClean="0">
                <a:solidFill>
                  <a:srgbClr val="330066"/>
                </a:solidFill>
                <a:latin typeface="HGP創英角ｺﾞｼｯｸUB" pitchFamily="50" charset="-128"/>
                <a:ea typeface="HGP創英角ｺﾞｼｯｸUB" pitchFamily="50" charset="-128"/>
              </a:rPr>
              <a:t>【</a:t>
            </a:r>
            <a:r>
              <a:rPr lang="ja-JP" altLang="en-US" sz="4000" b="0" dirty="0" smtClean="0">
                <a:solidFill>
                  <a:srgbClr val="330066"/>
                </a:solidFill>
                <a:latin typeface="HGP創英角ｺﾞｼｯｸUB" pitchFamily="50" charset="-128"/>
                <a:ea typeface="HGP創英角ｺﾞｼｯｸUB" pitchFamily="50" charset="-128"/>
              </a:rPr>
              <a:t>工事編</a:t>
            </a:r>
            <a:r>
              <a:rPr lang="en-US" altLang="ja-JP" sz="4000" b="0" dirty="0" smtClean="0">
                <a:solidFill>
                  <a:srgbClr val="330066"/>
                </a:solidFill>
                <a:latin typeface="HGP創英角ｺﾞｼｯｸUB" pitchFamily="50" charset="-128"/>
                <a:ea typeface="HGP創英角ｺﾞｼｯｸUB" pitchFamily="50" charset="-128"/>
              </a:rPr>
              <a:t>】</a:t>
            </a:r>
            <a:r>
              <a:rPr lang="ja-JP" altLang="en-US" sz="4000" b="0" dirty="0">
                <a:solidFill>
                  <a:srgbClr val="330066"/>
                </a:solidFill>
                <a:latin typeface="HGP創英角ｺﾞｼｯｸUB" pitchFamily="50" charset="-128"/>
                <a:ea typeface="HGP創英角ｺﾞｼｯｸUB" pitchFamily="50" charset="-128"/>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ChangeArrowheads="1"/>
          </p:cNvSpPr>
          <p:nvPr/>
        </p:nvSpPr>
        <p:spPr bwMode="auto">
          <a:xfrm>
            <a:off x="323850"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4" name="Rectangle 2"/>
          <p:cNvSpPr txBox="1">
            <a:spLocks noChangeArrowheads="1"/>
          </p:cNvSpPr>
          <p:nvPr/>
        </p:nvSpPr>
        <p:spPr>
          <a:xfrm>
            <a:off x="107999" y="0"/>
            <a:ext cx="56165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電子納品・保管管理システム</a:t>
            </a:r>
          </a:p>
        </p:txBody>
      </p:sp>
      <p:grpSp>
        <p:nvGrpSpPr>
          <p:cNvPr id="17412" name="Group 12"/>
          <p:cNvGrpSpPr>
            <a:grpSpLocks/>
          </p:cNvGrpSpPr>
          <p:nvPr/>
        </p:nvGrpSpPr>
        <p:grpSpPr bwMode="auto">
          <a:xfrm>
            <a:off x="3779838" y="1339850"/>
            <a:ext cx="1079500" cy="1158875"/>
            <a:chOff x="2200" y="1797"/>
            <a:chExt cx="861" cy="958"/>
          </a:xfrm>
        </p:grpSpPr>
        <p:sp>
          <p:nvSpPr>
            <p:cNvPr id="17455" name="tower"/>
            <p:cNvSpPr>
              <a:spLocks noEditPoints="1" noChangeArrowheads="1"/>
            </p:cNvSpPr>
            <p:nvPr/>
          </p:nvSpPr>
          <p:spPr bwMode="auto">
            <a:xfrm>
              <a:off x="2595" y="1797"/>
              <a:ext cx="466" cy="9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64 w 21600"/>
                <a:gd name="T31" fmla="*/ 22549 h 21600"/>
                <a:gd name="T32" fmla="*/ 21507 w 21600"/>
                <a:gd name="T33" fmla="*/ 26994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6" name="computr2"/>
            <p:cNvSpPr>
              <a:spLocks noEditPoints="1" noChangeArrowheads="1"/>
            </p:cNvSpPr>
            <p:nvPr/>
          </p:nvSpPr>
          <p:spPr bwMode="auto">
            <a:xfrm>
              <a:off x="2200" y="2296"/>
              <a:ext cx="635" cy="4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1 w 21600"/>
                <a:gd name="T31" fmla="*/ 1929 h 21600"/>
                <a:gd name="T32" fmla="*/ 15579 w 21600"/>
                <a:gd name="T33" fmla="*/ 97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C0C0C0"/>
            </a:solidFill>
            <a:ln w="9525">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grpSp>
      <p:grpSp>
        <p:nvGrpSpPr>
          <p:cNvPr id="17413" name="Group 11"/>
          <p:cNvGrpSpPr>
            <a:grpSpLocks/>
          </p:cNvGrpSpPr>
          <p:nvPr/>
        </p:nvGrpSpPr>
        <p:grpSpPr bwMode="auto">
          <a:xfrm>
            <a:off x="1258888" y="3644900"/>
            <a:ext cx="863600" cy="1079500"/>
            <a:chOff x="3651" y="2750"/>
            <a:chExt cx="635" cy="822"/>
          </a:xfrm>
        </p:grpSpPr>
        <p:sp>
          <p:nvSpPr>
            <p:cNvPr id="17453"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4" name="AutoShape 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pic>
        <p:nvPicPr>
          <p:cNvPr id="17414" name="Picture 10" descr="j042607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64388" y="1555750"/>
            <a:ext cx="9271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5" name="Rectangle 14"/>
          <p:cNvSpPr>
            <a:spLocks noChangeArrowheads="1"/>
          </p:cNvSpPr>
          <p:nvPr/>
        </p:nvSpPr>
        <p:spPr bwMode="auto">
          <a:xfrm>
            <a:off x="3419475"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grpSp>
        <p:nvGrpSpPr>
          <p:cNvPr id="17417" name="Group 16"/>
          <p:cNvGrpSpPr>
            <a:grpSpLocks/>
          </p:cNvGrpSpPr>
          <p:nvPr/>
        </p:nvGrpSpPr>
        <p:grpSpPr bwMode="auto">
          <a:xfrm>
            <a:off x="1187450" y="4868863"/>
            <a:ext cx="863600" cy="1079500"/>
            <a:chOff x="3651" y="2750"/>
            <a:chExt cx="635" cy="822"/>
          </a:xfrm>
        </p:grpSpPr>
        <p:sp>
          <p:nvSpPr>
            <p:cNvPr id="17451"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2" name="AutoShape 1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grpSp>
        <p:nvGrpSpPr>
          <p:cNvPr id="17418" name="Group 19"/>
          <p:cNvGrpSpPr>
            <a:grpSpLocks/>
          </p:cNvGrpSpPr>
          <p:nvPr/>
        </p:nvGrpSpPr>
        <p:grpSpPr bwMode="auto">
          <a:xfrm>
            <a:off x="3851275" y="3716338"/>
            <a:ext cx="863600" cy="1079500"/>
            <a:chOff x="3651" y="2750"/>
            <a:chExt cx="635" cy="822"/>
          </a:xfrm>
        </p:grpSpPr>
        <p:sp>
          <p:nvSpPr>
            <p:cNvPr id="17449"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0" name="AutoShape 21"/>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sp>
        <p:nvSpPr>
          <p:cNvPr id="17421" name="Text Box 28"/>
          <p:cNvSpPr txBox="1">
            <a:spLocks noChangeArrowheads="1"/>
          </p:cNvSpPr>
          <p:nvPr/>
        </p:nvSpPr>
        <p:spPr bwMode="auto">
          <a:xfrm>
            <a:off x="395288" y="2852738"/>
            <a:ext cx="1439862" cy="33655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地質・土質系</a:t>
            </a:r>
          </a:p>
        </p:txBody>
      </p:sp>
      <p:sp>
        <p:nvSpPr>
          <p:cNvPr id="17422" name="Text Box 29"/>
          <p:cNvSpPr txBox="1">
            <a:spLocks noChangeArrowheads="1"/>
          </p:cNvSpPr>
          <p:nvPr/>
        </p:nvSpPr>
        <p:spPr bwMode="auto">
          <a:xfrm>
            <a:off x="179388" y="648000"/>
            <a:ext cx="8064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smtClean="0">
                <a:solidFill>
                  <a:srgbClr val="000000"/>
                </a:solidFill>
                <a:latin typeface="HGP創英角ｺﾞｼｯｸUB" panose="020B0900000000000000" pitchFamily="50" charset="-128"/>
                <a:ea typeface="HGP創英角ｺﾞｼｯｸUB" panose="020B0900000000000000" pitchFamily="50" charset="-128"/>
              </a:rPr>
              <a:t>電子</a:t>
            </a:r>
            <a:r>
              <a:rPr lang="ja-JP" altLang="en-US" sz="2000" b="0" dirty="0">
                <a:solidFill>
                  <a:srgbClr val="000000"/>
                </a:solidFill>
                <a:latin typeface="HGP創英角ｺﾞｼｯｸUB" panose="020B0900000000000000" pitchFamily="50" charset="-128"/>
                <a:ea typeface="HGP創英角ｺﾞｼｯｸUB" panose="020B0900000000000000" pitchFamily="50" charset="-128"/>
              </a:rPr>
              <a:t>成果品に係る登録と情報のシステム間連携  </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rPr>
              <a:t>H28</a:t>
            </a:r>
            <a:r>
              <a:rPr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現在</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23" name="Line 30"/>
          <p:cNvSpPr>
            <a:spLocks noChangeShapeType="1"/>
          </p:cNvSpPr>
          <p:nvPr/>
        </p:nvSpPr>
        <p:spPr bwMode="auto">
          <a:xfrm flipH="1">
            <a:off x="4932363" y="1916113"/>
            <a:ext cx="216058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4" name="Line 31"/>
          <p:cNvSpPr>
            <a:spLocks noChangeShapeType="1"/>
          </p:cNvSpPr>
          <p:nvPr/>
        </p:nvSpPr>
        <p:spPr bwMode="auto">
          <a:xfrm flipH="1">
            <a:off x="4572000" y="2492375"/>
            <a:ext cx="0" cy="1871663"/>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5" name="Line 32"/>
          <p:cNvSpPr>
            <a:spLocks noChangeShapeType="1"/>
          </p:cNvSpPr>
          <p:nvPr/>
        </p:nvSpPr>
        <p:spPr bwMode="auto">
          <a:xfrm>
            <a:off x="1979613" y="3355975"/>
            <a:ext cx="2592387"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8" name="Line 35"/>
          <p:cNvSpPr>
            <a:spLocks noChangeShapeType="1"/>
          </p:cNvSpPr>
          <p:nvPr/>
        </p:nvSpPr>
        <p:spPr bwMode="auto">
          <a:xfrm>
            <a:off x="1979613" y="3355975"/>
            <a:ext cx="0" cy="863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9" name="Line 36"/>
          <p:cNvSpPr>
            <a:spLocks noChangeShapeType="1"/>
          </p:cNvSpPr>
          <p:nvPr/>
        </p:nvSpPr>
        <p:spPr bwMode="auto">
          <a:xfrm>
            <a:off x="1908175" y="4795838"/>
            <a:ext cx="0" cy="649287"/>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32" name="Text Box 42"/>
          <p:cNvSpPr txBox="1">
            <a:spLocks noChangeArrowheads="1"/>
          </p:cNvSpPr>
          <p:nvPr/>
        </p:nvSpPr>
        <p:spPr bwMode="auto">
          <a:xfrm>
            <a:off x="3563938" y="2852738"/>
            <a:ext cx="863600" cy="33655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道路系</a:t>
            </a:r>
          </a:p>
        </p:txBody>
      </p:sp>
      <p:sp>
        <p:nvSpPr>
          <p:cNvPr id="17434" name="Text Box 44"/>
          <p:cNvSpPr txBox="1">
            <a:spLocks noChangeArrowheads="1"/>
          </p:cNvSpPr>
          <p:nvPr/>
        </p:nvSpPr>
        <p:spPr bwMode="auto">
          <a:xfrm>
            <a:off x="7524750" y="1339850"/>
            <a:ext cx="1368425" cy="349250"/>
          </a:xfrm>
          <a:prstGeom prst="rect">
            <a:avLst/>
          </a:prstGeom>
          <a:solidFill>
            <a:srgbClr val="FFFFFF"/>
          </a:solidFill>
          <a:ln w="12700" algn="ctr">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電子成果品</a:t>
            </a:r>
          </a:p>
        </p:txBody>
      </p:sp>
      <p:sp>
        <p:nvSpPr>
          <p:cNvPr id="17435" name="Text Box 45"/>
          <p:cNvSpPr txBox="1">
            <a:spLocks noChangeArrowheads="1"/>
          </p:cNvSpPr>
          <p:nvPr/>
        </p:nvSpPr>
        <p:spPr bwMode="auto">
          <a:xfrm>
            <a:off x="1470025" y="1552575"/>
            <a:ext cx="2736850" cy="338554"/>
          </a:xfrm>
          <a:prstGeom prst="rect">
            <a:avLst/>
          </a:prstGeom>
          <a:noFill/>
          <a:ln w="19050"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669999"/>
                </a:solidFill>
                <a:latin typeface="HGP創英角ｺﾞｼｯｸUB" panose="020B0900000000000000" pitchFamily="50" charset="-128"/>
                <a:ea typeface="HGP創英角ｺﾞｼｯｸUB" panose="020B0900000000000000" pitchFamily="50" charset="-128"/>
              </a:rPr>
              <a:t>電子納品・保管管理システム</a:t>
            </a:r>
          </a:p>
        </p:txBody>
      </p:sp>
      <p:sp>
        <p:nvSpPr>
          <p:cNvPr id="17437" name="Text Box 47"/>
          <p:cNvSpPr txBox="1">
            <a:spLocks noChangeArrowheads="1"/>
          </p:cNvSpPr>
          <p:nvPr/>
        </p:nvSpPr>
        <p:spPr bwMode="auto">
          <a:xfrm>
            <a:off x="395288" y="4219575"/>
            <a:ext cx="2663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技術文献地質情報提供システム</a:t>
            </a:r>
          </a:p>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400" b="0" dirty="0">
                <a:solidFill>
                  <a:srgbClr val="000000"/>
                </a:solidFill>
                <a:latin typeface="HGP創英角ｺﾞｼｯｸUB" panose="020B0900000000000000" pitchFamily="50" charset="-128"/>
                <a:ea typeface="HGP創英角ｺﾞｼｯｸUB" panose="020B0900000000000000" pitchFamily="50" charset="-128"/>
              </a:rPr>
              <a:t>TRABIS</a:t>
            </a:r>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38" name="Text Box 48"/>
          <p:cNvSpPr txBox="1">
            <a:spLocks noChangeArrowheads="1"/>
          </p:cNvSpPr>
          <p:nvPr/>
        </p:nvSpPr>
        <p:spPr bwMode="auto">
          <a:xfrm>
            <a:off x="395288" y="5516563"/>
            <a:ext cx="25923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国土地盤情報検索サイト</a:t>
            </a:r>
          </a:p>
          <a:p>
            <a:pPr eaLnBrk="1" hangingPunct="1"/>
            <a:r>
              <a:rPr lang="en-US" altLang="ja-JP" sz="1400" b="0">
                <a:solidFill>
                  <a:srgbClr val="000000"/>
                </a:solidFill>
                <a:latin typeface="HGP創英角ｺﾞｼｯｸUB" panose="020B0900000000000000" pitchFamily="50" charset="-128"/>
                <a:ea typeface="HGP創英角ｺﾞｼｯｸUB" panose="020B0900000000000000" pitchFamily="50" charset="-128"/>
              </a:rPr>
              <a:t>Kunijiban</a:t>
            </a:r>
          </a:p>
        </p:txBody>
      </p:sp>
      <p:sp>
        <p:nvSpPr>
          <p:cNvPr id="17439" name="Text Box 49"/>
          <p:cNvSpPr txBox="1">
            <a:spLocks noChangeArrowheads="1"/>
          </p:cNvSpPr>
          <p:nvPr/>
        </p:nvSpPr>
        <p:spPr bwMode="auto">
          <a:xfrm>
            <a:off x="3276600" y="4437063"/>
            <a:ext cx="24479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道路平面図等管理システム</a:t>
            </a:r>
          </a:p>
        </p:txBody>
      </p:sp>
      <p:sp>
        <p:nvSpPr>
          <p:cNvPr id="17442" name="Text Box 52"/>
          <p:cNvSpPr txBox="1">
            <a:spLocks noChangeArrowheads="1"/>
          </p:cNvSpPr>
          <p:nvPr/>
        </p:nvSpPr>
        <p:spPr bwMode="auto">
          <a:xfrm>
            <a:off x="5076825" y="1555750"/>
            <a:ext cx="16557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FF6600"/>
                </a:solidFill>
                <a:latin typeface="HGP創英角ｺﾞｼｯｸUB" panose="020B0900000000000000" pitchFamily="50" charset="-128"/>
                <a:ea typeface="HGP創英角ｺﾞｼｯｸUB" panose="020B0900000000000000" pitchFamily="50" charset="-128"/>
              </a:rPr>
              <a:t>技術事務所で登録</a:t>
            </a:r>
          </a:p>
        </p:txBody>
      </p:sp>
      <p:sp>
        <p:nvSpPr>
          <p:cNvPr id="17443" name="Text Box 45"/>
          <p:cNvSpPr txBox="1">
            <a:spLocks noChangeArrowheads="1"/>
          </p:cNvSpPr>
          <p:nvPr/>
        </p:nvSpPr>
        <p:spPr bwMode="auto">
          <a:xfrm>
            <a:off x="900113" y="2063750"/>
            <a:ext cx="2736850" cy="585788"/>
          </a:xfrm>
          <a:prstGeom prst="rect">
            <a:avLst/>
          </a:prstGeom>
          <a:solidFill>
            <a:srgbClr val="FFFF00"/>
          </a:solidFill>
          <a:ln w="31750" algn="ctr">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FF0000"/>
                </a:solidFill>
                <a:latin typeface="HGP創英角ｺﾞｼｯｸUB" panose="020B0900000000000000" pitchFamily="50" charset="-128"/>
                <a:ea typeface="HGP創英角ｺﾞｼｯｸUB" panose="020B0900000000000000" pitchFamily="50" charset="-128"/>
              </a:rPr>
              <a:t>維持管理、更新計画に利用するため非常に重要</a:t>
            </a:r>
          </a:p>
        </p:txBody>
      </p:sp>
      <p:sp>
        <p:nvSpPr>
          <p:cNvPr id="17444" name="テキスト ボックス 47"/>
          <p:cNvSpPr txBox="1">
            <a:spLocks noChangeArrowheads="1"/>
          </p:cNvSpPr>
          <p:nvPr/>
        </p:nvSpPr>
        <p:spPr bwMode="auto">
          <a:xfrm>
            <a:off x="8101013" y="1881188"/>
            <a:ext cx="8270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a:solidFill>
                  <a:srgbClr val="000000"/>
                </a:solidFill>
                <a:latin typeface="HGP創英角ｺﾞｼｯｸUB" panose="020B0900000000000000" pitchFamily="50" charset="-128"/>
                <a:ea typeface="HGP創英角ｺﾞｼｯｸUB" panose="020B0900000000000000" pitchFamily="50" charset="-128"/>
              </a:rPr>
              <a:t>各事務所より</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20663" y="2894013"/>
            <a:ext cx="4683125" cy="2135187"/>
          </a:xfrm>
          <a:prstGeom prst="rect">
            <a:avLst/>
          </a:prstGeom>
          <a:solidFill>
            <a:srgbClr val="CCCCFF">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1987" name="Rectangle 3"/>
          <p:cNvSpPr>
            <a:spLocks noChangeArrowheads="1"/>
          </p:cNvSpPr>
          <p:nvPr/>
        </p:nvSpPr>
        <p:spPr bwMode="auto">
          <a:xfrm>
            <a:off x="220663" y="5091113"/>
            <a:ext cx="4683125" cy="1384300"/>
          </a:xfrm>
          <a:prstGeom prst="rect">
            <a:avLst/>
          </a:prstGeom>
          <a:solidFill>
            <a:srgbClr val="FF9999">
              <a:alpha val="50195"/>
            </a:srgbClr>
          </a:solidFill>
          <a:ln w="9525">
            <a:solidFill>
              <a:srgbClr val="FF9999"/>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grpSp>
        <p:nvGrpSpPr>
          <p:cNvPr id="41988" name="Group 4"/>
          <p:cNvGrpSpPr>
            <a:grpSpLocks/>
          </p:cNvGrpSpPr>
          <p:nvPr/>
        </p:nvGrpSpPr>
        <p:grpSpPr bwMode="auto">
          <a:xfrm>
            <a:off x="358775" y="5716588"/>
            <a:ext cx="4111625" cy="712787"/>
            <a:chOff x="245" y="3747"/>
            <a:chExt cx="2590" cy="470"/>
          </a:xfrm>
        </p:grpSpPr>
        <p:sp>
          <p:nvSpPr>
            <p:cNvPr id="42103" name="AutoShape 5"/>
            <p:cNvSpPr>
              <a:spLocks noChangeArrowheads="1"/>
            </p:cNvSpPr>
            <p:nvPr/>
          </p:nvSpPr>
          <p:spPr bwMode="auto">
            <a:xfrm>
              <a:off x="245" y="3747"/>
              <a:ext cx="2590" cy="454"/>
            </a:xfrm>
            <a:prstGeom prst="parallelogram">
              <a:avLst>
                <a:gd name="adj" fmla="val 133034"/>
              </a:avLst>
            </a:prstGeom>
            <a:solidFill>
              <a:schemeClr val="bg1">
                <a:alpha val="50195"/>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04" name="AutoShape 6"/>
            <p:cNvSpPr>
              <a:spLocks noChangeArrowheads="1"/>
            </p:cNvSpPr>
            <p:nvPr/>
          </p:nvSpPr>
          <p:spPr bwMode="auto">
            <a:xfrm>
              <a:off x="619" y="3900"/>
              <a:ext cx="1787" cy="198"/>
            </a:xfrm>
            <a:prstGeom prst="parallelogram">
              <a:avLst>
                <a:gd name="adj" fmla="val 149293"/>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2105" name="AutoShape 7"/>
            <p:cNvSpPr>
              <a:spLocks noChangeArrowheads="1"/>
            </p:cNvSpPr>
            <p:nvPr/>
          </p:nvSpPr>
          <p:spPr bwMode="auto">
            <a:xfrm>
              <a:off x="1028" y="3808"/>
              <a:ext cx="939" cy="395"/>
            </a:xfrm>
            <a:prstGeom prst="parallelogram">
              <a:avLst>
                <a:gd name="adj" fmla="val 148763"/>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2106" name="Line 8"/>
            <p:cNvSpPr>
              <a:spLocks noChangeShapeType="1"/>
            </p:cNvSpPr>
            <p:nvPr/>
          </p:nvSpPr>
          <p:spPr bwMode="auto">
            <a:xfrm>
              <a:off x="1824" y="3906"/>
              <a:ext cx="797" cy="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07" name="Line 9"/>
            <p:cNvSpPr>
              <a:spLocks noChangeShapeType="1"/>
            </p:cNvSpPr>
            <p:nvPr/>
          </p:nvSpPr>
          <p:spPr bwMode="auto">
            <a:xfrm flipV="1">
              <a:off x="1407" y="4090"/>
              <a:ext cx="152" cy="10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08" name="Line 10"/>
            <p:cNvSpPr>
              <a:spLocks noChangeShapeType="1"/>
            </p:cNvSpPr>
            <p:nvPr/>
          </p:nvSpPr>
          <p:spPr bwMode="auto">
            <a:xfrm>
              <a:off x="1559" y="4090"/>
              <a:ext cx="809" cy="3"/>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09" name="Line 11"/>
            <p:cNvSpPr>
              <a:spLocks noChangeShapeType="1"/>
            </p:cNvSpPr>
            <p:nvPr/>
          </p:nvSpPr>
          <p:spPr bwMode="auto">
            <a:xfrm flipV="1">
              <a:off x="1068" y="4090"/>
              <a:ext cx="152" cy="10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0" name="Line 12"/>
            <p:cNvSpPr>
              <a:spLocks noChangeShapeType="1"/>
            </p:cNvSpPr>
            <p:nvPr/>
          </p:nvSpPr>
          <p:spPr bwMode="auto">
            <a:xfrm flipH="1">
              <a:off x="393" y="4090"/>
              <a:ext cx="827" cy="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1" name="Line 13"/>
            <p:cNvSpPr>
              <a:spLocks noChangeShapeType="1"/>
            </p:cNvSpPr>
            <p:nvPr/>
          </p:nvSpPr>
          <p:spPr bwMode="auto">
            <a:xfrm>
              <a:off x="644" y="3905"/>
              <a:ext cx="839" cy="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2" name="Line 14"/>
            <p:cNvSpPr>
              <a:spLocks noChangeShapeType="1"/>
            </p:cNvSpPr>
            <p:nvPr/>
          </p:nvSpPr>
          <p:spPr bwMode="auto">
            <a:xfrm flipV="1">
              <a:off x="1483" y="3808"/>
              <a:ext cx="153" cy="9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3" name="Line 15"/>
            <p:cNvSpPr>
              <a:spLocks noChangeShapeType="1"/>
            </p:cNvSpPr>
            <p:nvPr/>
          </p:nvSpPr>
          <p:spPr bwMode="auto">
            <a:xfrm flipV="1">
              <a:off x="1824" y="3808"/>
              <a:ext cx="151" cy="9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4" name="AutoShape 16"/>
            <p:cNvSpPr>
              <a:spLocks noChangeArrowheads="1"/>
            </p:cNvSpPr>
            <p:nvPr/>
          </p:nvSpPr>
          <p:spPr bwMode="auto">
            <a:xfrm>
              <a:off x="819" y="4117"/>
              <a:ext cx="302" cy="69"/>
            </a:xfrm>
            <a:prstGeom prst="parallelogram">
              <a:avLst>
                <a:gd name="adj" fmla="val 143482"/>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15" name="AutoShape 17"/>
            <p:cNvSpPr>
              <a:spLocks noChangeArrowheads="1"/>
            </p:cNvSpPr>
            <p:nvPr/>
          </p:nvSpPr>
          <p:spPr bwMode="auto">
            <a:xfrm>
              <a:off x="572" y="4121"/>
              <a:ext cx="302" cy="65"/>
            </a:xfrm>
            <a:prstGeom prst="parallelogram">
              <a:avLst>
                <a:gd name="adj" fmla="val 152312"/>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grpSp>
          <p:nvGrpSpPr>
            <p:cNvPr id="42116" name="Group 18"/>
            <p:cNvGrpSpPr>
              <a:grpSpLocks/>
            </p:cNvGrpSpPr>
            <p:nvPr/>
          </p:nvGrpSpPr>
          <p:grpSpPr bwMode="auto">
            <a:xfrm>
              <a:off x="2150" y="3748"/>
              <a:ext cx="525" cy="162"/>
              <a:chOff x="2958" y="2724"/>
              <a:chExt cx="275" cy="184"/>
            </a:xfrm>
          </p:grpSpPr>
          <p:sp>
            <p:nvSpPr>
              <p:cNvPr id="42121" name="Text Box 19"/>
              <p:cNvSpPr txBox="1">
                <a:spLocks noChangeArrowheads="1"/>
              </p:cNvSpPr>
              <p:nvPr/>
            </p:nvSpPr>
            <p:spPr bwMode="auto">
              <a:xfrm>
                <a:off x="2958" y="2751"/>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2" name="Text Box 20"/>
              <p:cNvSpPr txBox="1">
                <a:spLocks noChangeArrowheads="1"/>
              </p:cNvSpPr>
              <p:nvPr/>
            </p:nvSpPr>
            <p:spPr bwMode="auto">
              <a:xfrm>
                <a:off x="3030" y="2770"/>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3" name="Text Box 21"/>
              <p:cNvSpPr txBox="1">
                <a:spLocks noChangeArrowheads="1"/>
              </p:cNvSpPr>
              <p:nvPr/>
            </p:nvSpPr>
            <p:spPr bwMode="auto">
              <a:xfrm>
                <a:off x="3086" y="2724"/>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4" name="Text Box 22"/>
              <p:cNvSpPr txBox="1">
                <a:spLocks noChangeArrowheads="1"/>
              </p:cNvSpPr>
              <p:nvPr/>
            </p:nvSpPr>
            <p:spPr bwMode="auto">
              <a:xfrm>
                <a:off x="3147" y="2748"/>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grpSp>
        <p:sp>
          <p:nvSpPr>
            <p:cNvPr id="42117" name="AutoShape 23"/>
            <p:cNvSpPr>
              <a:spLocks noChangeArrowheads="1"/>
            </p:cNvSpPr>
            <p:nvPr/>
          </p:nvSpPr>
          <p:spPr bwMode="auto">
            <a:xfrm>
              <a:off x="968" y="3808"/>
              <a:ext cx="529" cy="64"/>
            </a:xfrm>
            <a:prstGeom prst="parallelogram">
              <a:avLst>
                <a:gd name="adj" fmla="val 157506"/>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18" name="AutoShape 24"/>
            <p:cNvSpPr>
              <a:spLocks noChangeArrowheads="1"/>
            </p:cNvSpPr>
            <p:nvPr/>
          </p:nvSpPr>
          <p:spPr bwMode="auto">
            <a:xfrm>
              <a:off x="1477" y="4121"/>
              <a:ext cx="306" cy="65"/>
            </a:xfrm>
            <a:prstGeom prst="parallelogram">
              <a:avLst>
                <a:gd name="adj" fmla="val 154329"/>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19" name="Text Box 25"/>
            <p:cNvSpPr txBox="1">
              <a:spLocks noChangeArrowheads="1"/>
            </p:cNvSpPr>
            <p:nvPr/>
          </p:nvSpPr>
          <p:spPr bwMode="auto">
            <a:xfrm>
              <a:off x="1983" y="4078"/>
              <a:ext cx="16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0" name="Text Box 26"/>
            <p:cNvSpPr txBox="1">
              <a:spLocks noChangeArrowheads="1"/>
            </p:cNvSpPr>
            <p:nvPr/>
          </p:nvSpPr>
          <p:spPr bwMode="auto">
            <a:xfrm>
              <a:off x="2120" y="4095"/>
              <a:ext cx="16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grpSp>
      <p:sp>
        <p:nvSpPr>
          <p:cNvPr id="41989" name="AutoShape 27"/>
          <p:cNvSpPr>
            <a:spLocks noChangeArrowheads="1"/>
          </p:cNvSpPr>
          <p:nvPr/>
        </p:nvSpPr>
        <p:spPr bwMode="auto">
          <a:xfrm>
            <a:off x="366713" y="5164138"/>
            <a:ext cx="4103687" cy="688975"/>
          </a:xfrm>
          <a:prstGeom prst="parallelogram">
            <a:avLst>
              <a:gd name="adj" fmla="val 138206"/>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1990" name="Freeform 28"/>
          <p:cNvSpPr>
            <a:spLocks/>
          </p:cNvSpPr>
          <p:nvPr/>
        </p:nvSpPr>
        <p:spPr bwMode="auto">
          <a:xfrm>
            <a:off x="2959100" y="5316538"/>
            <a:ext cx="1279525" cy="320675"/>
          </a:xfrm>
          <a:custGeom>
            <a:avLst/>
            <a:gdLst>
              <a:gd name="T0" fmla="*/ 2147483647 w 806"/>
              <a:gd name="T1" fmla="*/ 2147483647 h 211"/>
              <a:gd name="T2" fmla="*/ 0 w 806"/>
              <a:gd name="T3" fmla="*/ 2147483647 h 211"/>
              <a:gd name="T4" fmla="*/ 2147483647 w 806"/>
              <a:gd name="T5" fmla="*/ 2147483647 h 211"/>
              <a:gd name="T6" fmla="*/ 2147483647 w 806"/>
              <a:gd name="T7" fmla="*/ 0 h 211"/>
              <a:gd name="T8" fmla="*/ 0 60000 65536"/>
              <a:gd name="T9" fmla="*/ 0 60000 65536"/>
              <a:gd name="T10" fmla="*/ 0 60000 65536"/>
              <a:gd name="T11" fmla="*/ 0 60000 65536"/>
              <a:gd name="T12" fmla="*/ 0 w 806"/>
              <a:gd name="T13" fmla="*/ 0 h 211"/>
              <a:gd name="T14" fmla="*/ 806 w 806"/>
              <a:gd name="T15" fmla="*/ 211 h 211"/>
            </a:gdLst>
            <a:ahLst/>
            <a:cxnLst>
              <a:cxn ang="T8">
                <a:pos x="T0" y="T1"/>
              </a:cxn>
              <a:cxn ang="T9">
                <a:pos x="T2" y="T3"/>
              </a:cxn>
              <a:cxn ang="T10">
                <a:pos x="T4" y="T5"/>
              </a:cxn>
              <a:cxn ang="T11">
                <a:pos x="T6" y="T7"/>
              </a:cxn>
            </a:cxnLst>
            <a:rect l="T12" t="T13" r="T14" b="T15"/>
            <a:pathLst>
              <a:path w="806" h="211">
                <a:moveTo>
                  <a:pt x="536" y="208"/>
                </a:moveTo>
                <a:lnTo>
                  <a:pt x="0" y="211"/>
                </a:lnTo>
                <a:lnTo>
                  <a:pt x="315" y="1"/>
                </a:lnTo>
                <a:lnTo>
                  <a:pt x="806" y="0"/>
                </a:lnTo>
              </a:path>
            </a:pathLst>
          </a:custGeom>
          <a:solidFill>
            <a:srgbClr val="FF3300">
              <a:alpha val="50195"/>
            </a:srgbClr>
          </a:solidFill>
          <a:ln w="6350" cmpd="sng">
            <a:solidFill>
              <a:srgbClr val="FF0000"/>
            </a:solidFill>
            <a:round/>
            <a:headEnd/>
            <a:tailEnd/>
          </a:ln>
        </p:spPr>
        <p:txBody>
          <a:bodyPr/>
          <a:lstStyle/>
          <a:p>
            <a:endParaRPr lang="ja-JP" altLang="en-US"/>
          </a:p>
        </p:txBody>
      </p:sp>
      <p:sp>
        <p:nvSpPr>
          <p:cNvPr id="41991" name="AutoShape 29"/>
          <p:cNvSpPr>
            <a:spLocks noChangeArrowheads="1"/>
          </p:cNvSpPr>
          <p:nvPr/>
        </p:nvSpPr>
        <p:spPr bwMode="auto">
          <a:xfrm>
            <a:off x="781050" y="5372100"/>
            <a:ext cx="3400425" cy="180975"/>
          </a:xfrm>
          <a:prstGeom prst="parallelogram">
            <a:avLst>
              <a:gd name="adj" fmla="val 143357"/>
            </a:avLst>
          </a:prstGeom>
          <a:solidFill>
            <a:srgbClr val="B2B2B2">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1992" name="AutoShape 30"/>
          <p:cNvSpPr>
            <a:spLocks noChangeArrowheads="1"/>
          </p:cNvSpPr>
          <p:nvPr/>
        </p:nvSpPr>
        <p:spPr bwMode="auto">
          <a:xfrm>
            <a:off x="1685925" y="5186363"/>
            <a:ext cx="1344613" cy="668337"/>
          </a:xfrm>
          <a:prstGeom prst="parallelogram">
            <a:avLst>
              <a:gd name="adj" fmla="val 149708"/>
            </a:avLst>
          </a:prstGeom>
          <a:solidFill>
            <a:srgbClr val="B2B2B2">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1993" name="Freeform 31"/>
          <p:cNvSpPr>
            <a:spLocks/>
          </p:cNvSpPr>
          <p:nvPr/>
        </p:nvSpPr>
        <p:spPr bwMode="auto">
          <a:xfrm>
            <a:off x="1041400" y="5176838"/>
            <a:ext cx="1652588" cy="190500"/>
          </a:xfrm>
          <a:custGeom>
            <a:avLst/>
            <a:gdLst>
              <a:gd name="T0" fmla="*/ 2147483647 w 1040"/>
              <a:gd name="T1" fmla="*/ 0 h 125"/>
              <a:gd name="T2" fmla="*/ 2147483647 w 1040"/>
              <a:gd name="T3" fmla="*/ 2147483647 h 125"/>
              <a:gd name="T4" fmla="*/ 2147483647 w 1040"/>
              <a:gd name="T5" fmla="*/ 2147483647 h 125"/>
              <a:gd name="T6" fmla="*/ 0 w 1040"/>
              <a:gd name="T7" fmla="*/ 2147483647 h 125"/>
              <a:gd name="T8" fmla="*/ 2147483647 w 1040"/>
              <a:gd name="T9" fmla="*/ 2147483647 h 125"/>
              <a:gd name="T10" fmla="*/ 2147483647 w 1040"/>
              <a:gd name="T11" fmla="*/ 0 h 125"/>
              <a:gd name="T12" fmla="*/ 0 60000 65536"/>
              <a:gd name="T13" fmla="*/ 0 60000 65536"/>
              <a:gd name="T14" fmla="*/ 0 60000 65536"/>
              <a:gd name="T15" fmla="*/ 0 60000 65536"/>
              <a:gd name="T16" fmla="*/ 0 60000 65536"/>
              <a:gd name="T17" fmla="*/ 0 60000 65536"/>
              <a:gd name="T18" fmla="*/ 0 w 1040"/>
              <a:gd name="T19" fmla="*/ 0 h 125"/>
              <a:gd name="T20" fmla="*/ 1040 w 1040"/>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040" h="125">
                <a:moveTo>
                  <a:pt x="985" y="0"/>
                </a:moveTo>
                <a:lnTo>
                  <a:pt x="829" y="102"/>
                </a:lnTo>
                <a:lnTo>
                  <a:pt x="33" y="101"/>
                </a:lnTo>
                <a:lnTo>
                  <a:pt x="0" y="125"/>
                </a:lnTo>
                <a:lnTo>
                  <a:pt x="860" y="125"/>
                </a:lnTo>
                <a:lnTo>
                  <a:pt x="1040" y="0"/>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4" name="Freeform 32"/>
          <p:cNvSpPr>
            <a:spLocks/>
          </p:cNvSpPr>
          <p:nvPr/>
        </p:nvSpPr>
        <p:spPr bwMode="auto">
          <a:xfrm>
            <a:off x="2767013" y="5183188"/>
            <a:ext cx="1473200" cy="184150"/>
          </a:xfrm>
          <a:custGeom>
            <a:avLst/>
            <a:gdLst>
              <a:gd name="T0" fmla="*/ 2147483647 w 929"/>
              <a:gd name="T1" fmla="*/ 0 h 121"/>
              <a:gd name="T2" fmla="*/ 0 w 929"/>
              <a:gd name="T3" fmla="*/ 2147483647 h 121"/>
              <a:gd name="T4" fmla="*/ 2147483647 w 929"/>
              <a:gd name="T5" fmla="*/ 2147483647 h 121"/>
              <a:gd name="T6" fmla="*/ 2147483647 w 929"/>
              <a:gd name="T7" fmla="*/ 2147483647 h 121"/>
              <a:gd name="T8" fmla="*/ 2147483647 w 929"/>
              <a:gd name="T9" fmla="*/ 2147483647 h 121"/>
              <a:gd name="T10" fmla="*/ 2147483647 w 929"/>
              <a:gd name="T11" fmla="*/ 2147483647 h 121"/>
              <a:gd name="T12" fmla="*/ 0 60000 65536"/>
              <a:gd name="T13" fmla="*/ 0 60000 65536"/>
              <a:gd name="T14" fmla="*/ 0 60000 65536"/>
              <a:gd name="T15" fmla="*/ 0 60000 65536"/>
              <a:gd name="T16" fmla="*/ 0 60000 65536"/>
              <a:gd name="T17" fmla="*/ 0 60000 65536"/>
              <a:gd name="T18" fmla="*/ 0 w 929"/>
              <a:gd name="T19" fmla="*/ 0 h 121"/>
              <a:gd name="T20" fmla="*/ 929 w 929"/>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929" h="121">
                <a:moveTo>
                  <a:pt x="171" y="0"/>
                </a:moveTo>
                <a:lnTo>
                  <a:pt x="0" y="121"/>
                </a:lnTo>
                <a:lnTo>
                  <a:pt x="897" y="121"/>
                </a:lnTo>
                <a:lnTo>
                  <a:pt x="929" y="99"/>
                </a:lnTo>
                <a:lnTo>
                  <a:pt x="87" y="99"/>
                </a:lnTo>
                <a:lnTo>
                  <a:pt x="221" y="1"/>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5" name="Freeform 33"/>
          <p:cNvSpPr>
            <a:spLocks/>
          </p:cNvSpPr>
          <p:nvPr/>
        </p:nvSpPr>
        <p:spPr bwMode="auto">
          <a:xfrm>
            <a:off x="704850" y="5556250"/>
            <a:ext cx="1419225" cy="296863"/>
          </a:xfrm>
          <a:custGeom>
            <a:avLst/>
            <a:gdLst>
              <a:gd name="T0" fmla="*/ 0 w 894"/>
              <a:gd name="T1" fmla="*/ 2147483647 h 195"/>
              <a:gd name="T2" fmla="*/ 2147483647 w 894"/>
              <a:gd name="T3" fmla="*/ 2147483647 h 195"/>
              <a:gd name="T4" fmla="*/ 2147483647 w 894"/>
              <a:gd name="T5" fmla="*/ 2147483647 h 195"/>
              <a:gd name="T6" fmla="*/ 2147483647 w 894"/>
              <a:gd name="T7" fmla="*/ 2147483647 h 195"/>
              <a:gd name="T8" fmla="*/ 2147483647 w 894"/>
              <a:gd name="T9" fmla="*/ 0 h 195"/>
              <a:gd name="T10" fmla="*/ 2147483647 w 894"/>
              <a:gd name="T11" fmla="*/ 0 h 195"/>
              <a:gd name="T12" fmla="*/ 0 60000 65536"/>
              <a:gd name="T13" fmla="*/ 0 60000 65536"/>
              <a:gd name="T14" fmla="*/ 0 60000 65536"/>
              <a:gd name="T15" fmla="*/ 0 60000 65536"/>
              <a:gd name="T16" fmla="*/ 0 60000 65536"/>
              <a:gd name="T17" fmla="*/ 0 60000 65536"/>
              <a:gd name="T18" fmla="*/ 0 w 894"/>
              <a:gd name="T19" fmla="*/ 0 h 195"/>
              <a:gd name="T20" fmla="*/ 894 w 894"/>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894" h="195">
                <a:moveTo>
                  <a:pt x="0" y="37"/>
                </a:moveTo>
                <a:lnTo>
                  <a:pt x="767" y="37"/>
                </a:lnTo>
                <a:lnTo>
                  <a:pt x="525" y="193"/>
                </a:lnTo>
                <a:lnTo>
                  <a:pt x="615" y="195"/>
                </a:lnTo>
                <a:lnTo>
                  <a:pt x="894" y="0"/>
                </a:lnTo>
                <a:lnTo>
                  <a:pt x="45" y="0"/>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6" name="Freeform 34"/>
          <p:cNvSpPr>
            <a:spLocks/>
          </p:cNvSpPr>
          <p:nvPr/>
        </p:nvSpPr>
        <p:spPr bwMode="auto">
          <a:xfrm>
            <a:off x="2035175" y="5556250"/>
            <a:ext cx="1889125" cy="298450"/>
          </a:xfrm>
          <a:custGeom>
            <a:avLst/>
            <a:gdLst>
              <a:gd name="T0" fmla="*/ 0 w 1189"/>
              <a:gd name="T1" fmla="*/ 2147483647 h 196"/>
              <a:gd name="T2" fmla="*/ 2147483647 w 1189"/>
              <a:gd name="T3" fmla="*/ 0 h 196"/>
              <a:gd name="T4" fmla="*/ 2147483647 w 1189"/>
              <a:gd name="T5" fmla="*/ 2147483647 h 196"/>
              <a:gd name="T6" fmla="*/ 2147483647 w 1189"/>
              <a:gd name="T7" fmla="*/ 2147483647 h 196"/>
              <a:gd name="T8" fmla="*/ 2147483647 w 1189"/>
              <a:gd name="T9" fmla="*/ 2147483647 h 196"/>
              <a:gd name="T10" fmla="*/ 2147483647 w 1189"/>
              <a:gd name="T11" fmla="*/ 2147483647 h 196"/>
              <a:gd name="T12" fmla="*/ 0 60000 65536"/>
              <a:gd name="T13" fmla="*/ 0 60000 65536"/>
              <a:gd name="T14" fmla="*/ 0 60000 65536"/>
              <a:gd name="T15" fmla="*/ 0 60000 65536"/>
              <a:gd name="T16" fmla="*/ 0 60000 65536"/>
              <a:gd name="T17" fmla="*/ 0 60000 65536"/>
              <a:gd name="T18" fmla="*/ 0 w 1189"/>
              <a:gd name="T19" fmla="*/ 0 h 196"/>
              <a:gd name="T20" fmla="*/ 1189 w 1189"/>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89" h="196">
                <a:moveTo>
                  <a:pt x="0" y="196"/>
                </a:moveTo>
                <a:lnTo>
                  <a:pt x="279" y="0"/>
                </a:lnTo>
                <a:lnTo>
                  <a:pt x="1189" y="1"/>
                </a:lnTo>
                <a:lnTo>
                  <a:pt x="1134" y="39"/>
                </a:lnTo>
                <a:lnTo>
                  <a:pt x="300" y="37"/>
                </a:lnTo>
                <a:lnTo>
                  <a:pt x="82" y="195"/>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7" name="Freeform 35"/>
          <p:cNvSpPr>
            <a:spLocks/>
          </p:cNvSpPr>
          <p:nvPr/>
        </p:nvSpPr>
        <p:spPr bwMode="auto">
          <a:xfrm>
            <a:off x="1704975" y="5375275"/>
            <a:ext cx="450850" cy="177800"/>
          </a:xfrm>
          <a:custGeom>
            <a:avLst/>
            <a:gdLst>
              <a:gd name="T0" fmla="*/ 2147483647 w 360"/>
              <a:gd name="T1" fmla="*/ 0 h 159"/>
              <a:gd name="T2" fmla="*/ 0 w 360"/>
              <a:gd name="T3" fmla="*/ 2147483647 h 159"/>
              <a:gd name="T4" fmla="*/ 2147483647 w 360"/>
              <a:gd name="T5" fmla="*/ 2147483647 h 159"/>
              <a:gd name="T6" fmla="*/ 2147483647 w 360"/>
              <a:gd name="T7" fmla="*/ 0 h 159"/>
              <a:gd name="T8" fmla="*/ 2147483647 w 360"/>
              <a:gd name="T9" fmla="*/ 0 h 159"/>
              <a:gd name="T10" fmla="*/ 0 60000 65536"/>
              <a:gd name="T11" fmla="*/ 0 60000 65536"/>
              <a:gd name="T12" fmla="*/ 0 60000 65536"/>
              <a:gd name="T13" fmla="*/ 0 60000 65536"/>
              <a:gd name="T14" fmla="*/ 0 60000 65536"/>
              <a:gd name="T15" fmla="*/ 0 w 360"/>
              <a:gd name="T16" fmla="*/ 0 h 159"/>
              <a:gd name="T17" fmla="*/ 360 w 360"/>
              <a:gd name="T18" fmla="*/ 159 h 159"/>
            </a:gdLst>
            <a:ahLst/>
            <a:cxnLst>
              <a:cxn ang="T10">
                <a:pos x="T0" y="T1"/>
              </a:cxn>
              <a:cxn ang="T11">
                <a:pos x="T2" y="T3"/>
              </a:cxn>
              <a:cxn ang="T12">
                <a:pos x="T4" y="T5"/>
              </a:cxn>
              <a:cxn ang="T13">
                <a:pos x="T6" y="T7"/>
              </a:cxn>
              <a:cxn ang="T14">
                <a:pos x="T8" y="T9"/>
              </a:cxn>
            </a:cxnLst>
            <a:rect l="T15" t="T16" r="T17" b="T18"/>
            <a:pathLst>
              <a:path w="360" h="159">
                <a:moveTo>
                  <a:pt x="219" y="0"/>
                </a:moveTo>
                <a:lnTo>
                  <a:pt x="0" y="159"/>
                </a:lnTo>
                <a:lnTo>
                  <a:pt x="150" y="159"/>
                </a:lnTo>
                <a:lnTo>
                  <a:pt x="360" y="0"/>
                </a:lnTo>
                <a:lnTo>
                  <a:pt x="219"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1998" name="Freeform 36"/>
          <p:cNvSpPr>
            <a:spLocks/>
          </p:cNvSpPr>
          <p:nvPr/>
        </p:nvSpPr>
        <p:spPr bwMode="auto">
          <a:xfrm>
            <a:off x="1928813" y="5621338"/>
            <a:ext cx="446087" cy="71437"/>
          </a:xfrm>
          <a:custGeom>
            <a:avLst/>
            <a:gdLst>
              <a:gd name="T0" fmla="*/ 2147483647 w 287"/>
              <a:gd name="T1" fmla="*/ 0 h 48"/>
              <a:gd name="T2" fmla="*/ 0 w 287"/>
              <a:gd name="T3" fmla="*/ 2147483647 h 48"/>
              <a:gd name="T4" fmla="*/ 2147483647 w 287"/>
              <a:gd name="T5" fmla="*/ 2147483647 h 48"/>
              <a:gd name="T6" fmla="*/ 2147483647 w 287"/>
              <a:gd name="T7" fmla="*/ 0 h 48"/>
              <a:gd name="T8" fmla="*/ 2147483647 w 287"/>
              <a:gd name="T9" fmla="*/ 0 h 48"/>
              <a:gd name="T10" fmla="*/ 0 60000 65536"/>
              <a:gd name="T11" fmla="*/ 0 60000 65536"/>
              <a:gd name="T12" fmla="*/ 0 60000 65536"/>
              <a:gd name="T13" fmla="*/ 0 60000 65536"/>
              <a:gd name="T14" fmla="*/ 0 60000 65536"/>
              <a:gd name="T15" fmla="*/ 0 w 287"/>
              <a:gd name="T16" fmla="*/ 0 h 48"/>
              <a:gd name="T17" fmla="*/ 287 w 287"/>
              <a:gd name="T18" fmla="*/ 48 h 48"/>
            </a:gdLst>
            <a:ahLst/>
            <a:cxnLst>
              <a:cxn ang="T10">
                <a:pos x="T0" y="T1"/>
              </a:cxn>
              <a:cxn ang="T11">
                <a:pos x="T2" y="T3"/>
              </a:cxn>
              <a:cxn ang="T12">
                <a:pos x="T4" y="T5"/>
              </a:cxn>
              <a:cxn ang="T13">
                <a:pos x="T6" y="T7"/>
              </a:cxn>
              <a:cxn ang="T14">
                <a:pos x="T8" y="T9"/>
              </a:cxn>
            </a:cxnLst>
            <a:rect l="T15" t="T16" r="T17" b="T18"/>
            <a:pathLst>
              <a:path w="287" h="48">
                <a:moveTo>
                  <a:pt x="74" y="0"/>
                </a:moveTo>
                <a:lnTo>
                  <a:pt x="0" y="48"/>
                </a:lnTo>
                <a:lnTo>
                  <a:pt x="215" y="48"/>
                </a:lnTo>
                <a:lnTo>
                  <a:pt x="287" y="0"/>
                </a:lnTo>
                <a:lnTo>
                  <a:pt x="74"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1999" name="AutoShape 37"/>
          <p:cNvSpPr>
            <a:spLocks noChangeArrowheads="1"/>
          </p:cNvSpPr>
          <p:nvPr/>
        </p:nvSpPr>
        <p:spPr bwMode="auto">
          <a:xfrm>
            <a:off x="942975" y="5441950"/>
            <a:ext cx="898525" cy="25400"/>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0" name="AutoShape 38"/>
          <p:cNvSpPr>
            <a:spLocks noChangeArrowheads="1"/>
          </p:cNvSpPr>
          <p:nvPr/>
        </p:nvSpPr>
        <p:spPr bwMode="auto">
          <a:xfrm>
            <a:off x="2987675" y="5453063"/>
            <a:ext cx="1042988" cy="26987"/>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000000"/>
              </a:solidFill>
              <a:latin typeface="HGP創英角ｺﾞｼｯｸUB" pitchFamily="50" charset="-128"/>
              <a:ea typeface="HGP創英角ｺﾞｼｯｸUB" pitchFamily="50" charset="-128"/>
            </a:endParaRPr>
          </a:p>
        </p:txBody>
      </p:sp>
      <p:sp>
        <p:nvSpPr>
          <p:cNvPr id="42001" name="AutoShape 39"/>
          <p:cNvSpPr>
            <a:spLocks noChangeArrowheads="1"/>
          </p:cNvSpPr>
          <p:nvPr/>
        </p:nvSpPr>
        <p:spPr bwMode="auto">
          <a:xfrm>
            <a:off x="2065338" y="5441950"/>
            <a:ext cx="177800" cy="25400"/>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2" name="AutoShape 40"/>
          <p:cNvSpPr>
            <a:spLocks noChangeArrowheads="1"/>
          </p:cNvSpPr>
          <p:nvPr/>
        </p:nvSpPr>
        <p:spPr bwMode="auto">
          <a:xfrm>
            <a:off x="2620963" y="5441950"/>
            <a:ext cx="180975" cy="25400"/>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3" name="Freeform 41"/>
          <p:cNvSpPr>
            <a:spLocks/>
          </p:cNvSpPr>
          <p:nvPr/>
        </p:nvSpPr>
        <p:spPr bwMode="auto">
          <a:xfrm>
            <a:off x="2662238" y="5375275"/>
            <a:ext cx="450850" cy="177800"/>
          </a:xfrm>
          <a:custGeom>
            <a:avLst/>
            <a:gdLst>
              <a:gd name="T0" fmla="*/ 2147483647 w 360"/>
              <a:gd name="T1" fmla="*/ 0 h 159"/>
              <a:gd name="T2" fmla="*/ 0 w 360"/>
              <a:gd name="T3" fmla="*/ 2147483647 h 159"/>
              <a:gd name="T4" fmla="*/ 2147483647 w 360"/>
              <a:gd name="T5" fmla="*/ 2147483647 h 159"/>
              <a:gd name="T6" fmla="*/ 2147483647 w 360"/>
              <a:gd name="T7" fmla="*/ 0 h 159"/>
              <a:gd name="T8" fmla="*/ 2147483647 w 360"/>
              <a:gd name="T9" fmla="*/ 0 h 159"/>
              <a:gd name="T10" fmla="*/ 0 60000 65536"/>
              <a:gd name="T11" fmla="*/ 0 60000 65536"/>
              <a:gd name="T12" fmla="*/ 0 60000 65536"/>
              <a:gd name="T13" fmla="*/ 0 60000 65536"/>
              <a:gd name="T14" fmla="*/ 0 60000 65536"/>
              <a:gd name="T15" fmla="*/ 0 w 360"/>
              <a:gd name="T16" fmla="*/ 0 h 159"/>
              <a:gd name="T17" fmla="*/ 360 w 360"/>
              <a:gd name="T18" fmla="*/ 159 h 159"/>
            </a:gdLst>
            <a:ahLst/>
            <a:cxnLst>
              <a:cxn ang="T10">
                <a:pos x="T0" y="T1"/>
              </a:cxn>
              <a:cxn ang="T11">
                <a:pos x="T2" y="T3"/>
              </a:cxn>
              <a:cxn ang="T12">
                <a:pos x="T4" y="T5"/>
              </a:cxn>
              <a:cxn ang="T13">
                <a:pos x="T6" y="T7"/>
              </a:cxn>
              <a:cxn ang="T14">
                <a:pos x="T8" y="T9"/>
              </a:cxn>
            </a:cxnLst>
            <a:rect l="T15" t="T16" r="T17" b="T18"/>
            <a:pathLst>
              <a:path w="360" h="159">
                <a:moveTo>
                  <a:pt x="219" y="0"/>
                </a:moveTo>
                <a:lnTo>
                  <a:pt x="0" y="159"/>
                </a:lnTo>
                <a:lnTo>
                  <a:pt x="150" y="159"/>
                </a:lnTo>
                <a:lnTo>
                  <a:pt x="360" y="0"/>
                </a:lnTo>
                <a:lnTo>
                  <a:pt x="219"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2004" name="Freeform 42"/>
          <p:cNvSpPr>
            <a:spLocks/>
          </p:cNvSpPr>
          <p:nvPr/>
        </p:nvSpPr>
        <p:spPr bwMode="auto">
          <a:xfrm>
            <a:off x="2486025" y="5246688"/>
            <a:ext cx="447675" cy="73025"/>
          </a:xfrm>
          <a:custGeom>
            <a:avLst/>
            <a:gdLst>
              <a:gd name="T0" fmla="*/ 2147483647 w 287"/>
              <a:gd name="T1" fmla="*/ 0 h 48"/>
              <a:gd name="T2" fmla="*/ 0 w 287"/>
              <a:gd name="T3" fmla="*/ 2147483647 h 48"/>
              <a:gd name="T4" fmla="*/ 2147483647 w 287"/>
              <a:gd name="T5" fmla="*/ 2147483647 h 48"/>
              <a:gd name="T6" fmla="*/ 2147483647 w 287"/>
              <a:gd name="T7" fmla="*/ 0 h 48"/>
              <a:gd name="T8" fmla="*/ 2147483647 w 287"/>
              <a:gd name="T9" fmla="*/ 0 h 48"/>
              <a:gd name="T10" fmla="*/ 0 60000 65536"/>
              <a:gd name="T11" fmla="*/ 0 60000 65536"/>
              <a:gd name="T12" fmla="*/ 0 60000 65536"/>
              <a:gd name="T13" fmla="*/ 0 60000 65536"/>
              <a:gd name="T14" fmla="*/ 0 60000 65536"/>
              <a:gd name="T15" fmla="*/ 0 w 287"/>
              <a:gd name="T16" fmla="*/ 0 h 48"/>
              <a:gd name="T17" fmla="*/ 287 w 287"/>
              <a:gd name="T18" fmla="*/ 48 h 48"/>
            </a:gdLst>
            <a:ahLst/>
            <a:cxnLst>
              <a:cxn ang="T10">
                <a:pos x="T0" y="T1"/>
              </a:cxn>
              <a:cxn ang="T11">
                <a:pos x="T2" y="T3"/>
              </a:cxn>
              <a:cxn ang="T12">
                <a:pos x="T4" y="T5"/>
              </a:cxn>
              <a:cxn ang="T13">
                <a:pos x="T6" y="T7"/>
              </a:cxn>
              <a:cxn ang="T14">
                <a:pos x="T8" y="T9"/>
              </a:cxn>
            </a:cxnLst>
            <a:rect l="T15" t="T16" r="T17" b="T18"/>
            <a:pathLst>
              <a:path w="287" h="48">
                <a:moveTo>
                  <a:pt x="74" y="0"/>
                </a:moveTo>
                <a:lnTo>
                  <a:pt x="0" y="48"/>
                </a:lnTo>
                <a:lnTo>
                  <a:pt x="215" y="48"/>
                </a:lnTo>
                <a:lnTo>
                  <a:pt x="287" y="0"/>
                </a:lnTo>
                <a:lnTo>
                  <a:pt x="74"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2005" name="AutoShape 43"/>
          <p:cNvSpPr>
            <a:spLocks noChangeArrowheads="1"/>
          </p:cNvSpPr>
          <p:nvPr/>
        </p:nvSpPr>
        <p:spPr bwMode="auto">
          <a:xfrm>
            <a:off x="366713" y="5164138"/>
            <a:ext cx="4103687" cy="688975"/>
          </a:xfrm>
          <a:prstGeom prst="parallelogram">
            <a:avLst>
              <a:gd name="adj" fmla="val 138206"/>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6" name="AutoShape 44"/>
          <p:cNvSpPr>
            <a:spLocks noChangeArrowheads="1"/>
          </p:cNvSpPr>
          <p:nvPr/>
        </p:nvSpPr>
        <p:spPr bwMode="auto">
          <a:xfrm>
            <a:off x="3857625" y="5924550"/>
            <a:ext cx="1260475" cy="342900"/>
          </a:xfrm>
          <a:prstGeom prst="can">
            <a:avLst>
              <a:gd name="adj" fmla="val 20352"/>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その他</a:t>
            </a:r>
          </a:p>
          <a:p>
            <a:pPr eaLnBrk="1" hangingPunct="1">
              <a:lnSpc>
                <a:spcPct val="110000"/>
              </a:lnSpc>
            </a:pPr>
            <a:r>
              <a:rPr lang="ja-JP" altLang="en-US" b="0">
                <a:solidFill>
                  <a:srgbClr val="000000"/>
                </a:solidFill>
                <a:latin typeface="HGP創英角ｺﾞｼｯｸUB" pitchFamily="50" charset="-128"/>
                <a:ea typeface="HGP創英角ｺﾞｼｯｸUB" pitchFamily="50" charset="-128"/>
              </a:rPr>
              <a:t>（家屋，地形など）</a:t>
            </a:r>
          </a:p>
        </p:txBody>
      </p:sp>
      <p:sp>
        <p:nvSpPr>
          <p:cNvPr id="42007" name="Line 45"/>
          <p:cNvSpPr>
            <a:spLocks noChangeShapeType="1"/>
          </p:cNvSpPr>
          <p:nvPr/>
        </p:nvSpPr>
        <p:spPr bwMode="auto">
          <a:xfrm>
            <a:off x="995363" y="3673475"/>
            <a:ext cx="0" cy="2036763"/>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08" name="Line 46"/>
          <p:cNvSpPr>
            <a:spLocks noChangeShapeType="1"/>
          </p:cNvSpPr>
          <p:nvPr/>
        </p:nvSpPr>
        <p:spPr bwMode="auto">
          <a:xfrm>
            <a:off x="993775" y="5861050"/>
            <a:ext cx="0" cy="412750"/>
          </a:xfrm>
          <a:prstGeom prst="line">
            <a:avLst/>
          </a:prstGeom>
          <a:noFill/>
          <a:ln w="9525">
            <a:solidFill>
              <a:schemeClr val="bg2"/>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09" name="AutoShape 47"/>
          <p:cNvSpPr>
            <a:spLocks noChangeArrowheads="1"/>
          </p:cNvSpPr>
          <p:nvPr/>
        </p:nvSpPr>
        <p:spPr bwMode="auto">
          <a:xfrm>
            <a:off x="1003300" y="4278313"/>
            <a:ext cx="2951163" cy="474662"/>
          </a:xfrm>
          <a:prstGeom prst="parallelogram">
            <a:avLst>
              <a:gd name="adj" fmla="val 139114"/>
            </a:avLst>
          </a:prstGeom>
          <a:solidFill>
            <a:schemeClr val="bg1"/>
          </a:solidFill>
          <a:ln w="9525">
            <a:solidFill>
              <a:schemeClr val="hlink"/>
            </a:solidFill>
            <a:miter lim="800000"/>
            <a:headEnd/>
            <a:tailEnd/>
          </a:ln>
          <a:effectLst>
            <a:prstShdw prst="shdw13" dist="76200" dir="5400000">
              <a:schemeClr val="bg2">
                <a:alpha val="50000"/>
              </a:schemeClr>
            </a:prstShdw>
          </a:effec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10" name="AutoShape 48"/>
          <p:cNvSpPr>
            <a:spLocks noChangeArrowheads="1"/>
          </p:cNvSpPr>
          <p:nvPr/>
        </p:nvSpPr>
        <p:spPr bwMode="auto">
          <a:xfrm>
            <a:off x="1003300" y="3176588"/>
            <a:ext cx="2951163" cy="474662"/>
          </a:xfrm>
          <a:prstGeom prst="parallelogram">
            <a:avLst>
              <a:gd name="adj" fmla="val 139114"/>
            </a:avLst>
          </a:prstGeom>
          <a:solidFill>
            <a:schemeClr val="bg1"/>
          </a:solidFill>
          <a:ln w="9525">
            <a:solidFill>
              <a:schemeClr val="hlink"/>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11" name="AutoShape 49"/>
          <p:cNvSpPr>
            <a:spLocks noChangeArrowheads="1"/>
          </p:cNvSpPr>
          <p:nvPr/>
        </p:nvSpPr>
        <p:spPr bwMode="auto">
          <a:xfrm>
            <a:off x="1003300" y="3733800"/>
            <a:ext cx="2951163" cy="474663"/>
          </a:xfrm>
          <a:prstGeom prst="parallelogram">
            <a:avLst>
              <a:gd name="adj" fmla="val 139114"/>
            </a:avLst>
          </a:prstGeom>
          <a:solidFill>
            <a:schemeClr val="bg1"/>
          </a:solidFill>
          <a:ln w="9525">
            <a:solidFill>
              <a:schemeClr val="hlink"/>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12" name="Line 50"/>
          <p:cNvSpPr>
            <a:spLocks noChangeShapeType="1"/>
          </p:cNvSpPr>
          <p:nvPr/>
        </p:nvSpPr>
        <p:spPr bwMode="auto">
          <a:xfrm>
            <a:off x="3300413" y="3662363"/>
            <a:ext cx="0" cy="2047875"/>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3" name="Line 51"/>
          <p:cNvSpPr>
            <a:spLocks noChangeShapeType="1"/>
          </p:cNvSpPr>
          <p:nvPr/>
        </p:nvSpPr>
        <p:spPr bwMode="auto">
          <a:xfrm>
            <a:off x="3298825" y="5861050"/>
            <a:ext cx="0" cy="412750"/>
          </a:xfrm>
          <a:prstGeom prst="line">
            <a:avLst/>
          </a:prstGeom>
          <a:noFill/>
          <a:ln w="9525">
            <a:solidFill>
              <a:schemeClr val="bg2"/>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4" name="Line 52"/>
          <p:cNvSpPr>
            <a:spLocks noChangeShapeType="1"/>
          </p:cNvSpPr>
          <p:nvPr/>
        </p:nvSpPr>
        <p:spPr bwMode="auto">
          <a:xfrm>
            <a:off x="3956050" y="3197225"/>
            <a:ext cx="0" cy="2030413"/>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5" name="Line 53"/>
          <p:cNvSpPr>
            <a:spLocks noChangeShapeType="1"/>
          </p:cNvSpPr>
          <p:nvPr/>
        </p:nvSpPr>
        <p:spPr bwMode="auto">
          <a:xfrm>
            <a:off x="3954463" y="5534025"/>
            <a:ext cx="0" cy="257175"/>
          </a:xfrm>
          <a:prstGeom prst="line">
            <a:avLst/>
          </a:prstGeom>
          <a:noFill/>
          <a:ln w="9525">
            <a:solidFill>
              <a:schemeClr val="bg2"/>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6" name="Line 54"/>
          <p:cNvSpPr>
            <a:spLocks noChangeShapeType="1"/>
          </p:cNvSpPr>
          <p:nvPr/>
        </p:nvSpPr>
        <p:spPr bwMode="auto">
          <a:xfrm>
            <a:off x="1663700" y="4822825"/>
            <a:ext cx="0" cy="403225"/>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98391" name="Text Box 55"/>
          <p:cNvSpPr txBox="1">
            <a:spLocks noChangeArrowheads="1"/>
          </p:cNvSpPr>
          <p:nvPr/>
        </p:nvSpPr>
        <p:spPr bwMode="auto">
          <a:xfrm>
            <a:off x="217488" y="5070475"/>
            <a:ext cx="1368425" cy="336550"/>
          </a:xfrm>
          <a:prstGeom prst="rect">
            <a:avLst/>
          </a:prstGeom>
          <a:noFill/>
          <a:ln w="9525">
            <a:noFill/>
            <a:miter lim="800000"/>
            <a:headEnd/>
            <a:tailEnd/>
          </a:ln>
          <a:effectLst/>
        </p:spPr>
        <p:txBody>
          <a:bodyPr>
            <a:spAutoFit/>
          </a:bodyPr>
          <a:lstStyle/>
          <a:p>
            <a:pPr>
              <a:spcBef>
                <a:spcPct val="50000"/>
              </a:spcBef>
              <a:defRPr/>
            </a:pPr>
            <a:r>
              <a:rPr lang="ja-JP" altLang="en-US" sz="1600" b="0">
                <a:solidFill>
                  <a:srgbClr val="000000"/>
                </a:solidFill>
                <a:effectLst>
                  <a:outerShdw blurRad="38100" dist="38100" dir="2700000" algn="tl">
                    <a:srgbClr val="C0C0C0"/>
                  </a:outerShdw>
                </a:effectLst>
                <a:latin typeface="HGP創英角ｺﾞｼｯｸUB" pitchFamily="50" charset="-128"/>
                <a:ea typeface="HGP創英角ｺﾞｼｯｸUB" pitchFamily="50" charset="-128"/>
              </a:rPr>
              <a:t>共通基盤</a:t>
            </a:r>
          </a:p>
        </p:txBody>
      </p:sp>
      <p:sp>
        <p:nvSpPr>
          <p:cNvPr id="42018" name="AutoShape 56"/>
          <p:cNvSpPr>
            <a:spLocks noChangeArrowheads="1"/>
          </p:cNvSpPr>
          <p:nvPr/>
        </p:nvSpPr>
        <p:spPr bwMode="auto">
          <a:xfrm>
            <a:off x="3606800" y="4370388"/>
            <a:ext cx="752475" cy="312737"/>
          </a:xfrm>
          <a:prstGeom prst="can">
            <a:avLst>
              <a:gd name="adj" fmla="val 23148"/>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lIns="54000" tIns="10800" rIns="54000" bIns="10800"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異常事象</a:t>
            </a:r>
          </a:p>
        </p:txBody>
      </p:sp>
      <p:sp>
        <p:nvSpPr>
          <p:cNvPr id="42019" name="Text Box 57"/>
          <p:cNvSpPr txBox="1">
            <a:spLocks noChangeArrowheads="1"/>
          </p:cNvSpPr>
          <p:nvPr/>
        </p:nvSpPr>
        <p:spPr bwMode="auto">
          <a:xfrm>
            <a:off x="3727450" y="4683125"/>
            <a:ext cx="369888"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b="0">
                <a:solidFill>
                  <a:srgbClr val="000000"/>
                </a:solidFill>
                <a:latin typeface="HGP創英角ｺﾞｼｯｸUB" pitchFamily="50" charset="-128"/>
                <a:ea typeface="HGP創英角ｺﾞｼｯｸUB" pitchFamily="50" charset="-128"/>
              </a:rPr>
              <a:t>・・・</a:t>
            </a:r>
          </a:p>
        </p:txBody>
      </p:sp>
      <p:sp>
        <p:nvSpPr>
          <p:cNvPr id="42020" name="Line 58"/>
          <p:cNvSpPr>
            <a:spLocks noChangeShapeType="1"/>
          </p:cNvSpPr>
          <p:nvPr/>
        </p:nvSpPr>
        <p:spPr bwMode="auto">
          <a:xfrm>
            <a:off x="1663700" y="4225925"/>
            <a:ext cx="0" cy="31750"/>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21" name="Line 59"/>
          <p:cNvSpPr>
            <a:spLocks noChangeShapeType="1"/>
          </p:cNvSpPr>
          <p:nvPr/>
        </p:nvSpPr>
        <p:spPr bwMode="auto">
          <a:xfrm>
            <a:off x="1663700" y="3673475"/>
            <a:ext cx="0" cy="31750"/>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98396" name="Text Box 60"/>
          <p:cNvSpPr txBox="1">
            <a:spLocks noChangeArrowheads="1"/>
          </p:cNvSpPr>
          <p:nvPr/>
        </p:nvSpPr>
        <p:spPr bwMode="auto">
          <a:xfrm>
            <a:off x="217488" y="2876550"/>
            <a:ext cx="1368425" cy="336550"/>
          </a:xfrm>
          <a:prstGeom prst="rect">
            <a:avLst/>
          </a:prstGeom>
          <a:noFill/>
          <a:ln w="9525">
            <a:noFill/>
            <a:miter lim="800000"/>
            <a:headEnd/>
            <a:tailEnd/>
          </a:ln>
          <a:effectLst/>
        </p:spPr>
        <p:txBody>
          <a:bodyPr>
            <a:spAutoFit/>
          </a:bodyPr>
          <a:lstStyle/>
          <a:p>
            <a:pPr>
              <a:spcBef>
                <a:spcPct val="50000"/>
              </a:spcBef>
              <a:defRPr/>
            </a:pPr>
            <a:r>
              <a:rPr lang="ja-JP" altLang="en-US" sz="1600" b="0">
                <a:solidFill>
                  <a:srgbClr val="000000"/>
                </a:solidFill>
                <a:effectLst>
                  <a:outerShdw blurRad="38100" dist="38100" dir="2700000" algn="tl">
                    <a:srgbClr val="C0C0C0"/>
                  </a:outerShdw>
                </a:effectLst>
                <a:latin typeface="HGP創英角ｺﾞｼｯｸUB" pitchFamily="50" charset="-128"/>
                <a:ea typeface="HGP創英角ｺﾞｼｯｸUB" pitchFamily="50" charset="-128"/>
              </a:rPr>
              <a:t>上乗せ情報</a:t>
            </a:r>
          </a:p>
        </p:txBody>
      </p:sp>
      <p:sp>
        <p:nvSpPr>
          <p:cNvPr id="42023" name="Freeform 61"/>
          <p:cNvSpPr>
            <a:spLocks/>
          </p:cNvSpPr>
          <p:nvPr/>
        </p:nvSpPr>
        <p:spPr bwMode="auto">
          <a:xfrm>
            <a:off x="2959100" y="3249613"/>
            <a:ext cx="893763" cy="319087"/>
          </a:xfrm>
          <a:custGeom>
            <a:avLst/>
            <a:gdLst>
              <a:gd name="T0" fmla="*/ 2147483647 w 563"/>
              <a:gd name="T1" fmla="*/ 2147483647 h 210"/>
              <a:gd name="T2" fmla="*/ 0 w 563"/>
              <a:gd name="T3" fmla="*/ 2147483647 h 210"/>
              <a:gd name="T4" fmla="*/ 2147483647 w 563"/>
              <a:gd name="T5" fmla="*/ 0 h 210"/>
              <a:gd name="T6" fmla="*/ 2147483647 w 563"/>
              <a:gd name="T7" fmla="*/ 2147483647 h 210"/>
              <a:gd name="T8" fmla="*/ 0 60000 65536"/>
              <a:gd name="T9" fmla="*/ 0 60000 65536"/>
              <a:gd name="T10" fmla="*/ 0 60000 65536"/>
              <a:gd name="T11" fmla="*/ 0 60000 65536"/>
              <a:gd name="T12" fmla="*/ 0 w 563"/>
              <a:gd name="T13" fmla="*/ 0 h 210"/>
              <a:gd name="T14" fmla="*/ 563 w 563"/>
              <a:gd name="T15" fmla="*/ 210 h 210"/>
            </a:gdLst>
            <a:ahLst/>
            <a:cxnLst>
              <a:cxn ang="T8">
                <a:pos x="T0" y="T1"/>
              </a:cxn>
              <a:cxn ang="T9">
                <a:pos x="T2" y="T3"/>
              </a:cxn>
              <a:cxn ang="T10">
                <a:pos x="T4" y="T5"/>
              </a:cxn>
              <a:cxn ang="T11">
                <a:pos x="T6" y="T7"/>
              </a:cxn>
            </a:cxnLst>
            <a:rect l="T12" t="T13" r="T14" b="T15"/>
            <a:pathLst>
              <a:path w="563" h="210">
                <a:moveTo>
                  <a:pt x="287" y="209"/>
                </a:moveTo>
                <a:lnTo>
                  <a:pt x="0" y="210"/>
                </a:lnTo>
                <a:lnTo>
                  <a:pt x="315" y="0"/>
                </a:lnTo>
                <a:lnTo>
                  <a:pt x="563" y="2"/>
                </a:lnTo>
              </a:path>
            </a:pathLst>
          </a:custGeom>
          <a:solidFill>
            <a:srgbClr val="FF3300">
              <a:alpha val="50195"/>
            </a:srgbClr>
          </a:solidFill>
          <a:ln w="6350" cmpd="sng">
            <a:solidFill>
              <a:srgbClr val="FF0000"/>
            </a:solidFill>
            <a:round/>
            <a:headEnd/>
            <a:tailEnd/>
          </a:ln>
        </p:spPr>
        <p:txBody>
          <a:bodyPr/>
          <a:lstStyle/>
          <a:p>
            <a:endParaRPr lang="ja-JP" altLang="en-US"/>
          </a:p>
        </p:txBody>
      </p:sp>
      <p:sp>
        <p:nvSpPr>
          <p:cNvPr id="42024" name="AutoShape 62"/>
          <p:cNvSpPr>
            <a:spLocks noChangeArrowheads="1"/>
          </p:cNvSpPr>
          <p:nvPr/>
        </p:nvSpPr>
        <p:spPr bwMode="auto">
          <a:xfrm>
            <a:off x="3606800" y="3268663"/>
            <a:ext cx="752475" cy="312737"/>
          </a:xfrm>
          <a:prstGeom prst="can">
            <a:avLst>
              <a:gd name="adj" fmla="val 23148"/>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lIns="54000" tIns="10800" rIns="54000" bIns="10800"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施設諸元</a:t>
            </a:r>
          </a:p>
        </p:txBody>
      </p:sp>
      <p:sp>
        <p:nvSpPr>
          <p:cNvPr id="42025" name="Freeform 63"/>
          <p:cNvSpPr>
            <a:spLocks/>
          </p:cNvSpPr>
          <p:nvPr/>
        </p:nvSpPr>
        <p:spPr bwMode="auto">
          <a:xfrm>
            <a:off x="1157288" y="4090988"/>
            <a:ext cx="865187" cy="104775"/>
          </a:xfrm>
          <a:custGeom>
            <a:avLst/>
            <a:gdLst>
              <a:gd name="T0" fmla="*/ 0 w 544"/>
              <a:gd name="T1" fmla="*/ 0 h 86"/>
              <a:gd name="T2" fmla="*/ 2147483647 w 544"/>
              <a:gd name="T3" fmla="*/ 0 h 86"/>
              <a:gd name="T4" fmla="*/ 2147483647 w 544"/>
              <a:gd name="T5" fmla="*/ 2147483647 h 86"/>
              <a:gd name="T6" fmla="*/ 0 60000 65536"/>
              <a:gd name="T7" fmla="*/ 0 60000 65536"/>
              <a:gd name="T8" fmla="*/ 0 60000 65536"/>
              <a:gd name="T9" fmla="*/ 0 w 544"/>
              <a:gd name="T10" fmla="*/ 0 h 86"/>
              <a:gd name="T11" fmla="*/ 544 w 544"/>
              <a:gd name="T12" fmla="*/ 86 h 86"/>
            </a:gdLst>
            <a:ahLst/>
            <a:cxnLst>
              <a:cxn ang="T6">
                <a:pos x="T0" y="T1"/>
              </a:cxn>
              <a:cxn ang="T7">
                <a:pos x="T2" y="T3"/>
              </a:cxn>
              <a:cxn ang="T8">
                <a:pos x="T4" y="T5"/>
              </a:cxn>
            </a:cxnLst>
            <a:rect l="T9" t="T10" r="T11" b="T12"/>
            <a:pathLst>
              <a:path w="544" h="86">
                <a:moveTo>
                  <a:pt x="0" y="0"/>
                </a:moveTo>
                <a:lnTo>
                  <a:pt x="544" y="0"/>
                </a:lnTo>
                <a:lnTo>
                  <a:pt x="434" y="86"/>
                </a:lnTo>
              </a:path>
            </a:pathLst>
          </a:custGeom>
          <a:noFill/>
          <a:ln w="9525">
            <a:solidFill>
              <a:srgbClr val="0099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26" name="Line 64"/>
          <p:cNvSpPr>
            <a:spLocks noChangeShapeType="1"/>
          </p:cNvSpPr>
          <p:nvPr/>
        </p:nvSpPr>
        <p:spPr bwMode="auto">
          <a:xfrm flipH="1">
            <a:off x="2314575" y="3730625"/>
            <a:ext cx="700088" cy="468313"/>
          </a:xfrm>
          <a:prstGeom prst="line">
            <a:avLst/>
          </a:prstGeom>
          <a:noFill/>
          <a:ln w="9525">
            <a:solidFill>
              <a:srgbClr val="0099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27" name="Line 65"/>
          <p:cNvSpPr>
            <a:spLocks noChangeShapeType="1"/>
          </p:cNvSpPr>
          <p:nvPr/>
        </p:nvSpPr>
        <p:spPr bwMode="auto">
          <a:xfrm flipV="1">
            <a:off x="2484438" y="4081463"/>
            <a:ext cx="982662" cy="1587"/>
          </a:xfrm>
          <a:prstGeom prst="line">
            <a:avLst/>
          </a:prstGeom>
          <a:noFill/>
          <a:ln w="9525">
            <a:solidFill>
              <a:srgbClr val="0099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28" name="Oval 66"/>
          <p:cNvSpPr>
            <a:spLocks noChangeAspect="1" noChangeArrowheads="1"/>
          </p:cNvSpPr>
          <p:nvPr/>
        </p:nvSpPr>
        <p:spPr bwMode="auto">
          <a:xfrm>
            <a:off x="1985963" y="4076700"/>
            <a:ext cx="42862"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29" name="Line 67"/>
          <p:cNvSpPr>
            <a:spLocks noChangeShapeType="1"/>
          </p:cNvSpPr>
          <p:nvPr/>
        </p:nvSpPr>
        <p:spPr bwMode="auto">
          <a:xfrm>
            <a:off x="1398588" y="3925888"/>
            <a:ext cx="2281237" cy="0"/>
          </a:xfrm>
          <a:prstGeom prst="line">
            <a:avLst/>
          </a:prstGeom>
          <a:noFill/>
          <a:ln w="9525">
            <a:solidFill>
              <a:srgbClr val="FF33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30" name="Oval 68"/>
          <p:cNvSpPr>
            <a:spLocks noChangeAspect="1" noChangeArrowheads="1"/>
          </p:cNvSpPr>
          <p:nvPr/>
        </p:nvSpPr>
        <p:spPr bwMode="auto">
          <a:xfrm>
            <a:off x="1711325" y="3906838"/>
            <a:ext cx="44450" cy="34925"/>
          </a:xfrm>
          <a:prstGeom prst="ellipse">
            <a:avLst/>
          </a:prstGeom>
          <a:solidFill>
            <a:srgbClr val="FF33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31" name="Freeform 69"/>
          <p:cNvSpPr>
            <a:spLocks/>
          </p:cNvSpPr>
          <p:nvPr/>
        </p:nvSpPr>
        <p:spPr bwMode="auto">
          <a:xfrm>
            <a:off x="1209675" y="4057650"/>
            <a:ext cx="909638" cy="149225"/>
          </a:xfrm>
          <a:custGeom>
            <a:avLst/>
            <a:gdLst>
              <a:gd name="T0" fmla="*/ 0 w 573"/>
              <a:gd name="T1" fmla="*/ 0 h 98"/>
              <a:gd name="T2" fmla="*/ 2147483647 w 573"/>
              <a:gd name="T3" fmla="*/ 0 h 98"/>
              <a:gd name="T4" fmla="*/ 2147483647 w 573"/>
              <a:gd name="T5" fmla="*/ 2147483647 h 98"/>
              <a:gd name="T6" fmla="*/ 0 60000 65536"/>
              <a:gd name="T7" fmla="*/ 0 60000 65536"/>
              <a:gd name="T8" fmla="*/ 0 60000 65536"/>
              <a:gd name="T9" fmla="*/ 0 w 573"/>
              <a:gd name="T10" fmla="*/ 0 h 98"/>
              <a:gd name="T11" fmla="*/ 573 w 573"/>
              <a:gd name="T12" fmla="*/ 98 h 98"/>
            </a:gdLst>
            <a:ahLst/>
            <a:cxnLst>
              <a:cxn ang="T6">
                <a:pos x="T0" y="T1"/>
              </a:cxn>
              <a:cxn ang="T7">
                <a:pos x="T2" y="T3"/>
              </a:cxn>
              <a:cxn ang="T8">
                <a:pos x="T4" y="T5"/>
              </a:cxn>
            </a:cxnLst>
            <a:rect l="T9" t="T10" r="T11" b="T12"/>
            <a:pathLst>
              <a:path w="573" h="98">
                <a:moveTo>
                  <a:pt x="0" y="0"/>
                </a:moveTo>
                <a:lnTo>
                  <a:pt x="573" y="0"/>
                </a:lnTo>
                <a:lnTo>
                  <a:pt x="435"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2" name="Freeform 70"/>
          <p:cNvSpPr>
            <a:spLocks/>
          </p:cNvSpPr>
          <p:nvPr/>
        </p:nvSpPr>
        <p:spPr bwMode="auto">
          <a:xfrm>
            <a:off x="1139825" y="4114800"/>
            <a:ext cx="781050" cy="88900"/>
          </a:xfrm>
          <a:custGeom>
            <a:avLst/>
            <a:gdLst>
              <a:gd name="T0" fmla="*/ 0 w 492"/>
              <a:gd name="T1" fmla="*/ 0 h 59"/>
              <a:gd name="T2" fmla="*/ 2147483647 w 492"/>
              <a:gd name="T3" fmla="*/ 0 h 59"/>
              <a:gd name="T4" fmla="*/ 2147483647 w 492"/>
              <a:gd name="T5" fmla="*/ 2147483647 h 59"/>
              <a:gd name="T6" fmla="*/ 0 60000 65536"/>
              <a:gd name="T7" fmla="*/ 0 60000 65536"/>
              <a:gd name="T8" fmla="*/ 0 60000 65536"/>
              <a:gd name="T9" fmla="*/ 0 w 492"/>
              <a:gd name="T10" fmla="*/ 0 h 59"/>
              <a:gd name="T11" fmla="*/ 492 w 492"/>
              <a:gd name="T12" fmla="*/ 59 h 59"/>
            </a:gdLst>
            <a:ahLst/>
            <a:cxnLst>
              <a:cxn ang="T6">
                <a:pos x="T0" y="T1"/>
              </a:cxn>
              <a:cxn ang="T7">
                <a:pos x="T2" y="T3"/>
              </a:cxn>
              <a:cxn ang="T8">
                <a:pos x="T4" y="T5"/>
              </a:cxn>
            </a:cxnLst>
            <a:rect l="T9" t="T10" r="T11" b="T12"/>
            <a:pathLst>
              <a:path w="492" h="59">
                <a:moveTo>
                  <a:pt x="0" y="0"/>
                </a:moveTo>
                <a:lnTo>
                  <a:pt x="492" y="0"/>
                </a:lnTo>
                <a:lnTo>
                  <a:pt x="397" y="59"/>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3" name="Freeform 71"/>
          <p:cNvSpPr>
            <a:spLocks/>
          </p:cNvSpPr>
          <p:nvPr/>
        </p:nvSpPr>
        <p:spPr bwMode="auto">
          <a:xfrm>
            <a:off x="2378075" y="4114800"/>
            <a:ext cx="1038225" cy="92075"/>
          </a:xfrm>
          <a:custGeom>
            <a:avLst/>
            <a:gdLst>
              <a:gd name="T0" fmla="*/ 2147483647 w 653"/>
              <a:gd name="T1" fmla="*/ 0 h 61"/>
              <a:gd name="T2" fmla="*/ 2147483647 w 653"/>
              <a:gd name="T3" fmla="*/ 0 h 61"/>
              <a:gd name="T4" fmla="*/ 0 w 653"/>
              <a:gd name="T5" fmla="*/ 2147483647 h 61"/>
              <a:gd name="T6" fmla="*/ 0 60000 65536"/>
              <a:gd name="T7" fmla="*/ 0 60000 65536"/>
              <a:gd name="T8" fmla="*/ 0 60000 65536"/>
              <a:gd name="T9" fmla="*/ 0 w 653"/>
              <a:gd name="T10" fmla="*/ 0 h 61"/>
              <a:gd name="T11" fmla="*/ 653 w 653"/>
              <a:gd name="T12" fmla="*/ 61 h 61"/>
            </a:gdLst>
            <a:ahLst/>
            <a:cxnLst>
              <a:cxn ang="T6">
                <a:pos x="T0" y="T1"/>
              </a:cxn>
              <a:cxn ang="T7">
                <a:pos x="T2" y="T3"/>
              </a:cxn>
              <a:cxn ang="T8">
                <a:pos x="T4" y="T5"/>
              </a:cxn>
            </a:cxnLst>
            <a:rect l="T9" t="T10" r="T11" b="T12"/>
            <a:pathLst>
              <a:path w="653" h="61">
                <a:moveTo>
                  <a:pt x="653" y="0"/>
                </a:moveTo>
                <a:lnTo>
                  <a:pt x="85" y="0"/>
                </a:lnTo>
                <a:lnTo>
                  <a:pt x="0" y="61"/>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4" name="Freeform 72"/>
          <p:cNvSpPr>
            <a:spLocks/>
          </p:cNvSpPr>
          <p:nvPr/>
        </p:nvSpPr>
        <p:spPr bwMode="auto">
          <a:xfrm>
            <a:off x="2259013" y="4056063"/>
            <a:ext cx="1236662" cy="147637"/>
          </a:xfrm>
          <a:custGeom>
            <a:avLst/>
            <a:gdLst>
              <a:gd name="T0" fmla="*/ 2147483647 w 778"/>
              <a:gd name="T1" fmla="*/ 0 h 98"/>
              <a:gd name="T2" fmla="*/ 2147483647 w 778"/>
              <a:gd name="T3" fmla="*/ 0 h 98"/>
              <a:gd name="T4" fmla="*/ 0 w 778"/>
              <a:gd name="T5" fmla="*/ 2147483647 h 98"/>
              <a:gd name="T6" fmla="*/ 0 60000 65536"/>
              <a:gd name="T7" fmla="*/ 0 60000 65536"/>
              <a:gd name="T8" fmla="*/ 0 60000 65536"/>
              <a:gd name="T9" fmla="*/ 0 w 778"/>
              <a:gd name="T10" fmla="*/ 0 h 98"/>
              <a:gd name="T11" fmla="*/ 778 w 778"/>
              <a:gd name="T12" fmla="*/ 98 h 98"/>
            </a:gdLst>
            <a:ahLst/>
            <a:cxnLst>
              <a:cxn ang="T6">
                <a:pos x="T0" y="T1"/>
              </a:cxn>
              <a:cxn ang="T7">
                <a:pos x="T2" y="T3"/>
              </a:cxn>
              <a:cxn ang="T8">
                <a:pos x="T4" y="T5"/>
              </a:cxn>
            </a:cxnLst>
            <a:rect l="T9" t="T10" r="T11" b="T12"/>
            <a:pathLst>
              <a:path w="778" h="98">
                <a:moveTo>
                  <a:pt x="778" y="0"/>
                </a:moveTo>
                <a:lnTo>
                  <a:pt x="137" y="0"/>
                </a:lnTo>
                <a:lnTo>
                  <a:pt x="0"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5" name="Freeform 73"/>
          <p:cNvSpPr>
            <a:spLocks/>
          </p:cNvSpPr>
          <p:nvPr/>
        </p:nvSpPr>
        <p:spPr bwMode="auto">
          <a:xfrm>
            <a:off x="1481138" y="3738563"/>
            <a:ext cx="1128712" cy="131762"/>
          </a:xfrm>
          <a:custGeom>
            <a:avLst/>
            <a:gdLst>
              <a:gd name="T0" fmla="*/ 0 w 710"/>
              <a:gd name="T1" fmla="*/ 2147483647 h 87"/>
              <a:gd name="T2" fmla="*/ 2147483647 w 710"/>
              <a:gd name="T3" fmla="*/ 2147483647 h 87"/>
              <a:gd name="T4" fmla="*/ 2147483647 w 710"/>
              <a:gd name="T5" fmla="*/ 0 h 87"/>
              <a:gd name="T6" fmla="*/ 0 60000 65536"/>
              <a:gd name="T7" fmla="*/ 0 60000 65536"/>
              <a:gd name="T8" fmla="*/ 0 60000 65536"/>
              <a:gd name="T9" fmla="*/ 0 w 710"/>
              <a:gd name="T10" fmla="*/ 0 h 87"/>
              <a:gd name="T11" fmla="*/ 710 w 710"/>
              <a:gd name="T12" fmla="*/ 87 h 87"/>
            </a:gdLst>
            <a:ahLst/>
            <a:cxnLst>
              <a:cxn ang="T6">
                <a:pos x="T0" y="T1"/>
              </a:cxn>
              <a:cxn ang="T7">
                <a:pos x="T2" y="T3"/>
              </a:cxn>
              <a:cxn ang="T8">
                <a:pos x="T4" y="T5"/>
              </a:cxn>
            </a:cxnLst>
            <a:rect l="T9" t="T10" r="T11" b="T12"/>
            <a:pathLst>
              <a:path w="710" h="87">
                <a:moveTo>
                  <a:pt x="0" y="87"/>
                </a:moveTo>
                <a:lnTo>
                  <a:pt x="583" y="87"/>
                </a:lnTo>
                <a:lnTo>
                  <a:pt x="71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6" name="Freeform 74"/>
          <p:cNvSpPr>
            <a:spLocks/>
          </p:cNvSpPr>
          <p:nvPr/>
        </p:nvSpPr>
        <p:spPr bwMode="auto">
          <a:xfrm>
            <a:off x="1530350" y="3732213"/>
            <a:ext cx="984250" cy="101600"/>
          </a:xfrm>
          <a:custGeom>
            <a:avLst/>
            <a:gdLst>
              <a:gd name="T0" fmla="*/ 0 w 620"/>
              <a:gd name="T1" fmla="*/ 2147483647 h 67"/>
              <a:gd name="T2" fmla="*/ 2147483647 w 620"/>
              <a:gd name="T3" fmla="*/ 2147483647 h 67"/>
              <a:gd name="T4" fmla="*/ 2147483647 w 620"/>
              <a:gd name="T5" fmla="*/ 0 h 67"/>
              <a:gd name="T6" fmla="*/ 0 60000 65536"/>
              <a:gd name="T7" fmla="*/ 0 60000 65536"/>
              <a:gd name="T8" fmla="*/ 0 60000 65536"/>
              <a:gd name="T9" fmla="*/ 0 w 620"/>
              <a:gd name="T10" fmla="*/ 0 h 67"/>
              <a:gd name="T11" fmla="*/ 620 w 620"/>
              <a:gd name="T12" fmla="*/ 67 h 67"/>
            </a:gdLst>
            <a:ahLst/>
            <a:cxnLst>
              <a:cxn ang="T6">
                <a:pos x="T0" y="T1"/>
              </a:cxn>
              <a:cxn ang="T7">
                <a:pos x="T2" y="T3"/>
              </a:cxn>
              <a:cxn ang="T8">
                <a:pos x="T4" y="T5"/>
              </a:cxn>
            </a:cxnLst>
            <a:rect l="T9" t="T10" r="T11" b="T12"/>
            <a:pathLst>
              <a:path w="620" h="67">
                <a:moveTo>
                  <a:pt x="0" y="67"/>
                </a:moveTo>
                <a:lnTo>
                  <a:pt x="524" y="67"/>
                </a:lnTo>
                <a:lnTo>
                  <a:pt x="62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7" name="Freeform 75"/>
          <p:cNvSpPr>
            <a:spLocks/>
          </p:cNvSpPr>
          <p:nvPr/>
        </p:nvSpPr>
        <p:spPr bwMode="auto">
          <a:xfrm>
            <a:off x="2906713" y="3732213"/>
            <a:ext cx="915987" cy="101600"/>
          </a:xfrm>
          <a:custGeom>
            <a:avLst/>
            <a:gdLst>
              <a:gd name="T0" fmla="*/ 2147483647 w 577"/>
              <a:gd name="T1" fmla="*/ 2147483647 h 67"/>
              <a:gd name="T2" fmla="*/ 0 w 577"/>
              <a:gd name="T3" fmla="*/ 2147483647 h 67"/>
              <a:gd name="T4" fmla="*/ 2147483647 w 577"/>
              <a:gd name="T5" fmla="*/ 0 h 67"/>
              <a:gd name="T6" fmla="*/ 0 60000 65536"/>
              <a:gd name="T7" fmla="*/ 0 60000 65536"/>
              <a:gd name="T8" fmla="*/ 0 60000 65536"/>
              <a:gd name="T9" fmla="*/ 0 w 577"/>
              <a:gd name="T10" fmla="*/ 0 h 67"/>
              <a:gd name="T11" fmla="*/ 577 w 577"/>
              <a:gd name="T12" fmla="*/ 67 h 67"/>
            </a:gdLst>
            <a:ahLst/>
            <a:cxnLst>
              <a:cxn ang="T6">
                <a:pos x="T0" y="T1"/>
              </a:cxn>
              <a:cxn ang="T7">
                <a:pos x="T2" y="T3"/>
              </a:cxn>
              <a:cxn ang="T8">
                <a:pos x="T4" y="T5"/>
              </a:cxn>
            </a:cxnLst>
            <a:rect l="T9" t="T10" r="T11" b="T12"/>
            <a:pathLst>
              <a:path w="577" h="67">
                <a:moveTo>
                  <a:pt x="577" y="67"/>
                </a:moveTo>
                <a:lnTo>
                  <a:pt x="0" y="67"/>
                </a:lnTo>
                <a:lnTo>
                  <a:pt x="94"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8" name="Freeform 76"/>
          <p:cNvSpPr>
            <a:spLocks/>
          </p:cNvSpPr>
          <p:nvPr/>
        </p:nvSpPr>
        <p:spPr bwMode="auto">
          <a:xfrm>
            <a:off x="2762250" y="3732213"/>
            <a:ext cx="1003300" cy="138112"/>
          </a:xfrm>
          <a:custGeom>
            <a:avLst/>
            <a:gdLst>
              <a:gd name="T0" fmla="*/ 2147483647 w 633"/>
              <a:gd name="T1" fmla="*/ 2147483647 h 91"/>
              <a:gd name="T2" fmla="*/ 0 w 633"/>
              <a:gd name="T3" fmla="*/ 2147483647 h 91"/>
              <a:gd name="T4" fmla="*/ 2147483647 w 633"/>
              <a:gd name="T5" fmla="*/ 0 h 91"/>
              <a:gd name="T6" fmla="*/ 0 60000 65536"/>
              <a:gd name="T7" fmla="*/ 0 60000 65536"/>
              <a:gd name="T8" fmla="*/ 0 60000 65536"/>
              <a:gd name="T9" fmla="*/ 0 w 633"/>
              <a:gd name="T10" fmla="*/ 0 h 91"/>
              <a:gd name="T11" fmla="*/ 633 w 633"/>
              <a:gd name="T12" fmla="*/ 91 h 91"/>
            </a:gdLst>
            <a:ahLst/>
            <a:cxnLst>
              <a:cxn ang="T6">
                <a:pos x="T0" y="T1"/>
              </a:cxn>
              <a:cxn ang="T7">
                <a:pos x="T2" y="T3"/>
              </a:cxn>
              <a:cxn ang="T8">
                <a:pos x="T4" y="T5"/>
              </a:cxn>
            </a:cxnLst>
            <a:rect l="T9" t="T10" r="T11" b="T12"/>
            <a:pathLst>
              <a:path w="633" h="91">
                <a:moveTo>
                  <a:pt x="633" y="89"/>
                </a:moveTo>
                <a:lnTo>
                  <a:pt x="0" y="91"/>
                </a:lnTo>
                <a:lnTo>
                  <a:pt x="127"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9" name="Oval 77"/>
          <p:cNvSpPr>
            <a:spLocks noChangeAspect="1" noChangeArrowheads="1"/>
          </p:cNvSpPr>
          <p:nvPr/>
        </p:nvSpPr>
        <p:spPr bwMode="auto">
          <a:xfrm>
            <a:off x="2468563" y="4060825"/>
            <a:ext cx="42862"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40" name="Oval 78"/>
          <p:cNvSpPr>
            <a:spLocks noChangeAspect="1" noChangeArrowheads="1"/>
          </p:cNvSpPr>
          <p:nvPr/>
        </p:nvSpPr>
        <p:spPr bwMode="auto">
          <a:xfrm>
            <a:off x="2825750" y="3819525"/>
            <a:ext cx="41275"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41" name="Oval 79"/>
          <p:cNvSpPr>
            <a:spLocks noChangeAspect="1" noChangeArrowheads="1"/>
          </p:cNvSpPr>
          <p:nvPr/>
        </p:nvSpPr>
        <p:spPr bwMode="auto">
          <a:xfrm>
            <a:off x="3336925" y="4060825"/>
            <a:ext cx="42863"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42" name="AutoShape 80"/>
          <p:cNvSpPr>
            <a:spLocks noChangeArrowheads="1"/>
          </p:cNvSpPr>
          <p:nvPr/>
        </p:nvSpPr>
        <p:spPr bwMode="auto">
          <a:xfrm>
            <a:off x="3606800" y="3819525"/>
            <a:ext cx="752475" cy="312738"/>
          </a:xfrm>
          <a:prstGeom prst="can">
            <a:avLst>
              <a:gd name="adj" fmla="val 23148"/>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lIns="54000" tIns="10800" rIns="54000" bIns="10800"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占用物</a:t>
            </a:r>
          </a:p>
        </p:txBody>
      </p:sp>
      <p:sp>
        <p:nvSpPr>
          <p:cNvPr id="42043" name="Freeform 81"/>
          <p:cNvSpPr>
            <a:spLocks/>
          </p:cNvSpPr>
          <p:nvPr/>
        </p:nvSpPr>
        <p:spPr bwMode="auto">
          <a:xfrm>
            <a:off x="1209675" y="4605338"/>
            <a:ext cx="909638" cy="147637"/>
          </a:xfrm>
          <a:custGeom>
            <a:avLst/>
            <a:gdLst>
              <a:gd name="T0" fmla="*/ 0 w 573"/>
              <a:gd name="T1" fmla="*/ 0 h 98"/>
              <a:gd name="T2" fmla="*/ 2147483647 w 573"/>
              <a:gd name="T3" fmla="*/ 0 h 98"/>
              <a:gd name="T4" fmla="*/ 2147483647 w 573"/>
              <a:gd name="T5" fmla="*/ 2147483647 h 98"/>
              <a:gd name="T6" fmla="*/ 0 60000 65536"/>
              <a:gd name="T7" fmla="*/ 0 60000 65536"/>
              <a:gd name="T8" fmla="*/ 0 60000 65536"/>
              <a:gd name="T9" fmla="*/ 0 w 573"/>
              <a:gd name="T10" fmla="*/ 0 h 98"/>
              <a:gd name="T11" fmla="*/ 573 w 573"/>
              <a:gd name="T12" fmla="*/ 98 h 98"/>
            </a:gdLst>
            <a:ahLst/>
            <a:cxnLst>
              <a:cxn ang="T6">
                <a:pos x="T0" y="T1"/>
              </a:cxn>
              <a:cxn ang="T7">
                <a:pos x="T2" y="T3"/>
              </a:cxn>
              <a:cxn ang="T8">
                <a:pos x="T4" y="T5"/>
              </a:cxn>
            </a:cxnLst>
            <a:rect l="T9" t="T10" r="T11" b="T12"/>
            <a:pathLst>
              <a:path w="573" h="98">
                <a:moveTo>
                  <a:pt x="0" y="0"/>
                </a:moveTo>
                <a:lnTo>
                  <a:pt x="573" y="0"/>
                </a:lnTo>
                <a:lnTo>
                  <a:pt x="435"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4" name="Freeform 82"/>
          <p:cNvSpPr>
            <a:spLocks/>
          </p:cNvSpPr>
          <p:nvPr/>
        </p:nvSpPr>
        <p:spPr bwMode="auto">
          <a:xfrm>
            <a:off x="1139825" y="4660900"/>
            <a:ext cx="781050" cy="90488"/>
          </a:xfrm>
          <a:custGeom>
            <a:avLst/>
            <a:gdLst>
              <a:gd name="T0" fmla="*/ 0 w 492"/>
              <a:gd name="T1" fmla="*/ 0 h 59"/>
              <a:gd name="T2" fmla="*/ 2147483647 w 492"/>
              <a:gd name="T3" fmla="*/ 0 h 59"/>
              <a:gd name="T4" fmla="*/ 2147483647 w 492"/>
              <a:gd name="T5" fmla="*/ 2147483647 h 59"/>
              <a:gd name="T6" fmla="*/ 0 60000 65536"/>
              <a:gd name="T7" fmla="*/ 0 60000 65536"/>
              <a:gd name="T8" fmla="*/ 0 60000 65536"/>
              <a:gd name="T9" fmla="*/ 0 w 492"/>
              <a:gd name="T10" fmla="*/ 0 h 59"/>
              <a:gd name="T11" fmla="*/ 492 w 492"/>
              <a:gd name="T12" fmla="*/ 59 h 59"/>
            </a:gdLst>
            <a:ahLst/>
            <a:cxnLst>
              <a:cxn ang="T6">
                <a:pos x="T0" y="T1"/>
              </a:cxn>
              <a:cxn ang="T7">
                <a:pos x="T2" y="T3"/>
              </a:cxn>
              <a:cxn ang="T8">
                <a:pos x="T4" y="T5"/>
              </a:cxn>
            </a:cxnLst>
            <a:rect l="T9" t="T10" r="T11" b="T12"/>
            <a:pathLst>
              <a:path w="492" h="59">
                <a:moveTo>
                  <a:pt x="0" y="0"/>
                </a:moveTo>
                <a:lnTo>
                  <a:pt x="492" y="0"/>
                </a:lnTo>
                <a:lnTo>
                  <a:pt x="397" y="59"/>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5" name="Freeform 83"/>
          <p:cNvSpPr>
            <a:spLocks/>
          </p:cNvSpPr>
          <p:nvPr/>
        </p:nvSpPr>
        <p:spPr bwMode="auto">
          <a:xfrm>
            <a:off x="2378075" y="4660900"/>
            <a:ext cx="1038225" cy="92075"/>
          </a:xfrm>
          <a:custGeom>
            <a:avLst/>
            <a:gdLst>
              <a:gd name="T0" fmla="*/ 2147483647 w 653"/>
              <a:gd name="T1" fmla="*/ 0 h 61"/>
              <a:gd name="T2" fmla="*/ 2147483647 w 653"/>
              <a:gd name="T3" fmla="*/ 0 h 61"/>
              <a:gd name="T4" fmla="*/ 0 w 653"/>
              <a:gd name="T5" fmla="*/ 2147483647 h 61"/>
              <a:gd name="T6" fmla="*/ 0 60000 65536"/>
              <a:gd name="T7" fmla="*/ 0 60000 65536"/>
              <a:gd name="T8" fmla="*/ 0 60000 65536"/>
              <a:gd name="T9" fmla="*/ 0 w 653"/>
              <a:gd name="T10" fmla="*/ 0 h 61"/>
              <a:gd name="T11" fmla="*/ 653 w 653"/>
              <a:gd name="T12" fmla="*/ 61 h 61"/>
            </a:gdLst>
            <a:ahLst/>
            <a:cxnLst>
              <a:cxn ang="T6">
                <a:pos x="T0" y="T1"/>
              </a:cxn>
              <a:cxn ang="T7">
                <a:pos x="T2" y="T3"/>
              </a:cxn>
              <a:cxn ang="T8">
                <a:pos x="T4" y="T5"/>
              </a:cxn>
            </a:cxnLst>
            <a:rect l="T9" t="T10" r="T11" b="T12"/>
            <a:pathLst>
              <a:path w="653" h="61">
                <a:moveTo>
                  <a:pt x="653" y="0"/>
                </a:moveTo>
                <a:lnTo>
                  <a:pt x="85" y="0"/>
                </a:lnTo>
                <a:lnTo>
                  <a:pt x="0" y="61"/>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6" name="Freeform 84"/>
          <p:cNvSpPr>
            <a:spLocks/>
          </p:cNvSpPr>
          <p:nvPr/>
        </p:nvSpPr>
        <p:spPr bwMode="auto">
          <a:xfrm>
            <a:off x="2259013" y="4602163"/>
            <a:ext cx="1236662" cy="149225"/>
          </a:xfrm>
          <a:custGeom>
            <a:avLst/>
            <a:gdLst>
              <a:gd name="T0" fmla="*/ 2147483647 w 778"/>
              <a:gd name="T1" fmla="*/ 0 h 98"/>
              <a:gd name="T2" fmla="*/ 2147483647 w 778"/>
              <a:gd name="T3" fmla="*/ 0 h 98"/>
              <a:gd name="T4" fmla="*/ 0 w 778"/>
              <a:gd name="T5" fmla="*/ 2147483647 h 98"/>
              <a:gd name="T6" fmla="*/ 0 60000 65536"/>
              <a:gd name="T7" fmla="*/ 0 60000 65536"/>
              <a:gd name="T8" fmla="*/ 0 60000 65536"/>
              <a:gd name="T9" fmla="*/ 0 w 778"/>
              <a:gd name="T10" fmla="*/ 0 h 98"/>
              <a:gd name="T11" fmla="*/ 778 w 778"/>
              <a:gd name="T12" fmla="*/ 98 h 98"/>
            </a:gdLst>
            <a:ahLst/>
            <a:cxnLst>
              <a:cxn ang="T6">
                <a:pos x="T0" y="T1"/>
              </a:cxn>
              <a:cxn ang="T7">
                <a:pos x="T2" y="T3"/>
              </a:cxn>
              <a:cxn ang="T8">
                <a:pos x="T4" y="T5"/>
              </a:cxn>
            </a:cxnLst>
            <a:rect l="T9" t="T10" r="T11" b="T12"/>
            <a:pathLst>
              <a:path w="778" h="98">
                <a:moveTo>
                  <a:pt x="778" y="0"/>
                </a:moveTo>
                <a:lnTo>
                  <a:pt x="137" y="0"/>
                </a:lnTo>
                <a:lnTo>
                  <a:pt x="0"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7" name="Freeform 85"/>
          <p:cNvSpPr>
            <a:spLocks/>
          </p:cNvSpPr>
          <p:nvPr/>
        </p:nvSpPr>
        <p:spPr bwMode="auto">
          <a:xfrm>
            <a:off x="1481138" y="4284663"/>
            <a:ext cx="1128712" cy="131762"/>
          </a:xfrm>
          <a:custGeom>
            <a:avLst/>
            <a:gdLst>
              <a:gd name="T0" fmla="*/ 0 w 710"/>
              <a:gd name="T1" fmla="*/ 2147483647 h 87"/>
              <a:gd name="T2" fmla="*/ 2147483647 w 710"/>
              <a:gd name="T3" fmla="*/ 2147483647 h 87"/>
              <a:gd name="T4" fmla="*/ 2147483647 w 710"/>
              <a:gd name="T5" fmla="*/ 0 h 87"/>
              <a:gd name="T6" fmla="*/ 0 60000 65536"/>
              <a:gd name="T7" fmla="*/ 0 60000 65536"/>
              <a:gd name="T8" fmla="*/ 0 60000 65536"/>
              <a:gd name="T9" fmla="*/ 0 w 710"/>
              <a:gd name="T10" fmla="*/ 0 h 87"/>
              <a:gd name="T11" fmla="*/ 710 w 710"/>
              <a:gd name="T12" fmla="*/ 87 h 87"/>
            </a:gdLst>
            <a:ahLst/>
            <a:cxnLst>
              <a:cxn ang="T6">
                <a:pos x="T0" y="T1"/>
              </a:cxn>
              <a:cxn ang="T7">
                <a:pos x="T2" y="T3"/>
              </a:cxn>
              <a:cxn ang="T8">
                <a:pos x="T4" y="T5"/>
              </a:cxn>
            </a:cxnLst>
            <a:rect l="T9" t="T10" r="T11" b="T12"/>
            <a:pathLst>
              <a:path w="710" h="87">
                <a:moveTo>
                  <a:pt x="0" y="87"/>
                </a:moveTo>
                <a:lnTo>
                  <a:pt x="583" y="87"/>
                </a:lnTo>
                <a:lnTo>
                  <a:pt x="71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8" name="Freeform 86"/>
          <p:cNvSpPr>
            <a:spLocks/>
          </p:cNvSpPr>
          <p:nvPr/>
        </p:nvSpPr>
        <p:spPr bwMode="auto">
          <a:xfrm>
            <a:off x="1530350" y="4278313"/>
            <a:ext cx="984250" cy="101600"/>
          </a:xfrm>
          <a:custGeom>
            <a:avLst/>
            <a:gdLst>
              <a:gd name="T0" fmla="*/ 0 w 620"/>
              <a:gd name="T1" fmla="*/ 2147483647 h 67"/>
              <a:gd name="T2" fmla="*/ 2147483647 w 620"/>
              <a:gd name="T3" fmla="*/ 2147483647 h 67"/>
              <a:gd name="T4" fmla="*/ 2147483647 w 620"/>
              <a:gd name="T5" fmla="*/ 0 h 67"/>
              <a:gd name="T6" fmla="*/ 0 60000 65536"/>
              <a:gd name="T7" fmla="*/ 0 60000 65536"/>
              <a:gd name="T8" fmla="*/ 0 60000 65536"/>
              <a:gd name="T9" fmla="*/ 0 w 620"/>
              <a:gd name="T10" fmla="*/ 0 h 67"/>
              <a:gd name="T11" fmla="*/ 620 w 620"/>
              <a:gd name="T12" fmla="*/ 67 h 67"/>
            </a:gdLst>
            <a:ahLst/>
            <a:cxnLst>
              <a:cxn ang="T6">
                <a:pos x="T0" y="T1"/>
              </a:cxn>
              <a:cxn ang="T7">
                <a:pos x="T2" y="T3"/>
              </a:cxn>
              <a:cxn ang="T8">
                <a:pos x="T4" y="T5"/>
              </a:cxn>
            </a:cxnLst>
            <a:rect l="T9" t="T10" r="T11" b="T12"/>
            <a:pathLst>
              <a:path w="620" h="67">
                <a:moveTo>
                  <a:pt x="0" y="67"/>
                </a:moveTo>
                <a:lnTo>
                  <a:pt x="524" y="67"/>
                </a:lnTo>
                <a:lnTo>
                  <a:pt x="62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9" name="Freeform 87"/>
          <p:cNvSpPr>
            <a:spLocks/>
          </p:cNvSpPr>
          <p:nvPr/>
        </p:nvSpPr>
        <p:spPr bwMode="auto">
          <a:xfrm>
            <a:off x="2906713" y="4278313"/>
            <a:ext cx="915987" cy="101600"/>
          </a:xfrm>
          <a:custGeom>
            <a:avLst/>
            <a:gdLst>
              <a:gd name="T0" fmla="*/ 2147483647 w 577"/>
              <a:gd name="T1" fmla="*/ 2147483647 h 67"/>
              <a:gd name="T2" fmla="*/ 0 w 577"/>
              <a:gd name="T3" fmla="*/ 2147483647 h 67"/>
              <a:gd name="T4" fmla="*/ 2147483647 w 577"/>
              <a:gd name="T5" fmla="*/ 0 h 67"/>
              <a:gd name="T6" fmla="*/ 0 60000 65536"/>
              <a:gd name="T7" fmla="*/ 0 60000 65536"/>
              <a:gd name="T8" fmla="*/ 0 60000 65536"/>
              <a:gd name="T9" fmla="*/ 0 w 577"/>
              <a:gd name="T10" fmla="*/ 0 h 67"/>
              <a:gd name="T11" fmla="*/ 577 w 577"/>
              <a:gd name="T12" fmla="*/ 67 h 67"/>
            </a:gdLst>
            <a:ahLst/>
            <a:cxnLst>
              <a:cxn ang="T6">
                <a:pos x="T0" y="T1"/>
              </a:cxn>
              <a:cxn ang="T7">
                <a:pos x="T2" y="T3"/>
              </a:cxn>
              <a:cxn ang="T8">
                <a:pos x="T4" y="T5"/>
              </a:cxn>
            </a:cxnLst>
            <a:rect l="T9" t="T10" r="T11" b="T12"/>
            <a:pathLst>
              <a:path w="577" h="67">
                <a:moveTo>
                  <a:pt x="577" y="67"/>
                </a:moveTo>
                <a:lnTo>
                  <a:pt x="0" y="67"/>
                </a:lnTo>
                <a:lnTo>
                  <a:pt x="94"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0" name="Freeform 88"/>
          <p:cNvSpPr>
            <a:spLocks/>
          </p:cNvSpPr>
          <p:nvPr/>
        </p:nvSpPr>
        <p:spPr bwMode="auto">
          <a:xfrm>
            <a:off x="2762250" y="4278313"/>
            <a:ext cx="1003300" cy="138112"/>
          </a:xfrm>
          <a:custGeom>
            <a:avLst/>
            <a:gdLst>
              <a:gd name="T0" fmla="*/ 2147483647 w 633"/>
              <a:gd name="T1" fmla="*/ 2147483647 h 91"/>
              <a:gd name="T2" fmla="*/ 0 w 633"/>
              <a:gd name="T3" fmla="*/ 2147483647 h 91"/>
              <a:gd name="T4" fmla="*/ 2147483647 w 633"/>
              <a:gd name="T5" fmla="*/ 0 h 91"/>
              <a:gd name="T6" fmla="*/ 0 60000 65536"/>
              <a:gd name="T7" fmla="*/ 0 60000 65536"/>
              <a:gd name="T8" fmla="*/ 0 60000 65536"/>
              <a:gd name="T9" fmla="*/ 0 w 633"/>
              <a:gd name="T10" fmla="*/ 0 h 91"/>
              <a:gd name="T11" fmla="*/ 633 w 633"/>
              <a:gd name="T12" fmla="*/ 91 h 91"/>
            </a:gdLst>
            <a:ahLst/>
            <a:cxnLst>
              <a:cxn ang="T6">
                <a:pos x="T0" y="T1"/>
              </a:cxn>
              <a:cxn ang="T7">
                <a:pos x="T2" y="T3"/>
              </a:cxn>
              <a:cxn ang="T8">
                <a:pos x="T4" y="T5"/>
              </a:cxn>
            </a:cxnLst>
            <a:rect l="T9" t="T10" r="T11" b="T12"/>
            <a:pathLst>
              <a:path w="633" h="91">
                <a:moveTo>
                  <a:pt x="633" y="89"/>
                </a:moveTo>
                <a:lnTo>
                  <a:pt x="0" y="91"/>
                </a:lnTo>
                <a:lnTo>
                  <a:pt x="127"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1" name="Freeform 89"/>
          <p:cNvSpPr>
            <a:spLocks/>
          </p:cNvSpPr>
          <p:nvPr/>
        </p:nvSpPr>
        <p:spPr bwMode="auto">
          <a:xfrm>
            <a:off x="1209675" y="3497263"/>
            <a:ext cx="909638" cy="147637"/>
          </a:xfrm>
          <a:custGeom>
            <a:avLst/>
            <a:gdLst>
              <a:gd name="T0" fmla="*/ 0 w 573"/>
              <a:gd name="T1" fmla="*/ 0 h 98"/>
              <a:gd name="T2" fmla="*/ 2147483647 w 573"/>
              <a:gd name="T3" fmla="*/ 0 h 98"/>
              <a:gd name="T4" fmla="*/ 2147483647 w 573"/>
              <a:gd name="T5" fmla="*/ 2147483647 h 98"/>
              <a:gd name="T6" fmla="*/ 0 60000 65536"/>
              <a:gd name="T7" fmla="*/ 0 60000 65536"/>
              <a:gd name="T8" fmla="*/ 0 60000 65536"/>
              <a:gd name="T9" fmla="*/ 0 w 573"/>
              <a:gd name="T10" fmla="*/ 0 h 98"/>
              <a:gd name="T11" fmla="*/ 573 w 573"/>
              <a:gd name="T12" fmla="*/ 98 h 98"/>
            </a:gdLst>
            <a:ahLst/>
            <a:cxnLst>
              <a:cxn ang="T6">
                <a:pos x="T0" y="T1"/>
              </a:cxn>
              <a:cxn ang="T7">
                <a:pos x="T2" y="T3"/>
              </a:cxn>
              <a:cxn ang="T8">
                <a:pos x="T4" y="T5"/>
              </a:cxn>
            </a:cxnLst>
            <a:rect l="T9" t="T10" r="T11" b="T12"/>
            <a:pathLst>
              <a:path w="573" h="98">
                <a:moveTo>
                  <a:pt x="0" y="0"/>
                </a:moveTo>
                <a:lnTo>
                  <a:pt x="573" y="0"/>
                </a:lnTo>
                <a:lnTo>
                  <a:pt x="435"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2" name="Freeform 90"/>
          <p:cNvSpPr>
            <a:spLocks/>
          </p:cNvSpPr>
          <p:nvPr/>
        </p:nvSpPr>
        <p:spPr bwMode="auto">
          <a:xfrm>
            <a:off x="1139825" y="3552825"/>
            <a:ext cx="781050" cy="88900"/>
          </a:xfrm>
          <a:custGeom>
            <a:avLst/>
            <a:gdLst>
              <a:gd name="T0" fmla="*/ 0 w 492"/>
              <a:gd name="T1" fmla="*/ 0 h 59"/>
              <a:gd name="T2" fmla="*/ 2147483647 w 492"/>
              <a:gd name="T3" fmla="*/ 0 h 59"/>
              <a:gd name="T4" fmla="*/ 2147483647 w 492"/>
              <a:gd name="T5" fmla="*/ 2147483647 h 59"/>
              <a:gd name="T6" fmla="*/ 0 60000 65536"/>
              <a:gd name="T7" fmla="*/ 0 60000 65536"/>
              <a:gd name="T8" fmla="*/ 0 60000 65536"/>
              <a:gd name="T9" fmla="*/ 0 w 492"/>
              <a:gd name="T10" fmla="*/ 0 h 59"/>
              <a:gd name="T11" fmla="*/ 492 w 492"/>
              <a:gd name="T12" fmla="*/ 59 h 59"/>
            </a:gdLst>
            <a:ahLst/>
            <a:cxnLst>
              <a:cxn ang="T6">
                <a:pos x="T0" y="T1"/>
              </a:cxn>
              <a:cxn ang="T7">
                <a:pos x="T2" y="T3"/>
              </a:cxn>
              <a:cxn ang="T8">
                <a:pos x="T4" y="T5"/>
              </a:cxn>
            </a:cxnLst>
            <a:rect l="T9" t="T10" r="T11" b="T12"/>
            <a:pathLst>
              <a:path w="492" h="59">
                <a:moveTo>
                  <a:pt x="0" y="0"/>
                </a:moveTo>
                <a:lnTo>
                  <a:pt x="492" y="0"/>
                </a:lnTo>
                <a:lnTo>
                  <a:pt x="397" y="59"/>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3" name="Freeform 91"/>
          <p:cNvSpPr>
            <a:spLocks/>
          </p:cNvSpPr>
          <p:nvPr/>
        </p:nvSpPr>
        <p:spPr bwMode="auto">
          <a:xfrm>
            <a:off x="2378075" y="3552825"/>
            <a:ext cx="1038225" cy="92075"/>
          </a:xfrm>
          <a:custGeom>
            <a:avLst/>
            <a:gdLst>
              <a:gd name="T0" fmla="*/ 2147483647 w 653"/>
              <a:gd name="T1" fmla="*/ 0 h 61"/>
              <a:gd name="T2" fmla="*/ 2147483647 w 653"/>
              <a:gd name="T3" fmla="*/ 0 h 61"/>
              <a:gd name="T4" fmla="*/ 0 w 653"/>
              <a:gd name="T5" fmla="*/ 2147483647 h 61"/>
              <a:gd name="T6" fmla="*/ 0 60000 65536"/>
              <a:gd name="T7" fmla="*/ 0 60000 65536"/>
              <a:gd name="T8" fmla="*/ 0 60000 65536"/>
              <a:gd name="T9" fmla="*/ 0 w 653"/>
              <a:gd name="T10" fmla="*/ 0 h 61"/>
              <a:gd name="T11" fmla="*/ 653 w 653"/>
              <a:gd name="T12" fmla="*/ 61 h 61"/>
            </a:gdLst>
            <a:ahLst/>
            <a:cxnLst>
              <a:cxn ang="T6">
                <a:pos x="T0" y="T1"/>
              </a:cxn>
              <a:cxn ang="T7">
                <a:pos x="T2" y="T3"/>
              </a:cxn>
              <a:cxn ang="T8">
                <a:pos x="T4" y="T5"/>
              </a:cxn>
            </a:cxnLst>
            <a:rect l="T9" t="T10" r="T11" b="T12"/>
            <a:pathLst>
              <a:path w="653" h="61">
                <a:moveTo>
                  <a:pt x="653" y="0"/>
                </a:moveTo>
                <a:lnTo>
                  <a:pt x="85" y="0"/>
                </a:lnTo>
                <a:lnTo>
                  <a:pt x="0" y="61"/>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4" name="Freeform 92"/>
          <p:cNvSpPr>
            <a:spLocks/>
          </p:cNvSpPr>
          <p:nvPr/>
        </p:nvSpPr>
        <p:spPr bwMode="auto">
          <a:xfrm>
            <a:off x="2259013" y="3494088"/>
            <a:ext cx="1236662" cy="147637"/>
          </a:xfrm>
          <a:custGeom>
            <a:avLst/>
            <a:gdLst>
              <a:gd name="T0" fmla="*/ 2147483647 w 778"/>
              <a:gd name="T1" fmla="*/ 0 h 98"/>
              <a:gd name="T2" fmla="*/ 2147483647 w 778"/>
              <a:gd name="T3" fmla="*/ 0 h 98"/>
              <a:gd name="T4" fmla="*/ 0 w 778"/>
              <a:gd name="T5" fmla="*/ 2147483647 h 98"/>
              <a:gd name="T6" fmla="*/ 0 60000 65536"/>
              <a:gd name="T7" fmla="*/ 0 60000 65536"/>
              <a:gd name="T8" fmla="*/ 0 60000 65536"/>
              <a:gd name="T9" fmla="*/ 0 w 778"/>
              <a:gd name="T10" fmla="*/ 0 h 98"/>
              <a:gd name="T11" fmla="*/ 778 w 778"/>
              <a:gd name="T12" fmla="*/ 98 h 98"/>
            </a:gdLst>
            <a:ahLst/>
            <a:cxnLst>
              <a:cxn ang="T6">
                <a:pos x="T0" y="T1"/>
              </a:cxn>
              <a:cxn ang="T7">
                <a:pos x="T2" y="T3"/>
              </a:cxn>
              <a:cxn ang="T8">
                <a:pos x="T4" y="T5"/>
              </a:cxn>
            </a:cxnLst>
            <a:rect l="T9" t="T10" r="T11" b="T12"/>
            <a:pathLst>
              <a:path w="778" h="98">
                <a:moveTo>
                  <a:pt x="778" y="0"/>
                </a:moveTo>
                <a:lnTo>
                  <a:pt x="137" y="0"/>
                </a:lnTo>
                <a:lnTo>
                  <a:pt x="0"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5" name="Freeform 93"/>
          <p:cNvSpPr>
            <a:spLocks/>
          </p:cNvSpPr>
          <p:nvPr/>
        </p:nvSpPr>
        <p:spPr bwMode="auto">
          <a:xfrm>
            <a:off x="1481138" y="3176588"/>
            <a:ext cx="1128712" cy="131762"/>
          </a:xfrm>
          <a:custGeom>
            <a:avLst/>
            <a:gdLst>
              <a:gd name="T0" fmla="*/ 0 w 710"/>
              <a:gd name="T1" fmla="*/ 2147483647 h 87"/>
              <a:gd name="T2" fmla="*/ 2147483647 w 710"/>
              <a:gd name="T3" fmla="*/ 2147483647 h 87"/>
              <a:gd name="T4" fmla="*/ 2147483647 w 710"/>
              <a:gd name="T5" fmla="*/ 0 h 87"/>
              <a:gd name="T6" fmla="*/ 0 60000 65536"/>
              <a:gd name="T7" fmla="*/ 0 60000 65536"/>
              <a:gd name="T8" fmla="*/ 0 60000 65536"/>
              <a:gd name="T9" fmla="*/ 0 w 710"/>
              <a:gd name="T10" fmla="*/ 0 h 87"/>
              <a:gd name="T11" fmla="*/ 710 w 710"/>
              <a:gd name="T12" fmla="*/ 87 h 87"/>
            </a:gdLst>
            <a:ahLst/>
            <a:cxnLst>
              <a:cxn ang="T6">
                <a:pos x="T0" y="T1"/>
              </a:cxn>
              <a:cxn ang="T7">
                <a:pos x="T2" y="T3"/>
              </a:cxn>
              <a:cxn ang="T8">
                <a:pos x="T4" y="T5"/>
              </a:cxn>
            </a:cxnLst>
            <a:rect l="T9" t="T10" r="T11" b="T12"/>
            <a:pathLst>
              <a:path w="710" h="87">
                <a:moveTo>
                  <a:pt x="0" y="87"/>
                </a:moveTo>
                <a:lnTo>
                  <a:pt x="583" y="87"/>
                </a:lnTo>
                <a:lnTo>
                  <a:pt x="71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6" name="Freeform 94"/>
          <p:cNvSpPr>
            <a:spLocks/>
          </p:cNvSpPr>
          <p:nvPr/>
        </p:nvSpPr>
        <p:spPr bwMode="auto">
          <a:xfrm>
            <a:off x="1530350" y="3170238"/>
            <a:ext cx="984250" cy="101600"/>
          </a:xfrm>
          <a:custGeom>
            <a:avLst/>
            <a:gdLst>
              <a:gd name="T0" fmla="*/ 0 w 620"/>
              <a:gd name="T1" fmla="*/ 2147483647 h 67"/>
              <a:gd name="T2" fmla="*/ 2147483647 w 620"/>
              <a:gd name="T3" fmla="*/ 2147483647 h 67"/>
              <a:gd name="T4" fmla="*/ 2147483647 w 620"/>
              <a:gd name="T5" fmla="*/ 0 h 67"/>
              <a:gd name="T6" fmla="*/ 0 60000 65536"/>
              <a:gd name="T7" fmla="*/ 0 60000 65536"/>
              <a:gd name="T8" fmla="*/ 0 60000 65536"/>
              <a:gd name="T9" fmla="*/ 0 w 620"/>
              <a:gd name="T10" fmla="*/ 0 h 67"/>
              <a:gd name="T11" fmla="*/ 620 w 620"/>
              <a:gd name="T12" fmla="*/ 67 h 67"/>
            </a:gdLst>
            <a:ahLst/>
            <a:cxnLst>
              <a:cxn ang="T6">
                <a:pos x="T0" y="T1"/>
              </a:cxn>
              <a:cxn ang="T7">
                <a:pos x="T2" y="T3"/>
              </a:cxn>
              <a:cxn ang="T8">
                <a:pos x="T4" y="T5"/>
              </a:cxn>
            </a:cxnLst>
            <a:rect l="T9" t="T10" r="T11" b="T12"/>
            <a:pathLst>
              <a:path w="620" h="67">
                <a:moveTo>
                  <a:pt x="0" y="67"/>
                </a:moveTo>
                <a:lnTo>
                  <a:pt x="524" y="67"/>
                </a:lnTo>
                <a:lnTo>
                  <a:pt x="62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7" name="Freeform 95"/>
          <p:cNvSpPr>
            <a:spLocks/>
          </p:cNvSpPr>
          <p:nvPr/>
        </p:nvSpPr>
        <p:spPr bwMode="auto">
          <a:xfrm>
            <a:off x="2906713" y="3170238"/>
            <a:ext cx="915987" cy="101600"/>
          </a:xfrm>
          <a:custGeom>
            <a:avLst/>
            <a:gdLst>
              <a:gd name="T0" fmla="*/ 2147483647 w 577"/>
              <a:gd name="T1" fmla="*/ 2147483647 h 67"/>
              <a:gd name="T2" fmla="*/ 0 w 577"/>
              <a:gd name="T3" fmla="*/ 2147483647 h 67"/>
              <a:gd name="T4" fmla="*/ 2147483647 w 577"/>
              <a:gd name="T5" fmla="*/ 0 h 67"/>
              <a:gd name="T6" fmla="*/ 0 60000 65536"/>
              <a:gd name="T7" fmla="*/ 0 60000 65536"/>
              <a:gd name="T8" fmla="*/ 0 60000 65536"/>
              <a:gd name="T9" fmla="*/ 0 w 577"/>
              <a:gd name="T10" fmla="*/ 0 h 67"/>
              <a:gd name="T11" fmla="*/ 577 w 577"/>
              <a:gd name="T12" fmla="*/ 67 h 67"/>
            </a:gdLst>
            <a:ahLst/>
            <a:cxnLst>
              <a:cxn ang="T6">
                <a:pos x="T0" y="T1"/>
              </a:cxn>
              <a:cxn ang="T7">
                <a:pos x="T2" y="T3"/>
              </a:cxn>
              <a:cxn ang="T8">
                <a:pos x="T4" y="T5"/>
              </a:cxn>
            </a:cxnLst>
            <a:rect l="T9" t="T10" r="T11" b="T12"/>
            <a:pathLst>
              <a:path w="577" h="67">
                <a:moveTo>
                  <a:pt x="577" y="67"/>
                </a:moveTo>
                <a:lnTo>
                  <a:pt x="0" y="67"/>
                </a:lnTo>
                <a:lnTo>
                  <a:pt x="94"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8" name="Freeform 96"/>
          <p:cNvSpPr>
            <a:spLocks/>
          </p:cNvSpPr>
          <p:nvPr/>
        </p:nvSpPr>
        <p:spPr bwMode="auto">
          <a:xfrm>
            <a:off x="2762250" y="3170238"/>
            <a:ext cx="1003300" cy="138112"/>
          </a:xfrm>
          <a:custGeom>
            <a:avLst/>
            <a:gdLst>
              <a:gd name="T0" fmla="*/ 2147483647 w 633"/>
              <a:gd name="T1" fmla="*/ 2147483647 h 91"/>
              <a:gd name="T2" fmla="*/ 0 w 633"/>
              <a:gd name="T3" fmla="*/ 2147483647 h 91"/>
              <a:gd name="T4" fmla="*/ 2147483647 w 633"/>
              <a:gd name="T5" fmla="*/ 0 h 91"/>
              <a:gd name="T6" fmla="*/ 0 60000 65536"/>
              <a:gd name="T7" fmla="*/ 0 60000 65536"/>
              <a:gd name="T8" fmla="*/ 0 60000 65536"/>
              <a:gd name="T9" fmla="*/ 0 w 633"/>
              <a:gd name="T10" fmla="*/ 0 h 91"/>
              <a:gd name="T11" fmla="*/ 633 w 633"/>
              <a:gd name="T12" fmla="*/ 91 h 91"/>
            </a:gdLst>
            <a:ahLst/>
            <a:cxnLst>
              <a:cxn ang="T6">
                <a:pos x="T0" y="T1"/>
              </a:cxn>
              <a:cxn ang="T7">
                <a:pos x="T2" y="T3"/>
              </a:cxn>
              <a:cxn ang="T8">
                <a:pos x="T4" y="T5"/>
              </a:cxn>
            </a:cxnLst>
            <a:rect l="T9" t="T10" r="T11" b="T12"/>
            <a:pathLst>
              <a:path w="633" h="91">
                <a:moveTo>
                  <a:pt x="633" y="89"/>
                </a:moveTo>
                <a:lnTo>
                  <a:pt x="0" y="91"/>
                </a:lnTo>
                <a:lnTo>
                  <a:pt x="127"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nvGrpSpPr>
          <p:cNvPr id="42059" name="Group 97"/>
          <p:cNvGrpSpPr>
            <a:grpSpLocks/>
          </p:cNvGrpSpPr>
          <p:nvPr/>
        </p:nvGrpSpPr>
        <p:grpSpPr bwMode="auto">
          <a:xfrm flipH="1" flipV="1">
            <a:off x="3175000" y="4189413"/>
            <a:ext cx="71438" cy="736600"/>
            <a:chOff x="3334" y="2729"/>
            <a:chExt cx="317" cy="3498"/>
          </a:xfrm>
        </p:grpSpPr>
        <p:sp>
          <p:nvSpPr>
            <p:cNvPr id="42100" name="Oval 98"/>
            <p:cNvSpPr>
              <a:spLocks noChangeArrowheads="1"/>
            </p:cNvSpPr>
            <p:nvPr/>
          </p:nvSpPr>
          <p:spPr bwMode="auto">
            <a:xfrm>
              <a:off x="3334" y="2729"/>
              <a:ext cx="317" cy="3498"/>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0" rIns="0"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01" name="Line 99"/>
            <p:cNvSpPr>
              <a:spLocks noChangeShapeType="1"/>
            </p:cNvSpPr>
            <p:nvPr/>
          </p:nvSpPr>
          <p:spPr bwMode="auto">
            <a:xfrm>
              <a:off x="3334" y="4485"/>
              <a:ext cx="317"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sp>
          <p:nvSpPr>
            <p:cNvPr id="42102" name="Line 100"/>
            <p:cNvSpPr>
              <a:spLocks noChangeShapeType="1"/>
            </p:cNvSpPr>
            <p:nvPr/>
          </p:nvSpPr>
          <p:spPr bwMode="auto">
            <a:xfrm>
              <a:off x="3491" y="4320"/>
              <a:ext cx="0" cy="3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grpSp>
      <p:sp>
        <p:nvSpPr>
          <p:cNvPr id="42060" name="Oval 102"/>
          <p:cNvSpPr>
            <a:spLocks noChangeArrowheads="1"/>
          </p:cNvSpPr>
          <p:nvPr/>
        </p:nvSpPr>
        <p:spPr bwMode="auto">
          <a:xfrm>
            <a:off x="5046663" y="1285875"/>
            <a:ext cx="4141787" cy="2817813"/>
          </a:xfrm>
          <a:prstGeom prst="ellipse">
            <a:avLst/>
          </a:prstGeom>
          <a:gradFill rotWithShape="1">
            <a:gsLst>
              <a:gs pos="0">
                <a:srgbClr val="CCCCFF"/>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61" name="Text Box 103"/>
          <p:cNvSpPr txBox="1">
            <a:spLocks noChangeArrowheads="1"/>
          </p:cNvSpPr>
          <p:nvPr/>
        </p:nvSpPr>
        <p:spPr bwMode="auto">
          <a:xfrm>
            <a:off x="5226050" y="1773238"/>
            <a:ext cx="17938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5F5F5F"/>
                </a:solidFill>
                <a:latin typeface="HGP創英角ｺﾞｼｯｸUB" pitchFamily="50" charset="-128"/>
                <a:ea typeface="HGP創英角ｺﾞｼｯｸUB" pitchFamily="50" charset="-128"/>
              </a:rPr>
              <a:t>道路施設管理</a:t>
            </a:r>
          </a:p>
        </p:txBody>
      </p:sp>
      <p:pic>
        <p:nvPicPr>
          <p:cNvPr id="42062" name="Picture 10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31075" y="1493838"/>
            <a:ext cx="1655763" cy="132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92" name="Picture 105"/>
          <p:cNvPicPr>
            <a:picLocks noChangeAspect="1" noChangeArrowheads="1"/>
          </p:cNvPicPr>
          <p:nvPr/>
        </p:nvPicPr>
        <p:blipFill>
          <a:blip r:embed="rId5" cstate="print"/>
          <a:srcRect/>
          <a:stretch>
            <a:fillRect/>
          </a:stretch>
        </p:blipFill>
        <p:spPr bwMode="auto">
          <a:xfrm>
            <a:off x="8237538" y="2289175"/>
            <a:ext cx="793750" cy="635000"/>
          </a:xfrm>
          <a:prstGeom prst="rect">
            <a:avLst/>
          </a:prstGeom>
          <a:noFill/>
          <a:ln w="9525">
            <a:noFill/>
            <a:miter lim="800000"/>
            <a:headEnd/>
            <a:tailEnd/>
          </a:ln>
          <a:effectLst>
            <a:outerShdw dist="35921" dir="2700000" algn="ctr" rotWithShape="0">
              <a:schemeClr val="bg2"/>
            </a:outerShdw>
          </a:effectLst>
        </p:spPr>
      </p:pic>
      <p:sp>
        <p:nvSpPr>
          <p:cNvPr id="42064" name="Text Box 106"/>
          <p:cNvSpPr txBox="1">
            <a:spLocks noChangeArrowheads="1"/>
          </p:cNvSpPr>
          <p:nvPr/>
        </p:nvSpPr>
        <p:spPr bwMode="auto">
          <a:xfrm>
            <a:off x="7235825" y="1184275"/>
            <a:ext cx="1763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5F5F5F"/>
                </a:solidFill>
                <a:latin typeface="HGP創英角ｺﾞｼｯｸUB" pitchFamily="50" charset="-128"/>
                <a:ea typeface="HGP創英角ｺﾞｼｯｸUB" pitchFamily="50" charset="-128"/>
              </a:rPr>
              <a:t>占用物管理</a:t>
            </a:r>
          </a:p>
        </p:txBody>
      </p:sp>
      <p:sp>
        <p:nvSpPr>
          <p:cNvPr id="42065" name="Text Box 107"/>
          <p:cNvSpPr txBox="1">
            <a:spLocks noChangeArrowheads="1"/>
          </p:cNvSpPr>
          <p:nvPr/>
        </p:nvSpPr>
        <p:spPr bwMode="auto">
          <a:xfrm>
            <a:off x="7337425" y="2773363"/>
            <a:ext cx="16573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5F5F5F"/>
                </a:solidFill>
                <a:latin typeface="HGP創英角ｺﾞｼｯｸUB" pitchFamily="50" charset="-128"/>
                <a:ea typeface="HGP創英角ｺﾞｼｯｸUB" pitchFamily="50" charset="-128"/>
              </a:rPr>
              <a:t>パトロール</a:t>
            </a:r>
          </a:p>
        </p:txBody>
      </p:sp>
      <p:pic>
        <p:nvPicPr>
          <p:cNvPr id="42066" name="Picture 108" descr="WS000000端末異常事象位置入力中"/>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07263" y="3068638"/>
            <a:ext cx="1801812"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67" name="Text Box 109"/>
          <p:cNvSpPr txBox="1">
            <a:spLocks noChangeArrowheads="1"/>
          </p:cNvSpPr>
          <p:nvPr/>
        </p:nvSpPr>
        <p:spPr bwMode="auto">
          <a:xfrm>
            <a:off x="5343525" y="5734050"/>
            <a:ext cx="38004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a:solidFill>
                  <a:srgbClr val="FF0000"/>
                </a:solidFill>
                <a:latin typeface="HGP創英角ｺﾞｼｯｸUB" pitchFamily="50" charset="-128"/>
                <a:ea typeface="HGP創英角ｺﾞｼｯｸUB" pitchFamily="50" charset="-128"/>
              </a:rPr>
              <a:t>②</a:t>
            </a:r>
            <a:r>
              <a:rPr lang="ja-JP" altLang="en-US" sz="2000" b="0">
                <a:solidFill>
                  <a:srgbClr val="FF0000"/>
                </a:solidFill>
                <a:latin typeface="HGP創英角ｺﾞｼｯｸUB" pitchFamily="50" charset="-128"/>
                <a:ea typeface="HGP創英角ｺﾞｼｯｸUB" pitchFamily="50" charset="-128"/>
              </a:rPr>
              <a:t>共通利用による</a:t>
            </a:r>
            <a:br>
              <a:rPr lang="ja-JP" altLang="en-US" sz="2000" b="0">
                <a:solidFill>
                  <a:srgbClr val="FF0000"/>
                </a:solidFill>
                <a:latin typeface="HGP創英角ｺﾞｼｯｸUB" pitchFamily="50" charset="-128"/>
                <a:ea typeface="HGP創英角ｺﾞｼｯｸUB" pitchFamily="50" charset="-128"/>
              </a:rPr>
            </a:br>
            <a:r>
              <a:rPr lang="ja-JP" altLang="en-US" sz="2000" b="0">
                <a:solidFill>
                  <a:srgbClr val="FF0000"/>
                </a:solidFill>
                <a:latin typeface="HGP創英角ｺﾞｼｯｸUB" pitchFamily="50" charset="-128"/>
                <a:ea typeface="HGP創英角ｺﾞｼｯｸUB" pitchFamily="50" charset="-128"/>
              </a:rPr>
              <a:t>地図整備・更新費用の削減</a:t>
            </a:r>
          </a:p>
        </p:txBody>
      </p:sp>
      <p:pic>
        <p:nvPicPr>
          <p:cNvPr id="42068" name="Picture 1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64163" y="2078038"/>
            <a:ext cx="1855787" cy="132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115798" name="Picture 117"/>
          <p:cNvPicPr>
            <a:picLocks noChangeAspect="1" noChangeArrowheads="1"/>
          </p:cNvPicPr>
          <p:nvPr/>
        </p:nvPicPr>
        <p:blipFill>
          <a:blip r:embed="rId8" cstate="print"/>
          <a:srcRect/>
          <a:stretch>
            <a:fillRect/>
          </a:stretch>
        </p:blipFill>
        <p:spPr bwMode="auto">
          <a:xfrm>
            <a:off x="6161088" y="2901950"/>
            <a:ext cx="1074737" cy="533400"/>
          </a:xfrm>
          <a:prstGeom prst="rect">
            <a:avLst/>
          </a:prstGeom>
          <a:noFill/>
          <a:ln w="9525" algn="ctr">
            <a:noFill/>
            <a:miter lim="800000"/>
            <a:headEnd/>
            <a:tailEnd/>
          </a:ln>
          <a:effectLst>
            <a:outerShdw dist="35921" dir="2700000" algn="ctr" rotWithShape="0">
              <a:schemeClr val="bg2">
                <a:alpha val="50000"/>
              </a:schemeClr>
            </a:outerShdw>
          </a:effectLst>
        </p:spPr>
      </p:pic>
      <p:grpSp>
        <p:nvGrpSpPr>
          <p:cNvPr id="42070" name="Group 118"/>
          <p:cNvGrpSpPr>
            <a:grpSpLocks/>
          </p:cNvGrpSpPr>
          <p:nvPr/>
        </p:nvGrpSpPr>
        <p:grpSpPr bwMode="auto">
          <a:xfrm>
            <a:off x="295275" y="1000125"/>
            <a:ext cx="4464050" cy="5092700"/>
            <a:chOff x="204" y="630"/>
            <a:chExt cx="2813" cy="3208"/>
          </a:xfrm>
        </p:grpSpPr>
        <p:pic>
          <p:nvPicPr>
            <p:cNvPr id="42085" name="Picture 11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78" y="630"/>
              <a:ext cx="1088"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815" name="Picture 120"/>
            <p:cNvPicPr>
              <a:picLocks noChangeAspect="1" noChangeArrowheads="1"/>
            </p:cNvPicPr>
            <p:nvPr/>
          </p:nvPicPr>
          <p:blipFill>
            <a:blip r:embed="rId8" cstate="print"/>
            <a:srcRect/>
            <a:stretch>
              <a:fillRect/>
            </a:stretch>
          </p:blipFill>
          <p:spPr bwMode="auto">
            <a:xfrm>
              <a:off x="1324" y="769"/>
              <a:ext cx="633" cy="336"/>
            </a:xfrm>
            <a:prstGeom prst="rect">
              <a:avLst/>
            </a:prstGeom>
            <a:noFill/>
            <a:ln w="9525" algn="ctr">
              <a:noFill/>
              <a:miter lim="800000"/>
              <a:headEnd/>
              <a:tailEnd/>
            </a:ln>
            <a:effectLst>
              <a:outerShdw dist="35921" dir="2700000" algn="ctr" rotWithShape="0">
                <a:schemeClr val="bg2">
                  <a:alpha val="50000"/>
                </a:schemeClr>
              </a:outerShdw>
            </a:effectLst>
          </p:spPr>
        </p:pic>
        <p:grpSp>
          <p:nvGrpSpPr>
            <p:cNvPr id="42087" name="Group 121"/>
            <p:cNvGrpSpPr>
              <a:grpSpLocks/>
            </p:cNvGrpSpPr>
            <p:nvPr/>
          </p:nvGrpSpPr>
          <p:grpSpPr bwMode="auto">
            <a:xfrm flipH="1" flipV="1">
              <a:off x="940" y="811"/>
              <a:ext cx="44" cy="463"/>
              <a:chOff x="3334" y="2809"/>
              <a:chExt cx="317" cy="3339"/>
            </a:xfrm>
          </p:grpSpPr>
          <p:sp>
            <p:nvSpPr>
              <p:cNvPr id="42097" name="Oval 122"/>
              <p:cNvSpPr>
                <a:spLocks noChangeArrowheads="1"/>
              </p:cNvSpPr>
              <p:nvPr/>
            </p:nvSpPr>
            <p:spPr bwMode="auto">
              <a:xfrm>
                <a:off x="3334" y="2809"/>
                <a:ext cx="317" cy="3339"/>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0" rIns="0"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98" name="Line 123"/>
              <p:cNvSpPr>
                <a:spLocks noChangeShapeType="1"/>
              </p:cNvSpPr>
              <p:nvPr/>
            </p:nvSpPr>
            <p:spPr bwMode="auto">
              <a:xfrm>
                <a:off x="3334" y="4485"/>
                <a:ext cx="317"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sp>
            <p:nvSpPr>
              <p:cNvPr id="42099" name="Line 124"/>
              <p:cNvSpPr>
                <a:spLocks noChangeShapeType="1"/>
              </p:cNvSpPr>
              <p:nvPr/>
            </p:nvSpPr>
            <p:spPr bwMode="auto">
              <a:xfrm>
                <a:off x="3491" y="4320"/>
                <a:ext cx="0" cy="3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grpSp>
        <p:sp>
          <p:nvSpPr>
            <p:cNvPr id="42088" name="Freeform 125"/>
            <p:cNvSpPr>
              <a:spLocks/>
            </p:cNvSpPr>
            <p:nvPr/>
          </p:nvSpPr>
          <p:spPr bwMode="auto">
            <a:xfrm>
              <a:off x="935" y="1041"/>
              <a:ext cx="146" cy="233"/>
            </a:xfrm>
            <a:custGeom>
              <a:avLst/>
              <a:gdLst>
                <a:gd name="T0" fmla="*/ 30 w 146"/>
                <a:gd name="T1" fmla="*/ 0 h 117"/>
                <a:gd name="T2" fmla="*/ 0 w 146"/>
                <a:gd name="T3" fmla="*/ 2147483647 h 117"/>
                <a:gd name="T4" fmla="*/ 115 w 146"/>
                <a:gd name="T5" fmla="*/ 2147483647 h 117"/>
                <a:gd name="T6" fmla="*/ 146 w 146"/>
                <a:gd name="T7" fmla="*/ 2147483647 h 117"/>
                <a:gd name="T8" fmla="*/ 30 w 146"/>
                <a:gd name="T9" fmla="*/ 0 h 117"/>
                <a:gd name="T10" fmla="*/ 0 60000 65536"/>
                <a:gd name="T11" fmla="*/ 0 60000 65536"/>
                <a:gd name="T12" fmla="*/ 0 60000 65536"/>
                <a:gd name="T13" fmla="*/ 0 60000 65536"/>
                <a:gd name="T14" fmla="*/ 0 60000 65536"/>
                <a:gd name="T15" fmla="*/ 0 w 146"/>
                <a:gd name="T16" fmla="*/ 0 h 117"/>
                <a:gd name="T17" fmla="*/ 146 w 146"/>
                <a:gd name="T18" fmla="*/ 117 h 117"/>
              </a:gdLst>
              <a:ahLst/>
              <a:cxnLst>
                <a:cxn ang="T10">
                  <a:pos x="T0" y="T1"/>
                </a:cxn>
                <a:cxn ang="T11">
                  <a:pos x="T2" y="T3"/>
                </a:cxn>
                <a:cxn ang="T12">
                  <a:pos x="T4" y="T5"/>
                </a:cxn>
                <a:cxn ang="T13">
                  <a:pos x="T6" y="T7"/>
                </a:cxn>
                <a:cxn ang="T14">
                  <a:pos x="T8" y="T9"/>
                </a:cxn>
              </a:cxnLst>
              <a:rect l="T15" t="T16" r="T17" b="T18"/>
              <a:pathLst>
                <a:path w="146" h="117">
                  <a:moveTo>
                    <a:pt x="30" y="0"/>
                  </a:moveTo>
                  <a:lnTo>
                    <a:pt x="0" y="32"/>
                  </a:lnTo>
                  <a:lnTo>
                    <a:pt x="115" y="117"/>
                  </a:lnTo>
                  <a:lnTo>
                    <a:pt x="146" y="80"/>
                  </a:lnTo>
                  <a:lnTo>
                    <a:pt x="30" y="0"/>
                  </a:lnTo>
                  <a:close/>
                </a:path>
              </a:pathLst>
            </a:custGeom>
            <a:solidFill>
              <a:srgbClr val="FF7C80">
                <a:alpha val="30196"/>
              </a:srgbClr>
            </a:solidFill>
            <a:ln w="6350" cap="flat" cmpd="sng">
              <a:solidFill>
                <a:srgbClr val="FF0000"/>
              </a:solidFill>
              <a:prstDash val="solid"/>
              <a:round/>
              <a:headEnd/>
              <a:tailEnd/>
            </a:ln>
          </p:spPr>
          <p:txBody>
            <a:bodyPr lIns="0" rIns="0">
              <a:spAutoFit/>
            </a:bodyPr>
            <a:lstStyle/>
            <a:p>
              <a:endParaRPr lang="ja-JP" altLang="en-US"/>
            </a:p>
          </p:txBody>
        </p:sp>
        <p:sp>
          <p:nvSpPr>
            <p:cNvPr id="11352" name="AutoShape 126"/>
            <p:cNvSpPr>
              <a:spLocks noChangeArrowheads="1"/>
            </p:cNvSpPr>
            <p:nvPr/>
          </p:nvSpPr>
          <p:spPr bwMode="auto">
            <a:xfrm rot="-5400000">
              <a:off x="459" y="2234"/>
              <a:ext cx="2256" cy="95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0 w 21600"/>
                <a:gd name="T13" fmla="*/ 3420 h 21600"/>
                <a:gd name="T14" fmla="*/ 20307 w 21600"/>
                <a:gd name="T15" fmla="*/ 18180 h 21600"/>
              </a:gdLst>
              <a:ahLst/>
              <a:cxnLst>
                <a:cxn ang="T8">
                  <a:pos x="T0" y="T1"/>
                </a:cxn>
                <a:cxn ang="T9">
                  <a:pos x="T2" y="T3"/>
                </a:cxn>
                <a:cxn ang="T10">
                  <a:pos x="T4" y="T5"/>
                </a:cxn>
                <a:cxn ang="T11">
                  <a:pos x="T6" y="T7"/>
                </a:cxn>
              </a:cxnLst>
              <a:rect l="T12" t="T13" r="T14" b="T15"/>
              <a:pathLst>
                <a:path w="21600" h="21600">
                  <a:moveTo>
                    <a:pt x="19713" y="0"/>
                  </a:moveTo>
                  <a:lnTo>
                    <a:pt x="19713" y="3419"/>
                  </a:lnTo>
                  <a:lnTo>
                    <a:pt x="3375" y="3419"/>
                  </a:lnTo>
                  <a:lnTo>
                    <a:pt x="3375" y="18181"/>
                  </a:lnTo>
                  <a:lnTo>
                    <a:pt x="19713" y="18181"/>
                  </a:lnTo>
                  <a:lnTo>
                    <a:pt x="19713" y="21600"/>
                  </a:lnTo>
                  <a:lnTo>
                    <a:pt x="21600" y="10800"/>
                  </a:lnTo>
                  <a:close/>
                </a:path>
                <a:path w="21600" h="21600">
                  <a:moveTo>
                    <a:pt x="1350" y="3419"/>
                  </a:moveTo>
                  <a:lnTo>
                    <a:pt x="1350" y="18181"/>
                  </a:lnTo>
                  <a:lnTo>
                    <a:pt x="2700" y="18181"/>
                  </a:lnTo>
                  <a:lnTo>
                    <a:pt x="2700" y="3419"/>
                  </a:lnTo>
                  <a:close/>
                </a:path>
                <a:path w="21600" h="21600">
                  <a:moveTo>
                    <a:pt x="0" y="3419"/>
                  </a:moveTo>
                  <a:lnTo>
                    <a:pt x="0" y="18181"/>
                  </a:lnTo>
                  <a:lnTo>
                    <a:pt x="675" y="18181"/>
                  </a:lnTo>
                  <a:lnTo>
                    <a:pt x="675" y="3419"/>
                  </a:lnTo>
                  <a:close/>
                </a:path>
              </a:pathLst>
            </a:custGeom>
            <a:solidFill>
              <a:schemeClr val="accent1">
                <a:lumMod val="40000"/>
                <a:lumOff val="60000"/>
                <a:alpha val="40000"/>
              </a:schemeClr>
            </a:solidFill>
            <a:ln w="9525">
              <a:solidFill>
                <a:srgbClr val="DDDDDD"/>
              </a:solidFill>
              <a:miter lim="800000"/>
              <a:headEnd/>
              <a:tailEnd/>
            </a:ln>
          </p:spPr>
          <p:txBody>
            <a:bodyPr vert="eaVert" wrap="none" anchor="ctr"/>
            <a:lstStyle/>
            <a:p>
              <a:pPr>
                <a:spcBef>
                  <a:spcPct val="50000"/>
                </a:spcBef>
                <a:defRPr/>
              </a:pPr>
              <a:endParaRPr lang="en-US" sz="2800" b="0">
                <a:solidFill>
                  <a:srgbClr val="000000"/>
                </a:solidFill>
                <a:latin typeface="HGP創英角ｺﾞｼｯｸUB" pitchFamily="50" charset="-128"/>
                <a:ea typeface="HGP創英角ｺﾞｼｯｸUB" pitchFamily="50" charset="-128"/>
              </a:endParaRPr>
            </a:p>
          </p:txBody>
        </p:sp>
        <p:grpSp>
          <p:nvGrpSpPr>
            <p:cNvPr id="42090" name="Group 127"/>
            <p:cNvGrpSpPr>
              <a:grpSpLocks/>
            </p:cNvGrpSpPr>
            <p:nvPr/>
          </p:nvGrpSpPr>
          <p:grpSpPr bwMode="auto">
            <a:xfrm>
              <a:off x="243" y="1208"/>
              <a:ext cx="467" cy="321"/>
              <a:chOff x="-4274" y="-652"/>
              <a:chExt cx="1748" cy="1255"/>
            </a:xfrm>
          </p:grpSpPr>
          <p:sp>
            <p:nvSpPr>
              <p:cNvPr id="42093" name="Freeform 128"/>
              <p:cNvSpPr>
                <a:spLocks/>
              </p:cNvSpPr>
              <p:nvPr/>
            </p:nvSpPr>
            <p:spPr bwMode="auto">
              <a:xfrm>
                <a:off x="-4274" y="-455"/>
                <a:ext cx="436" cy="911"/>
              </a:xfrm>
              <a:custGeom>
                <a:avLst/>
                <a:gdLst>
                  <a:gd name="T0" fmla="*/ 0 w 2550"/>
                  <a:gd name="T1" fmla="*/ 0 h 650"/>
                  <a:gd name="T2" fmla="*/ 0 w 2550"/>
                  <a:gd name="T3" fmla="*/ 737343143 h 650"/>
                  <a:gd name="T4" fmla="*/ 0 w 2550"/>
                  <a:gd name="T5" fmla="*/ 2147483647 h 650"/>
                  <a:gd name="T6" fmla="*/ 0 w 2550"/>
                  <a:gd name="T7" fmla="*/ 902025689 h 650"/>
                  <a:gd name="T8" fmla="*/ 0 w 2550"/>
                  <a:gd name="T9" fmla="*/ 0 h 650"/>
                  <a:gd name="T10" fmla="*/ 0 60000 65536"/>
                  <a:gd name="T11" fmla="*/ 0 60000 65536"/>
                  <a:gd name="T12" fmla="*/ 0 60000 65536"/>
                  <a:gd name="T13" fmla="*/ 0 60000 65536"/>
                  <a:gd name="T14" fmla="*/ 0 60000 65536"/>
                  <a:gd name="T15" fmla="*/ 0 w 2550"/>
                  <a:gd name="T16" fmla="*/ 0 h 650"/>
                  <a:gd name="T17" fmla="*/ 2550 w 2550"/>
                  <a:gd name="T18" fmla="*/ 650 h 650"/>
                </a:gdLst>
                <a:ahLst/>
                <a:cxnLst>
                  <a:cxn ang="T10">
                    <a:pos x="T0" y="T1"/>
                  </a:cxn>
                  <a:cxn ang="T11">
                    <a:pos x="T2" y="T3"/>
                  </a:cxn>
                  <a:cxn ang="T12">
                    <a:pos x="T4" y="T5"/>
                  </a:cxn>
                  <a:cxn ang="T13">
                    <a:pos x="T6" y="T7"/>
                  </a:cxn>
                  <a:cxn ang="T14">
                    <a:pos x="T8" y="T9"/>
                  </a:cxn>
                </a:cxnLst>
                <a:rect l="T15" t="T16" r="T17" b="T18"/>
                <a:pathLst>
                  <a:path w="2550" h="650">
                    <a:moveTo>
                      <a:pt x="792" y="0"/>
                    </a:moveTo>
                    <a:lnTo>
                      <a:pt x="2550" y="186"/>
                    </a:lnTo>
                    <a:lnTo>
                      <a:pt x="2521" y="650"/>
                    </a:lnTo>
                    <a:lnTo>
                      <a:pt x="0" y="228"/>
                    </a:lnTo>
                    <a:lnTo>
                      <a:pt x="792" y="0"/>
                    </a:lnTo>
                    <a:close/>
                  </a:path>
                </a:pathLst>
              </a:custGeom>
              <a:gradFill rotWithShape="1">
                <a:gsLst>
                  <a:gs pos="0">
                    <a:srgbClr val="C9C9B7"/>
                  </a:gs>
                  <a:gs pos="100000">
                    <a:srgbClr val="FFFFFF"/>
                  </a:gs>
                </a:gsLst>
                <a:lin ang="2700000" scaled="1"/>
              </a:gradFill>
              <a:ln w="9525" cap="flat" cmpd="sng">
                <a:solidFill>
                  <a:schemeClr val="tx1"/>
                </a:solidFill>
                <a:prstDash val="solid"/>
                <a:round/>
                <a:headEnd/>
                <a:tailEnd/>
              </a:ln>
            </p:spPr>
            <p:txBody>
              <a:bodyPr wrap="none" anchor="ctr">
                <a:spAutoFit/>
              </a:bodyPr>
              <a:lstStyle/>
              <a:p>
                <a:endParaRPr lang="ja-JP" altLang="en-US"/>
              </a:p>
            </p:txBody>
          </p:sp>
          <p:sp>
            <p:nvSpPr>
              <p:cNvPr id="42094" name="Freeform 129"/>
              <p:cNvSpPr>
                <a:spLocks/>
              </p:cNvSpPr>
              <p:nvPr/>
            </p:nvSpPr>
            <p:spPr bwMode="auto">
              <a:xfrm>
                <a:off x="-4274" y="-308"/>
                <a:ext cx="436" cy="911"/>
              </a:xfrm>
              <a:custGeom>
                <a:avLst/>
                <a:gdLst>
                  <a:gd name="T0" fmla="*/ 0 w 2520"/>
                  <a:gd name="T1" fmla="*/ 0 h 484"/>
                  <a:gd name="T2" fmla="*/ 0 w 2520"/>
                  <a:gd name="T3" fmla="*/ 2147483647 h 484"/>
                  <a:gd name="T4" fmla="*/ 0 w 2520"/>
                  <a:gd name="T5" fmla="*/ 2147483647 h 484"/>
                  <a:gd name="T6" fmla="*/ 0 w 2520"/>
                  <a:gd name="T7" fmla="*/ 2147483647 h 484"/>
                  <a:gd name="T8" fmla="*/ 0 w 2520"/>
                  <a:gd name="T9" fmla="*/ 0 h 484"/>
                  <a:gd name="T10" fmla="*/ 0 60000 65536"/>
                  <a:gd name="T11" fmla="*/ 0 60000 65536"/>
                  <a:gd name="T12" fmla="*/ 0 60000 65536"/>
                  <a:gd name="T13" fmla="*/ 0 60000 65536"/>
                  <a:gd name="T14" fmla="*/ 0 60000 65536"/>
                  <a:gd name="T15" fmla="*/ 0 w 2520"/>
                  <a:gd name="T16" fmla="*/ 0 h 484"/>
                  <a:gd name="T17" fmla="*/ 2520 w 2520"/>
                  <a:gd name="T18" fmla="*/ 484 h 484"/>
                </a:gdLst>
                <a:ahLst/>
                <a:cxnLst>
                  <a:cxn ang="T10">
                    <a:pos x="T0" y="T1"/>
                  </a:cxn>
                  <a:cxn ang="T11">
                    <a:pos x="T2" y="T3"/>
                  </a:cxn>
                  <a:cxn ang="T12">
                    <a:pos x="T4" y="T5"/>
                  </a:cxn>
                  <a:cxn ang="T13">
                    <a:pos x="T6" y="T7"/>
                  </a:cxn>
                  <a:cxn ang="T14">
                    <a:pos x="T8" y="T9"/>
                  </a:cxn>
                </a:cxnLst>
                <a:rect l="T15" t="T16" r="T17" b="T18"/>
                <a:pathLst>
                  <a:path w="2520" h="484">
                    <a:moveTo>
                      <a:pt x="0" y="0"/>
                    </a:moveTo>
                    <a:lnTo>
                      <a:pt x="0" y="40"/>
                    </a:lnTo>
                    <a:lnTo>
                      <a:pt x="2516" y="484"/>
                    </a:lnTo>
                    <a:lnTo>
                      <a:pt x="2520" y="421"/>
                    </a:lnTo>
                    <a:lnTo>
                      <a:pt x="0" y="0"/>
                    </a:lnTo>
                    <a:close/>
                  </a:path>
                </a:pathLst>
              </a:custGeom>
              <a:gradFill rotWithShape="1">
                <a:gsLst>
                  <a:gs pos="0">
                    <a:srgbClr val="C9C9B7"/>
                  </a:gs>
                  <a:gs pos="50000">
                    <a:srgbClr val="F8F8F8"/>
                  </a:gs>
                  <a:gs pos="100000">
                    <a:srgbClr val="C9C9B7"/>
                  </a:gs>
                </a:gsLst>
                <a:lin ang="2700000" scaled="1"/>
              </a:gradFill>
              <a:ln w="9525" cap="flat" cmpd="sng">
                <a:solidFill>
                  <a:schemeClr val="tx1"/>
                </a:solidFill>
                <a:prstDash val="solid"/>
                <a:round/>
                <a:headEnd type="none" w="med" len="med"/>
                <a:tailEnd type="none" w="med" len="med"/>
              </a:ln>
            </p:spPr>
            <p:txBody>
              <a:bodyPr wrap="none" anchor="ctr">
                <a:spAutoFit/>
              </a:bodyPr>
              <a:lstStyle/>
              <a:p>
                <a:endParaRPr lang="ja-JP" altLang="en-US"/>
              </a:p>
            </p:txBody>
          </p:sp>
          <p:pic>
            <p:nvPicPr>
              <p:cNvPr id="42095" name="Picture 130" descr="pc0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479" y="-652"/>
                <a:ext cx="953" cy="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96" name="Picture 131" descr="person_0070"/>
              <p:cNvPicPr>
                <a:picLocks noChangeAspect="1" noChangeArrowheads="1"/>
              </p:cNvPicPr>
              <p:nvPr/>
            </p:nvPicPr>
            <p:blipFill>
              <a:blip r:embed="rId11" cstate="print">
                <a:extLst>
                  <a:ext uri="{28A0092B-C50C-407E-A947-70E740481C1C}">
                    <a14:useLocalDpi xmlns="" xmlns:a14="http://schemas.microsoft.com/office/drawing/2010/main" val="0"/>
                  </a:ext>
                </a:extLst>
              </a:blip>
              <a:srcRect b="19630"/>
              <a:stretch>
                <a:fillRect/>
              </a:stretch>
            </p:blipFill>
            <p:spPr bwMode="auto">
              <a:xfrm>
                <a:off x="-4250" y="-606"/>
                <a:ext cx="795" cy="1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2091" name="Text Box 132"/>
            <p:cNvSpPr txBox="1">
              <a:spLocks noChangeArrowheads="1"/>
            </p:cNvSpPr>
            <p:nvPr/>
          </p:nvSpPr>
          <p:spPr bwMode="auto">
            <a:xfrm>
              <a:off x="204" y="1415"/>
              <a:ext cx="2813"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a:solidFill>
                    <a:srgbClr val="FF0000"/>
                  </a:solidFill>
                  <a:latin typeface="HGP創英角ｺﾞｼｯｸUB" pitchFamily="50" charset="-128"/>
                  <a:ea typeface="HGP創英角ｺﾞｼｯｸUB" pitchFamily="50" charset="-128"/>
                </a:rPr>
                <a:t>①</a:t>
              </a:r>
              <a:r>
                <a:rPr lang="ja-JP" altLang="en-US" sz="2000" b="0">
                  <a:solidFill>
                    <a:srgbClr val="FF0000"/>
                  </a:solidFill>
                  <a:latin typeface="HGP創英角ｺﾞｼｯｸUB" pitchFamily="50" charset="-128"/>
                  <a:ea typeface="HGP創英角ｺﾞｼｯｸUB" pitchFamily="50" charset="-128"/>
                </a:rPr>
                <a:t>道路管理情報の統合管理による</a:t>
              </a:r>
              <a:br>
                <a:rPr lang="ja-JP" altLang="en-US" sz="2000" b="0">
                  <a:solidFill>
                    <a:srgbClr val="FF0000"/>
                  </a:solidFill>
                  <a:latin typeface="HGP創英角ｺﾞｼｯｸUB" pitchFamily="50" charset="-128"/>
                  <a:ea typeface="HGP創英角ｺﾞｼｯｸUB" pitchFamily="50" charset="-128"/>
                </a:rPr>
              </a:br>
              <a:r>
                <a:rPr lang="ja-JP" altLang="en-US" sz="2000" b="0">
                  <a:solidFill>
                    <a:srgbClr val="FF0000"/>
                  </a:solidFill>
                  <a:latin typeface="HGP創英角ｺﾞｼｯｸUB" pitchFamily="50" charset="-128"/>
                  <a:ea typeface="HGP創英角ｺﾞｼｯｸUB" pitchFamily="50" charset="-128"/>
                </a:rPr>
                <a:t>情報の共有化</a:t>
              </a:r>
            </a:p>
          </p:txBody>
        </p:sp>
        <p:pic>
          <p:nvPicPr>
            <p:cNvPr id="115821" name="Picture 133"/>
            <p:cNvPicPr>
              <a:picLocks noChangeAspect="1" noChangeArrowheads="1"/>
            </p:cNvPicPr>
            <p:nvPr/>
          </p:nvPicPr>
          <p:blipFill>
            <a:blip r:embed="rId12" cstate="print"/>
            <a:srcRect/>
            <a:stretch>
              <a:fillRect/>
            </a:stretch>
          </p:blipFill>
          <p:spPr bwMode="auto">
            <a:xfrm>
              <a:off x="1864" y="959"/>
              <a:ext cx="500" cy="400"/>
            </a:xfrm>
            <a:prstGeom prst="rect">
              <a:avLst/>
            </a:prstGeom>
            <a:noFill/>
            <a:ln w="9525">
              <a:noFill/>
              <a:miter lim="800000"/>
              <a:headEnd/>
              <a:tailEnd/>
            </a:ln>
            <a:effectLst>
              <a:outerShdw dist="35921" dir="2700000" algn="ctr" rotWithShape="0">
                <a:schemeClr val="bg2"/>
              </a:outerShdw>
            </a:effectLst>
          </p:spPr>
        </p:pic>
      </p:grpSp>
      <p:sp>
        <p:nvSpPr>
          <p:cNvPr id="42071" name="AutoShape 134"/>
          <p:cNvSpPr>
            <a:spLocks noChangeArrowheads="1"/>
          </p:cNvSpPr>
          <p:nvPr/>
        </p:nvSpPr>
        <p:spPr bwMode="auto">
          <a:xfrm>
            <a:off x="361950" y="5167313"/>
            <a:ext cx="4105275" cy="695325"/>
          </a:xfrm>
          <a:prstGeom prst="parallelogram">
            <a:avLst>
              <a:gd name="adj" fmla="val 136068"/>
            </a:avLst>
          </a:prstGeom>
          <a:noFill/>
          <a:ln w="19050"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72" name="AutoShape 135"/>
          <p:cNvSpPr>
            <a:spLocks noChangeArrowheads="1"/>
          </p:cNvSpPr>
          <p:nvPr/>
        </p:nvSpPr>
        <p:spPr bwMode="auto">
          <a:xfrm>
            <a:off x="3857625" y="5199063"/>
            <a:ext cx="1260475" cy="600075"/>
          </a:xfrm>
          <a:prstGeom prst="can">
            <a:avLst>
              <a:gd name="adj" fmla="val 13755"/>
            </a:avLst>
          </a:prstGeom>
          <a:gradFill rotWithShape="1">
            <a:gsLst>
              <a:gs pos="0">
                <a:srgbClr val="DC8484"/>
              </a:gs>
              <a:gs pos="50000">
                <a:srgbClr val="FF9999"/>
              </a:gs>
              <a:gs pos="100000">
                <a:srgbClr val="DC8484"/>
              </a:gs>
            </a:gsLst>
            <a:lin ang="0" scaled="1"/>
          </a:gradFill>
          <a:ln w="19050">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itchFamily="50" charset="-128"/>
                <a:ea typeface="HGP創英角ｺﾞｼｯｸUB" pitchFamily="50" charset="-128"/>
              </a:rPr>
              <a:t>工事完成図による</a:t>
            </a:r>
            <a:br>
              <a:rPr lang="ja-JP" altLang="en-US" sz="1400" b="0">
                <a:solidFill>
                  <a:srgbClr val="000000"/>
                </a:solidFill>
                <a:latin typeface="HGP創英角ｺﾞｼｯｸUB" pitchFamily="50" charset="-128"/>
                <a:ea typeface="HGP創英角ｺﾞｼｯｸUB" pitchFamily="50" charset="-128"/>
              </a:rPr>
            </a:br>
            <a:r>
              <a:rPr lang="ja-JP" altLang="en-US" sz="1400" b="0">
                <a:solidFill>
                  <a:srgbClr val="000000"/>
                </a:solidFill>
                <a:latin typeface="HGP創英角ｺﾞｼｯｸUB" pitchFamily="50" charset="-128"/>
                <a:ea typeface="HGP創英角ｺﾞｼｯｸUB" pitchFamily="50" charset="-128"/>
              </a:rPr>
              <a:t>道路の基盤地図</a:t>
            </a:r>
          </a:p>
        </p:txBody>
      </p:sp>
      <p:sp>
        <p:nvSpPr>
          <p:cNvPr id="42073" name="タイトル 1"/>
          <p:cNvSpPr>
            <a:spLocks/>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3200" b="0" dirty="0">
                <a:solidFill>
                  <a:schemeClr val="tx2"/>
                </a:solidFill>
                <a:latin typeface="HGP創英角ｺﾞｼｯｸUB" pitchFamily="50" charset="-128"/>
                <a:ea typeface="HGP創英角ｺﾞｼｯｸUB" pitchFamily="50" charset="-128"/>
                <a:cs typeface="+mj-cs"/>
              </a:rPr>
              <a:t>「道路工事完成図」を作成する目的・意義・効果</a:t>
            </a:r>
          </a:p>
        </p:txBody>
      </p:sp>
      <p:sp>
        <p:nvSpPr>
          <p:cNvPr id="42074" name="右中かっこ 138"/>
          <p:cNvSpPr>
            <a:spLocks/>
          </p:cNvSpPr>
          <p:nvPr/>
        </p:nvSpPr>
        <p:spPr bwMode="auto">
          <a:xfrm>
            <a:off x="5083175" y="5060950"/>
            <a:ext cx="298450" cy="1465263"/>
          </a:xfrm>
          <a:prstGeom prst="rightBrace">
            <a:avLst>
              <a:gd name="adj1" fmla="val 53437"/>
              <a:gd name="adj2" fmla="val 75625"/>
            </a:avLst>
          </a:prstGeom>
          <a:noFill/>
          <a:ln w="19050" algn="ctr">
            <a:solidFill>
              <a:srgbClr val="FF99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115804" name="Oval 118"/>
          <p:cNvSpPr>
            <a:spLocks noChangeArrowheads="1"/>
          </p:cNvSpPr>
          <p:nvPr/>
        </p:nvSpPr>
        <p:spPr bwMode="auto">
          <a:xfrm>
            <a:off x="5435600" y="4506913"/>
            <a:ext cx="1797050" cy="879475"/>
          </a:xfrm>
          <a:prstGeom prst="ellipse">
            <a:avLst/>
          </a:prstGeom>
          <a:solidFill>
            <a:srgbClr val="FFD9FF"/>
          </a:solidFill>
          <a:ln w="9525">
            <a:noFill/>
            <a:round/>
            <a:headEnd/>
            <a:tailEnd/>
          </a:ln>
          <a:effectLst>
            <a:outerShdw dist="35921" dir="2700000" algn="ctr" rotWithShape="0">
              <a:schemeClr val="bg2"/>
            </a:outerShdw>
          </a:effectLst>
        </p:spPr>
        <p:txBody>
          <a:bodyPr wrap="none" anchor="ctr"/>
          <a:lstStyle/>
          <a:p>
            <a:pPr>
              <a:spcBef>
                <a:spcPct val="50000"/>
              </a:spcBef>
              <a:defRPr/>
            </a:pPr>
            <a:endParaRPr lang="ja-JP" altLang="ja-JP" sz="1600" b="0">
              <a:solidFill>
                <a:srgbClr val="000000"/>
              </a:solidFill>
              <a:latin typeface="HGP創英角ｺﾞｼｯｸUB" pitchFamily="50" charset="-128"/>
              <a:ea typeface="HGP創英角ｺﾞｼｯｸUB" pitchFamily="50" charset="-128"/>
            </a:endParaRPr>
          </a:p>
        </p:txBody>
      </p:sp>
      <p:pic>
        <p:nvPicPr>
          <p:cNvPr id="42076" name="Picture 171" descr="MCj02280500000[1]"/>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959475" y="4437063"/>
            <a:ext cx="823913" cy="76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77" name="Text Box 172"/>
          <p:cNvSpPr txBox="1">
            <a:spLocks noChangeArrowheads="1"/>
          </p:cNvSpPr>
          <p:nvPr/>
        </p:nvSpPr>
        <p:spPr bwMode="auto">
          <a:xfrm>
            <a:off x="5581650" y="5395913"/>
            <a:ext cx="1250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a:solidFill>
                  <a:srgbClr val="000000"/>
                </a:solidFill>
                <a:latin typeface="HGP創英角ｺﾞｼｯｸUB" pitchFamily="50" charset="-128"/>
                <a:ea typeface="HGP創英角ｺﾞｼｯｸUB" pitchFamily="50" charset="-128"/>
              </a:rPr>
              <a:t>民間地図作成</a:t>
            </a:r>
          </a:p>
        </p:txBody>
      </p:sp>
      <p:sp>
        <p:nvSpPr>
          <p:cNvPr id="4" name="テキスト ボックス 3"/>
          <p:cNvSpPr txBox="1"/>
          <p:nvPr/>
        </p:nvSpPr>
        <p:spPr>
          <a:xfrm>
            <a:off x="5219700" y="765175"/>
            <a:ext cx="3529013" cy="406400"/>
          </a:xfrm>
          <a:prstGeom prst="rect">
            <a:avLst/>
          </a:prstGeom>
          <a:solidFill>
            <a:srgbClr val="FFFF99"/>
          </a:solidFill>
          <a:ln>
            <a:solidFill>
              <a:schemeClr val="accent6">
                <a:lumMod val="75000"/>
              </a:schemeClr>
            </a:solidFill>
          </a:ln>
        </p:spPr>
        <p:txBody>
          <a:bodyPr>
            <a:spAutoFit/>
          </a:bodyPr>
          <a:lstStyle/>
          <a:p>
            <a:pPr>
              <a:spcBef>
                <a:spcPct val="50000"/>
              </a:spcBef>
              <a:defRPr/>
            </a:pPr>
            <a:r>
              <a:rPr lang="ja-JP" altLang="en-US" sz="2000" b="0" dirty="0">
                <a:solidFill>
                  <a:srgbClr val="000000"/>
                </a:solidFill>
                <a:latin typeface="HGP創英角ｺﾞｼｯｸUB" pitchFamily="50" charset="-128"/>
                <a:ea typeface="HGP創英角ｺﾞｼｯｸUB" pitchFamily="50" charset="-128"/>
              </a:rPr>
              <a:t>道路管理業務における利活用</a:t>
            </a:r>
            <a:endParaRPr lang="en-US" sz="2000" b="0" dirty="0">
              <a:solidFill>
                <a:srgbClr val="000000"/>
              </a:solidFill>
              <a:latin typeface="HGP創英角ｺﾞｼｯｸUB" pitchFamily="50" charset="-128"/>
              <a:ea typeface="HGP創英角ｺﾞｼｯｸUB" pitchFamily="50" charset="-128"/>
            </a:endParaRPr>
          </a:p>
        </p:txBody>
      </p:sp>
      <p:sp>
        <p:nvSpPr>
          <p:cNvPr id="6" name="テキスト ボックス 5"/>
          <p:cNvSpPr txBox="1"/>
          <p:nvPr/>
        </p:nvSpPr>
        <p:spPr>
          <a:xfrm>
            <a:off x="5292725" y="3933825"/>
            <a:ext cx="2592388" cy="406400"/>
          </a:xfrm>
          <a:prstGeom prst="rect">
            <a:avLst/>
          </a:prstGeom>
          <a:solidFill>
            <a:schemeClr val="accent5">
              <a:lumMod val="75000"/>
            </a:schemeClr>
          </a:solidFill>
          <a:ln>
            <a:solidFill>
              <a:schemeClr val="accent6">
                <a:lumMod val="75000"/>
              </a:schemeClr>
            </a:solidFill>
          </a:ln>
        </p:spPr>
        <p:txBody>
          <a:bodyPr>
            <a:spAutoFit/>
          </a:bodyPr>
          <a:lstStyle/>
          <a:p>
            <a:pPr>
              <a:spcBef>
                <a:spcPct val="50000"/>
              </a:spcBef>
              <a:defRPr/>
            </a:pPr>
            <a:r>
              <a:rPr lang="ja-JP" altLang="en-US" sz="2000">
                <a:solidFill>
                  <a:srgbClr val="000000"/>
                </a:solidFill>
                <a:latin typeface="HGP創英角ｺﾞｼｯｸUB" pitchFamily="50" charset="-128"/>
                <a:ea typeface="HGP創英角ｺﾞｼｯｸUB" pitchFamily="50" charset="-128"/>
              </a:rPr>
              <a:t>民間における利活用</a:t>
            </a:r>
            <a:endParaRPr lang="en-US" sz="2000">
              <a:solidFill>
                <a:srgbClr val="000000"/>
              </a:solidFill>
              <a:latin typeface="HGP創英角ｺﾞｼｯｸUB" pitchFamily="50" charset="-128"/>
              <a:ea typeface="HGP創英角ｺﾞｼｯｸUB" pitchFamily="50" charset="-128"/>
            </a:endParaRPr>
          </a:p>
        </p:txBody>
      </p:sp>
      <p:sp>
        <p:nvSpPr>
          <p:cNvPr id="115809" name="Oval 121"/>
          <p:cNvSpPr>
            <a:spLocks noChangeArrowheads="1"/>
          </p:cNvSpPr>
          <p:nvPr/>
        </p:nvSpPr>
        <p:spPr bwMode="auto">
          <a:xfrm>
            <a:off x="7350125" y="4678363"/>
            <a:ext cx="1511300" cy="863600"/>
          </a:xfrm>
          <a:prstGeom prst="ellipse">
            <a:avLst/>
          </a:prstGeom>
          <a:solidFill>
            <a:srgbClr val="FFD9FF"/>
          </a:solidFill>
          <a:ln w="9525">
            <a:noFill/>
            <a:round/>
            <a:headEnd/>
            <a:tailEnd/>
          </a:ln>
          <a:effectLst>
            <a:outerShdw dist="35921" dir="2700000" algn="ctr" rotWithShape="0">
              <a:schemeClr val="bg2"/>
            </a:outerShdw>
          </a:effectLst>
        </p:spPr>
        <p:txBody>
          <a:bodyPr wrap="none" anchor="ctr"/>
          <a:lstStyle/>
          <a:p>
            <a:pPr>
              <a:spcBef>
                <a:spcPct val="50000"/>
              </a:spcBef>
              <a:defRPr/>
            </a:pPr>
            <a:endParaRPr lang="ja-JP" altLang="ja-JP" sz="1600" b="0">
              <a:solidFill>
                <a:srgbClr val="000000"/>
              </a:solidFill>
              <a:latin typeface="HGP創英角ｺﾞｼｯｸUB" pitchFamily="50" charset="-128"/>
              <a:ea typeface="HGP創英角ｺﾞｼｯｸUB" pitchFamily="50" charset="-128"/>
            </a:endParaRPr>
          </a:p>
        </p:txBody>
      </p:sp>
      <p:sp>
        <p:nvSpPr>
          <p:cNvPr id="42081" name="Text Box 135"/>
          <p:cNvSpPr txBox="1">
            <a:spLocks noChangeArrowheads="1"/>
          </p:cNvSpPr>
          <p:nvPr/>
        </p:nvSpPr>
        <p:spPr bwMode="auto">
          <a:xfrm>
            <a:off x="7526338" y="5613400"/>
            <a:ext cx="787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a:solidFill>
                  <a:srgbClr val="000000"/>
                </a:solidFill>
                <a:latin typeface="HGP創英角ｺﾞｼｯｸUB" pitchFamily="50" charset="-128"/>
                <a:ea typeface="HGP創英角ｺﾞｼｯｸUB" pitchFamily="50" charset="-128"/>
              </a:rPr>
              <a:t>カーナビ</a:t>
            </a:r>
          </a:p>
        </p:txBody>
      </p:sp>
      <p:pic>
        <p:nvPicPr>
          <p:cNvPr id="42082" name="Picture 127"/>
          <p:cNvPicPr>
            <a:picLocks noChangeAspect="1" noChangeArrowheads="1"/>
          </p:cNvPicPr>
          <p:nvPr/>
        </p:nvPicPr>
        <p:blipFill>
          <a:blip r:embed="rId14" cstate="print">
            <a:extLst>
              <a:ext uri="{28A0092B-C50C-407E-A947-70E740481C1C}">
                <a14:useLocalDpi xmlns="" xmlns:a14="http://schemas.microsoft.com/office/drawing/2010/main" val="0"/>
              </a:ext>
            </a:extLst>
          </a:blip>
          <a:srcRect l="16498" r="18451"/>
          <a:stretch>
            <a:fillRect/>
          </a:stretch>
        </p:blipFill>
        <p:spPr bwMode="auto">
          <a:xfrm>
            <a:off x="7556500" y="4437063"/>
            <a:ext cx="1479550" cy="95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3" name="AutoShape 139"/>
          <p:cNvSpPr>
            <a:spLocks/>
          </p:cNvSpPr>
          <p:nvPr/>
        </p:nvSpPr>
        <p:spPr bwMode="auto">
          <a:xfrm>
            <a:off x="4787900" y="1484313"/>
            <a:ext cx="360363" cy="3457575"/>
          </a:xfrm>
          <a:prstGeom prst="rightBrace">
            <a:avLst>
              <a:gd name="adj1" fmla="val 79956"/>
              <a:gd name="adj2" fmla="val 50000"/>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Tree>
    <p:custDataLst>
      <p:tags r:id="rId1"/>
    </p:custDataLst>
    <p:extLst>
      <p:ext uri="{BB962C8B-B14F-4D97-AF65-F5344CB8AC3E}">
        <p14:creationId xmlns="" xmlns:p14="http://schemas.microsoft.com/office/powerpoint/2010/main" val="20869331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a:xfrm>
            <a:off x="108000" y="0"/>
            <a:ext cx="8640000" cy="648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ja-JP" altLang="en-US" sz="3600" b="0" kern="1200" dirty="0" smtClean="0">
                <a:latin typeface="HGP創英角ｺﾞｼｯｸUB" pitchFamily="50" charset="-128"/>
                <a:ea typeface="HGP創英角ｺﾞｼｯｸUB" pitchFamily="50" charset="-128"/>
              </a:rPr>
              <a:t>道路</a:t>
            </a:r>
            <a:r>
              <a:rPr lang="ja-JP" altLang="en-US" sz="3600" b="0" kern="1200" dirty="0">
                <a:latin typeface="HGP創英角ｺﾞｼｯｸUB" pitchFamily="50" charset="-128"/>
                <a:ea typeface="HGP創英角ｺﾞｼｯｸUB" pitchFamily="50" charset="-128"/>
              </a:rPr>
              <a:t>工事完成図等作成要領による成果品</a:t>
            </a:r>
          </a:p>
        </p:txBody>
      </p:sp>
      <p:grpSp>
        <p:nvGrpSpPr>
          <p:cNvPr id="43011" name="Group 18"/>
          <p:cNvGrpSpPr>
            <a:grpSpLocks/>
          </p:cNvGrpSpPr>
          <p:nvPr/>
        </p:nvGrpSpPr>
        <p:grpSpPr bwMode="auto">
          <a:xfrm>
            <a:off x="395288" y="1570521"/>
            <a:ext cx="8110537" cy="3622675"/>
            <a:chOff x="249" y="981"/>
            <a:chExt cx="5109" cy="2282"/>
          </a:xfrm>
        </p:grpSpPr>
        <p:sp>
          <p:nvSpPr>
            <p:cNvPr id="43015" name="Rectangle 2"/>
            <p:cNvSpPr>
              <a:spLocks noChangeArrowheads="1"/>
            </p:cNvSpPr>
            <p:nvPr/>
          </p:nvSpPr>
          <p:spPr bwMode="auto">
            <a:xfrm>
              <a:off x="249" y="981"/>
              <a:ext cx="5109" cy="2282"/>
            </a:xfrm>
            <a:prstGeom prst="rect">
              <a:avLst/>
            </a:prstGeom>
            <a:solidFill>
              <a:srgbClr val="CCFFFF">
                <a:alpha val="50195"/>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marL="360363" indent="-36036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a:solidFill>
                    <a:srgbClr val="000000"/>
                  </a:solidFill>
                  <a:latin typeface="HGP創英角ｺﾞｼｯｸUB" pitchFamily="50" charset="-128"/>
                  <a:ea typeface="HGP創英角ｺﾞｼｯｸUB" pitchFamily="50" charset="-128"/>
                </a:rPr>
                <a:t> ①</a:t>
              </a:r>
              <a:r>
                <a:rPr lang="ja-JP" altLang="en-US" sz="3200" b="0" dirty="0">
                  <a:solidFill>
                    <a:srgbClr val="000000"/>
                  </a:solidFill>
                  <a:latin typeface="HGP創英角ｺﾞｼｯｸUB" pitchFamily="50" charset="-128"/>
                  <a:ea typeface="HGP創英角ｺﾞｼｯｸUB" pitchFamily="50" charset="-128"/>
                </a:rPr>
                <a:t>完成平面図　　</a:t>
              </a:r>
              <a:r>
                <a:rPr lang="ja-JP" altLang="en-US" sz="2600" dirty="0">
                  <a:solidFill>
                    <a:srgbClr val="000000"/>
                  </a:solidFill>
                  <a:latin typeface="HGP創英角ｺﾞｼｯｸUB" pitchFamily="50" charset="-128"/>
                  <a:ea typeface="HGP創英角ｺﾞｼｯｸUB" pitchFamily="50" charset="-128"/>
                </a:rPr>
                <a:t>→</a:t>
              </a:r>
              <a:r>
                <a:rPr lang="ja-JP" altLang="en-US" sz="2400" b="0" dirty="0">
                  <a:solidFill>
                    <a:srgbClr val="000000"/>
                  </a:solidFill>
                  <a:latin typeface="HGP創英角ｺﾞｼｯｸUB" pitchFamily="50" charset="-128"/>
                  <a:ea typeface="HGP創英角ｺﾞｼｯｸUB" pitchFamily="50" charset="-128"/>
                </a:rPr>
                <a:t> 舗装工事が対象</a:t>
              </a:r>
            </a:p>
            <a:p>
              <a:pPr algn="l" eaLnBrk="1" hangingPunct="1">
                <a:spcBef>
                  <a:spcPct val="10000"/>
                </a:spcBef>
              </a:pPr>
              <a:r>
                <a:rPr lang="ja-JP" altLang="en-US" sz="2800" b="0" dirty="0">
                  <a:solidFill>
                    <a:srgbClr val="000000"/>
                  </a:solidFill>
                  <a:latin typeface="HGP創英角ｺﾞｼｯｸUB" pitchFamily="50" charset="-128"/>
                  <a:ea typeface="HGP創英角ｺﾞｼｯｸUB" pitchFamily="50" charset="-128"/>
                </a:rPr>
                <a:t>　　・</a:t>
              </a:r>
              <a:r>
                <a:rPr lang="ja-JP" altLang="en-US" sz="2600" b="0" dirty="0">
                  <a:solidFill>
                    <a:srgbClr val="000000"/>
                  </a:solidFill>
                  <a:latin typeface="HGP創英角ｺﾞｼｯｸUB" pitchFamily="50" charset="-128"/>
                  <a:ea typeface="HGP創英角ｺﾞｼｯｸUB" pitchFamily="50" charset="-128"/>
                </a:rPr>
                <a:t>道路の</a:t>
              </a:r>
              <a:r>
                <a:rPr lang="ja-JP" altLang="en-US" sz="2600" b="0" dirty="0">
                  <a:solidFill>
                    <a:srgbClr val="FF0000"/>
                  </a:solidFill>
                  <a:latin typeface="HGP創英角ｺﾞｼｯｸUB" pitchFamily="50" charset="-128"/>
                  <a:ea typeface="HGP創英角ｺﾞｼｯｸUB" pitchFamily="50" charset="-128"/>
                </a:rPr>
                <a:t>完成形状</a:t>
              </a:r>
              <a:r>
                <a:rPr lang="ja-JP" altLang="en-US" sz="2600" b="0" dirty="0">
                  <a:solidFill>
                    <a:srgbClr val="000000"/>
                  </a:solidFill>
                  <a:latin typeface="HGP創英角ｺﾞｼｯｸUB" pitchFamily="50" charset="-128"/>
                  <a:ea typeface="HGP創英角ｺﾞｼｯｸUB" pitchFamily="50" charset="-128"/>
                </a:rPr>
                <a:t>を表した</a:t>
              </a:r>
              <a:r>
                <a:rPr lang="ja-JP" altLang="en-US" sz="2600" b="0" u="sng" dirty="0">
                  <a:solidFill>
                    <a:srgbClr val="FF0000"/>
                  </a:solidFill>
                  <a:latin typeface="HGP創英角ｺﾞｼｯｸUB" pitchFamily="50" charset="-128"/>
                  <a:ea typeface="HGP創英角ｺﾞｼｯｸUB" pitchFamily="50" charset="-128"/>
                </a:rPr>
                <a:t>平面図</a:t>
              </a:r>
              <a:r>
                <a:rPr lang="ja-JP" altLang="en-US" sz="2600" b="0" dirty="0">
                  <a:solidFill>
                    <a:srgbClr val="000000"/>
                  </a:solidFill>
                  <a:latin typeface="HGP創英角ｺﾞｼｯｸUB" pitchFamily="50" charset="-128"/>
                  <a:ea typeface="HGP創英角ｺﾞｼｯｸUB" pitchFamily="50" charset="-128"/>
                </a:rPr>
                <a:t>。</a:t>
              </a:r>
            </a:p>
            <a:p>
              <a:pPr algn="l" eaLnBrk="1" hangingPunct="1">
                <a:spcBef>
                  <a:spcPct val="10000"/>
                </a:spcBef>
              </a:pPr>
              <a:r>
                <a:rPr lang="ja-JP" altLang="en-US" sz="3200" b="0" dirty="0">
                  <a:solidFill>
                    <a:srgbClr val="000000"/>
                  </a:solidFill>
                  <a:latin typeface="HGP創英角ｺﾞｼｯｸUB" pitchFamily="50" charset="-128"/>
                  <a:ea typeface="HGP創英角ｺﾞｼｯｸUB" pitchFamily="50" charset="-128"/>
                </a:rPr>
                <a:t> ②完成縦断図　　 </a:t>
              </a:r>
              <a:r>
                <a:rPr lang="ja-JP" altLang="en-US" sz="2600" dirty="0">
                  <a:solidFill>
                    <a:srgbClr val="000000"/>
                  </a:solidFill>
                  <a:latin typeface="HGP創英角ｺﾞｼｯｸUB" pitchFamily="50" charset="-128"/>
                  <a:ea typeface="HGP創英角ｺﾞｼｯｸUB" pitchFamily="50" charset="-128"/>
                </a:rPr>
                <a:t>→</a:t>
              </a:r>
              <a:r>
                <a:rPr lang="ja-JP" altLang="en-US" sz="2400" b="0" dirty="0">
                  <a:solidFill>
                    <a:srgbClr val="000000"/>
                  </a:solidFill>
                  <a:latin typeface="HGP創英角ｺﾞｼｯｸUB" pitchFamily="50" charset="-128"/>
                  <a:ea typeface="HGP創英角ｺﾞｼｯｸUB" pitchFamily="50" charset="-128"/>
                </a:rPr>
                <a:t> 舗装工事が対象</a:t>
              </a:r>
            </a:p>
            <a:p>
              <a:pPr algn="l" eaLnBrk="1" hangingPunct="1">
                <a:spcBef>
                  <a:spcPct val="10000"/>
                </a:spcBef>
              </a:pPr>
              <a:r>
                <a:rPr lang="ja-JP" altLang="en-US" sz="3200" b="0" dirty="0">
                  <a:solidFill>
                    <a:srgbClr val="000000"/>
                  </a:solidFill>
                  <a:latin typeface="HGP創英角ｺﾞｼｯｸUB" pitchFamily="50" charset="-128"/>
                  <a:ea typeface="HGP創英角ｺﾞｼｯｸUB" pitchFamily="50" charset="-128"/>
                </a:rPr>
                <a:t>　　</a:t>
              </a:r>
              <a:r>
                <a:rPr lang="ja-JP" altLang="en-US" sz="2800" b="0" dirty="0">
                  <a:solidFill>
                    <a:srgbClr val="000000"/>
                  </a:solidFill>
                  <a:latin typeface="HGP創英角ｺﾞｼｯｸUB" pitchFamily="50" charset="-128"/>
                  <a:ea typeface="HGP創英角ｺﾞｼｯｸUB" pitchFamily="50" charset="-128"/>
                </a:rPr>
                <a:t>・</a:t>
              </a:r>
              <a:r>
                <a:rPr lang="ja-JP" altLang="en-US" sz="2600" b="0" dirty="0">
                  <a:solidFill>
                    <a:srgbClr val="000000"/>
                  </a:solidFill>
                  <a:latin typeface="HGP創英角ｺﾞｼｯｸUB" pitchFamily="50" charset="-128"/>
                  <a:ea typeface="HGP創英角ｺﾞｼｯｸUB" pitchFamily="50" charset="-128"/>
                </a:rPr>
                <a:t>道路の</a:t>
              </a:r>
              <a:r>
                <a:rPr lang="ja-JP" altLang="en-US" sz="2600" b="0" dirty="0">
                  <a:solidFill>
                    <a:srgbClr val="FF0000"/>
                  </a:solidFill>
                  <a:latin typeface="HGP創英角ｺﾞｼｯｸUB" pitchFamily="50" charset="-128"/>
                  <a:ea typeface="HGP創英角ｺﾞｼｯｸUB" pitchFamily="50" charset="-128"/>
                </a:rPr>
                <a:t>完成形状</a:t>
              </a:r>
              <a:r>
                <a:rPr lang="ja-JP" altLang="en-US" sz="2600" b="0" dirty="0">
                  <a:solidFill>
                    <a:srgbClr val="000000"/>
                  </a:solidFill>
                  <a:latin typeface="HGP創英角ｺﾞｼｯｸUB" pitchFamily="50" charset="-128"/>
                  <a:ea typeface="HGP創英角ｺﾞｼｯｸUB" pitchFamily="50" charset="-128"/>
                </a:rPr>
                <a:t>を表した</a:t>
              </a:r>
              <a:r>
                <a:rPr lang="ja-JP" altLang="en-US" sz="2600" b="0" u="sng" dirty="0">
                  <a:solidFill>
                    <a:srgbClr val="FF0000"/>
                  </a:solidFill>
                  <a:latin typeface="HGP創英角ｺﾞｼｯｸUB" pitchFamily="50" charset="-128"/>
                  <a:ea typeface="HGP創英角ｺﾞｼｯｸUB" pitchFamily="50" charset="-128"/>
                </a:rPr>
                <a:t>縦断図</a:t>
              </a:r>
              <a:r>
                <a:rPr lang="ja-JP" altLang="en-US" sz="2600" b="0" dirty="0">
                  <a:solidFill>
                    <a:srgbClr val="000000"/>
                  </a:solidFill>
                  <a:latin typeface="HGP創英角ｺﾞｼｯｸUB" pitchFamily="50" charset="-128"/>
                  <a:ea typeface="HGP創英角ｺﾞｼｯｸUB" pitchFamily="50" charset="-128"/>
                </a:rPr>
                <a:t>。</a:t>
              </a:r>
            </a:p>
            <a:p>
              <a:pPr algn="l" eaLnBrk="1" hangingPunct="1">
                <a:spcBef>
                  <a:spcPct val="30000"/>
                </a:spcBef>
              </a:pPr>
              <a:r>
                <a:rPr lang="ja-JP" altLang="en-US" sz="3200" b="0" dirty="0">
                  <a:solidFill>
                    <a:srgbClr val="000000"/>
                  </a:solidFill>
                  <a:latin typeface="HGP創英角ｺﾞｼｯｸUB" pitchFamily="50" charset="-128"/>
                  <a:ea typeface="HGP創英角ｺﾞｼｯｸUB" pitchFamily="50" charset="-128"/>
                </a:rPr>
                <a:t> ③道路施設基本データ　　</a:t>
              </a:r>
              <a:r>
                <a:rPr lang="ja-JP" altLang="en-US" sz="2600" dirty="0">
                  <a:solidFill>
                    <a:srgbClr val="000000"/>
                  </a:solidFill>
                  <a:latin typeface="HGP創英角ｺﾞｼｯｸUB" pitchFamily="50" charset="-128"/>
                  <a:ea typeface="HGP創英角ｺﾞｼｯｸUB" pitchFamily="50" charset="-128"/>
                </a:rPr>
                <a:t>→</a:t>
              </a:r>
              <a:r>
                <a:rPr lang="ja-JP" altLang="en-US" sz="2400" b="0" dirty="0">
                  <a:solidFill>
                    <a:srgbClr val="000000"/>
                  </a:solidFill>
                  <a:latin typeface="HGP創英角ｺﾞｼｯｸUB" pitchFamily="50" charset="-128"/>
                  <a:ea typeface="HGP創英角ｺﾞｼｯｸUB" pitchFamily="50" charset="-128"/>
                </a:rPr>
                <a:t> 全工事が対象</a:t>
              </a:r>
            </a:p>
            <a:p>
              <a:pPr algn="l" eaLnBrk="1" hangingPunct="1">
                <a:spcBef>
                  <a:spcPct val="10000"/>
                </a:spcBef>
              </a:pPr>
              <a:r>
                <a:rPr lang="ja-JP" altLang="en-US" sz="2800" b="0" dirty="0">
                  <a:solidFill>
                    <a:srgbClr val="000000"/>
                  </a:solidFill>
                  <a:latin typeface="HGP創英角ｺﾞｼｯｸUB" pitchFamily="50" charset="-128"/>
                  <a:ea typeface="HGP創英角ｺﾞｼｯｸUB" pitchFamily="50" charset="-128"/>
                </a:rPr>
                <a:t>　　・</a:t>
              </a:r>
              <a:r>
                <a:rPr lang="ja-JP" altLang="en-US" sz="2600" b="0" dirty="0">
                  <a:solidFill>
                    <a:srgbClr val="000000"/>
                  </a:solidFill>
                  <a:latin typeface="HGP創英角ｺﾞｼｯｸUB" pitchFamily="50" charset="-128"/>
                  <a:ea typeface="HGP創英角ｺﾞｼｯｸUB" pitchFamily="50" charset="-128"/>
                </a:rPr>
                <a:t>道路施設の諸元等を取りまとめた</a:t>
              </a:r>
              <a:r>
                <a:rPr lang="ja-JP" altLang="en-US" sz="2600" b="0" dirty="0">
                  <a:solidFill>
                    <a:srgbClr val="FF0000"/>
                  </a:solidFill>
                  <a:latin typeface="HGP創英角ｺﾞｼｯｸUB" pitchFamily="50" charset="-128"/>
                  <a:ea typeface="HGP創英角ｺﾞｼｯｸUB" pitchFamily="50" charset="-128"/>
                </a:rPr>
                <a:t>工事施設</a:t>
              </a:r>
            </a:p>
            <a:p>
              <a:pPr algn="l" eaLnBrk="1" hangingPunct="1"/>
              <a:r>
                <a:rPr lang="ja-JP" altLang="en-US" sz="2600" b="0" dirty="0">
                  <a:solidFill>
                    <a:srgbClr val="FF0000"/>
                  </a:solidFill>
                  <a:latin typeface="HGP創英角ｺﾞｼｯｸUB" pitchFamily="50" charset="-128"/>
                  <a:ea typeface="HGP創英角ｺﾞｼｯｸUB" pitchFamily="50" charset="-128"/>
                </a:rPr>
                <a:t>　　　 帳票の電子データ</a:t>
              </a:r>
              <a:r>
                <a:rPr lang="ja-JP" altLang="en-US" sz="2600" b="0" dirty="0">
                  <a:solidFill>
                    <a:srgbClr val="000000"/>
                  </a:solidFill>
                  <a:latin typeface="HGP創英角ｺﾞｼｯｸUB" pitchFamily="50" charset="-128"/>
                  <a:ea typeface="HGP創英角ｺﾞｼｯｸUB" pitchFamily="50" charset="-128"/>
                </a:rPr>
                <a:t>。</a:t>
              </a:r>
            </a:p>
          </p:txBody>
        </p:sp>
        <p:sp>
          <p:nvSpPr>
            <p:cNvPr id="43016" name="Rectangle 4"/>
            <p:cNvSpPr>
              <a:spLocks noChangeArrowheads="1"/>
            </p:cNvSpPr>
            <p:nvPr/>
          </p:nvSpPr>
          <p:spPr bwMode="auto">
            <a:xfrm>
              <a:off x="340" y="1661"/>
              <a:ext cx="1800" cy="363"/>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3017" name="Rectangle 5"/>
            <p:cNvSpPr>
              <a:spLocks noChangeArrowheads="1"/>
            </p:cNvSpPr>
            <p:nvPr/>
          </p:nvSpPr>
          <p:spPr bwMode="auto">
            <a:xfrm>
              <a:off x="340" y="2387"/>
              <a:ext cx="2712" cy="352"/>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3018" name="Rectangle 8"/>
            <p:cNvSpPr>
              <a:spLocks noChangeArrowheads="1"/>
            </p:cNvSpPr>
            <p:nvPr/>
          </p:nvSpPr>
          <p:spPr bwMode="auto">
            <a:xfrm>
              <a:off x="340" y="1026"/>
              <a:ext cx="1800" cy="352"/>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sp>
        <p:nvSpPr>
          <p:cNvPr id="43012" name="Rectangle 4"/>
          <p:cNvSpPr>
            <a:spLocks noChangeArrowheads="1"/>
          </p:cNvSpPr>
          <p:nvPr/>
        </p:nvSpPr>
        <p:spPr bwMode="auto">
          <a:xfrm>
            <a:off x="323850" y="5229225"/>
            <a:ext cx="85693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pPr>
            <a:r>
              <a:rPr lang="en-US" altLang="ja-JP" sz="2400" b="0" u="sng" dirty="0">
                <a:solidFill>
                  <a:srgbClr val="00CC66"/>
                </a:solidFill>
                <a:latin typeface="HGP創英角ｺﾞｼｯｸUB" pitchFamily="50" charset="-128"/>
                <a:ea typeface="HGP創英角ｺﾞｼｯｸUB" pitchFamily="50" charset="-128"/>
              </a:rPr>
              <a:t>※ </a:t>
            </a:r>
            <a:r>
              <a:rPr lang="ja-JP" altLang="en-US" sz="2400" b="0" u="sng" dirty="0">
                <a:solidFill>
                  <a:srgbClr val="00CC66"/>
                </a:solidFill>
                <a:latin typeface="HGP創英角ｺﾞｼｯｸUB" pitchFamily="50" charset="-128"/>
                <a:ea typeface="HGP創英角ｺﾞｼｯｸUB" pitchFamily="50" charset="-128"/>
              </a:rPr>
              <a:t>上記①②を除く、その他の完成図類（位置図</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横断図</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構造図</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詳細図・・・）は、従来どおり、</a:t>
            </a:r>
            <a:r>
              <a:rPr lang="en-US" altLang="ja-JP" sz="2400" b="0" u="sng" dirty="0">
                <a:solidFill>
                  <a:srgbClr val="00CC66"/>
                </a:solidFill>
                <a:latin typeface="HGP創英角ｺﾞｼｯｸUB" pitchFamily="50" charset="-128"/>
                <a:ea typeface="HGP創英角ｺﾞｼｯｸUB" pitchFamily="50" charset="-128"/>
              </a:rPr>
              <a:t>｢CAD</a:t>
            </a:r>
            <a:r>
              <a:rPr lang="ja-JP" altLang="en-US" sz="2400" b="0" u="sng" dirty="0">
                <a:solidFill>
                  <a:srgbClr val="00CC66"/>
                </a:solidFill>
                <a:latin typeface="HGP創英角ｺﾞｼｯｸUB" pitchFamily="50" charset="-128"/>
                <a:ea typeface="HGP創英角ｺﾞｼｯｸUB" pitchFamily="50" charset="-128"/>
              </a:rPr>
              <a:t>製図</a:t>
            </a:r>
            <a:r>
              <a:rPr lang="ja-JP" altLang="en-US" sz="2400" b="0" u="sng" dirty="0" smtClean="0">
                <a:solidFill>
                  <a:srgbClr val="00CC66"/>
                </a:solidFill>
                <a:latin typeface="HGP創英角ｺﾞｼｯｸUB" pitchFamily="50" charset="-128"/>
                <a:ea typeface="HGP創英角ｺﾞｼｯｸUB" pitchFamily="50" charset="-128"/>
              </a:rPr>
              <a:t>基準</a:t>
            </a:r>
            <a:r>
              <a:rPr lang="en-US" altLang="ja-JP" sz="2400" b="0" u="sng" dirty="0" smtClean="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に則り作成する。</a:t>
            </a:r>
          </a:p>
        </p:txBody>
      </p:sp>
      <p:sp>
        <p:nvSpPr>
          <p:cNvPr id="43013" name="Text Box 19"/>
          <p:cNvSpPr txBox="1">
            <a:spLocks noChangeArrowheads="1"/>
          </p:cNvSpPr>
          <p:nvPr/>
        </p:nvSpPr>
        <p:spPr bwMode="auto">
          <a:xfrm>
            <a:off x="180000" y="648000"/>
            <a:ext cx="838842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800" b="0" dirty="0">
                <a:solidFill>
                  <a:srgbClr val="000000"/>
                </a:solidFill>
                <a:latin typeface="HGP創英角ｺﾞｼｯｸUB" pitchFamily="50" charset="-128"/>
                <a:ea typeface="HGP創英角ｺﾞｼｯｸUB" pitchFamily="50" charset="-128"/>
              </a:rPr>
              <a:t>「本作成要領」、「</a:t>
            </a:r>
            <a:r>
              <a:rPr lang="en-US" altLang="ja-JP" sz="2800" b="0" dirty="0">
                <a:solidFill>
                  <a:srgbClr val="000000"/>
                </a:solidFill>
                <a:latin typeface="HGP創英角ｺﾞｼｯｸUB" pitchFamily="50" charset="-128"/>
                <a:ea typeface="HGP創英角ｺﾞｼｯｸUB" pitchFamily="50" charset="-128"/>
              </a:rPr>
              <a:t>CAD</a:t>
            </a:r>
            <a:r>
              <a:rPr lang="ja-JP" altLang="en-US" sz="2800" b="0" dirty="0">
                <a:solidFill>
                  <a:srgbClr val="000000"/>
                </a:solidFill>
                <a:latin typeface="HGP創英角ｺﾞｼｯｸUB" pitchFamily="50" charset="-128"/>
                <a:ea typeface="HGP創英角ｺﾞｼｯｸUB" pitchFamily="50" charset="-128"/>
              </a:rPr>
              <a:t>製図</a:t>
            </a:r>
            <a:r>
              <a:rPr lang="ja-JP" altLang="en-US" sz="2800" b="0" dirty="0" smtClean="0">
                <a:solidFill>
                  <a:srgbClr val="000000"/>
                </a:solidFill>
                <a:latin typeface="HGP創英角ｺﾞｼｯｸUB" pitchFamily="50" charset="-128"/>
                <a:ea typeface="HGP創英角ｺﾞｼｯｸUB" pitchFamily="50" charset="-128"/>
              </a:rPr>
              <a:t>基準」</a:t>
            </a:r>
            <a:r>
              <a:rPr lang="ja-JP" altLang="en-US" sz="2800" b="0" dirty="0">
                <a:solidFill>
                  <a:srgbClr val="000000"/>
                </a:solidFill>
                <a:latin typeface="HGP創英角ｺﾞｼｯｸUB" pitchFamily="50" charset="-128"/>
                <a:ea typeface="HGP創英角ｺﾞｼｯｸUB" pitchFamily="50" charset="-128"/>
              </a:rPr>
              <a:t>、「工事完成図書の電子納品等要領」に準拠</a:t>
            </a:r>
          </a:p>
        </p:txBody>
      </p:sp>
      <p:sp>
        <p:nvSpPr>
          <p:cNvPr id="43014" name="Text Box 20"/>
          <p:cNvSpPr txBox="1">
            <a:spLocks noChangeArrowheads="1"/>
          </p:cNvSpPr>
          <p:nvPr/>
        </p:nvSpPr>
        <p:spPr bwMode="auto">
          <a:xfrm>
            <a:off x="250825" y="6021388"/>
            <a:ext cx="8893175" cy="33655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注）平成</a:t>
            </a:r>
            <a:r>
              <a:rPr lang="en-US" altLang="ja-JP" sz="1600" b="0" dirty="0">
                <a:solidFill>
                  <a:srgbClr val="000000"/>
                </a:solidFill>
                <a:latin typeface="HGP創英角ｺﾞｼｯｸUB" pitchFamily="50" charset="-128"/>
                <a:ea typeface="HGP創英角ｺﾞｼｯｸUB" pitchFamily="50" charset="-128"/>
              </a:rPr>
              <a:t>23</a:t>
            </a:r>
            <a:r>
              <a:rPr lang="ja-JP" altLang="en-US" sz="1600" b="0" dirty="0">
                <a:solidFill>
                  <a:srgbClr val="000000"/>
                </a:solidFill>
                <a:latin typeface="HGP創英角ｺﾞｼｯｸUB" pitchFamily="50" charset="-128"/>
                <a:ea typeface="HGP創英角ｺﾞｼｯｸUB" pitchFamily="50" charset="-128"/>
              </a:rPr>
              <a:t>年</a:t>
            </a:r>
            <a:r>
              <a:rPr lang="en-US" altLang="ja-JP" sz="1600" b="0" dirty="0">
                <a:solidFill>
                  <a:srgbClr val="000000"/>
                </a:solidFill>
                <a:latin typeface="HGP創英角ｺﾞｼｯｸUB" pitchFamily="50" charset="-128"/>
                <a:ea typeface="HGP創英角ｺﾞｼｯｸUB" pitchFamily="50" charset="-128"/>
              </a:rPr>
              <a:t>4</a:t>
            </a:r>
            <a:r>
              <a:rPr lang="ja-JP" altLang="en-US" sz="1600" b="0" dirty="0">
                <a:solidFill>
                  <a:srgbClr val="000000"/>
                </a:solidFill>
                <a:latin typeface="HGP創英角ｺﾞｼｯｸUB" pitchFamily="50" charset="-128"/>
                <a:ea typeface="HGP創英角ｺﾞｼｯｸUB" pitchFamily="50" charset="-128"/>
              </a:rPr>
              <a:t>月以降入札手続き工事は、「工事完成図書の電子納品等要領」に基づく。</a:t>
            </a:r>
          </a:p>
        </p:txBody>
      </p:sp>
    </p:spTree>
    <p:extLst>
      <p:ext uri="{BB962C8B-B14F-4D97-AF65-F5344CB8AC3E}">
        <p14:creationId xmlns="" xmlns:p14="http://schemas.microsoft.com/office/powerpoint/2010/main" val="101397716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373CC33C-CCE1-4326-AA81-88CAABCF3006}" type="slidenum">
              <a:rPr lang="en-US" altLang="ja-JP">
                <a:latin typeface="HGP創英角ｺﾞｼｯｸUB" pitchFamily="50" charset="-128"/>
                <a:ea typeface="HGP創英角ｺﾞｼｯｸUB" pitchFamily="50" charset="-128"/>
              </a:rPr>
              <a:pPr eaLnBrk="1" hangingPunct="1"/>
              <a:t>101</a:t>
            </a:fld>
            <a:endParaRPr lang="en-US" altLang="ja-JP">
              <a:latin typeface="HGP創英角ｺﾞｼｯｸUB" pitchFamily="50" charset="-128"/>
              <a:ea typeface="HGP創英角ｺﾞｼｯｸUB" pitchFamily="50" charset="-128"/>
            </a:endParaRPr>
          </a:p>
        </p:txBody>
      </p:sp>
      <p:graphicFrame>
        <p:nvGraphicFramePr>
          <p:cNvPr id="46192" name="Group 112"/>
          <p:cNvGraphicFramePr>
            <a:graphicFrameLocks noGrp="1"/>
          </p:cNvGraphicFramePr>
          <p:nvPr>
            <p:extLst>
              <p:ext uri="{D42A27DB-BD31-4B8C-83A1-F6EECF244321}">
                <p14:modId xmlns="" xmlns:p14="http://schemas.microsoft.com/office/powerpoint/2010/main" val="2124337112"/>
              </p:ext>
            </p:extLst>
          </p:nvPr>
        </p:nvGraphicFramePr>
        <p:xfrm>
          <a:off x="287524" y="656692"/>
          <a:ext cx="8153512" cy="5887614"/>
        </p:xfrm>
        <a:graphic>
          <a:graphicData uri="http://schemas.openxmlformats.org/drawingml/2006/table">
            <a:tbl>
              <a:tblPr/>
              <a:tblGrid>
                <a:gridCol w="656747"/>
                <a:gridCol w="1381631"/>
                <a:gridCol w="3288081"/>
                <a:gridCol w="920605"/>
                <a:gridCol w="920604"/>
                <a:gridCol w="985844"/>
              </a:tblGrid>
              <a:tr h="659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事 業</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分 野</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事業区分</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（レベル</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0</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工事区分</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（レベル</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1</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完成</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平面図</a:t>
                      </a:r>
                      <a:endParaRPr kumimoji="1" lang="ja-JP" altLang="en-US" sz="1600" b="1" i="0" u="none" strike="noStrike" cap="none" normalizeH="0" baseline="0" dirty="0" smtClean="0">
                        <a:ln>
                          <a:noFill/>
                        </a:ln>
                        <a:solidFill>
                          <a:schemeClr val="tx1"/>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完成</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縦断図</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道路施設</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基本ﾃﾞｰﾀ</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75510">
                <a:tc row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200" b="1" i="0" u="none" strike="noStrike" cap="none" normalizeH="0" baseline="0" smtClean="0">
                          <a:ln>
                            <a:noFill/>
                          </a:ln>
                          <a:solidFill>
                            <a:schemeClr val="tx1"/>
                          </a:solidFill>
                          <a:effectLst/>
                          <a:latin typeface="Arial" charset="0"/>
                          <a:ea typeface="ＭＳ Ｐゴシック" pitchFamily="50" charset="-128"/>
                        </a:rPr>
                        <a:t>道　　　路</a:t>
                      </a:r>
                    </a:p>
                  </a:txBody>
                  <a:tcPr marL="83507" marR="83507" marT="41755" marB="41755" vert="eaVert"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道路新設・改 築</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道路改良</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endParaRPr kumimoji="1" lang="en-US" altLang="ja-JP" sz="1600" b="1" i="0" u="none" strike="noStrike" cap="none" normalizeH="0" baseline="0" smtClean="0">
                        <a:ln>
                          <a:noFill/>
                        </a:ln>
                        <a:solidFill>
                          <a:srgbClr val="FF0000"/>
                        </a:solidFill>
                        <a:effectLst/>
                        <a:latin typeface="Arial" charset="0"/>
                        <a:ea typeface="ＭＳ Ｐゴシック" pitchFamily="50" charset="-128"/>
                      </a:endParaRP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61881">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舗装</a:t>
                      </a:r>
                      <a:endParaRPr kumimoji="1" lang="ja-JP" altLang="en-US" sz="1800" b="1" i="0" u="none" strike="noStrike" cap="none" normalizeH="0" baseline="0" smtClean="0">
                        <a:ln>
                          <a:noFill/>
                        </a:ln>
                        <a:solidFill>
                          <a:srgbClr val="FF0000"/>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endParaRPr kumimoji="1" lang="en-US" altLang="ja-JP" sz="1600" b="1" i="0" u="none" strike="noStrike" cap="none" normalizeH="0" baseline="0" smtClean="0">
                        <a:ln>
                          <a:noFill/>
                        </a:ln>
                        <a:solidFill>
                          <a:srgbClr val="FF0000"/>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橋梁上部工（鋼・コンクリート）</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橋梁下部工</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75160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トンネル（</a:t>
                      </a:r>
                      <a:r>
                        <a:rPr kumimoji="1" lang="en-US" altLang="ja-JP"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NATM</a:t>
                      </a: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・矢板）、</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地下横断歩道、地下駐車場、</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シェッド（コンクリート・鋼製）</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91862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共 同 溝・</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電線共同溝</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共同溝                       </a:t>
                      </a:r>
                      <a:r>
                        <a:rPr kumimoji="1" lang="ja-JP" altLang="en-US"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舗装工を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電線共同溝</a:t>
                      </a:r>
                      <a:r>
                        <a:rPr kumimoji="1" lang="ja-JP" altLang="en-US" sz="15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　　　　　　　　</a:t>
                      </a:r>
                      <a:r>
                        <a:rPr kumimoji="1" lang="ja-JP" altLang="en-US"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含まないと</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情報ボックス</a:t>
                      </a:r>
                      <a:r>
                        <a:rPr kumimoji="1" lang="ja-JP" altLang="en-US" sz="15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　　　　　　　 </a:t>
                      </a:r>
                      <a:r>
                        <a:rPr kumimoji="1" lang="ja-JP" altLang="en-US"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対象外</a:t>
                      </a:r>
                      <a:r>
                        <a:rPr kumimoji="1" lang="en-US" altLang="ja-JP"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1" i="0" u="none" strike="noStrike" cap="none" normalizeH="0" baseline="30000" dirty="0" smtClean="0">
                          <a:ln>
                            <a:noFill/>
                          </a:ln>
                          <a:solidFill>
                            <a:srgbClr val="FF0000"/>
                          </a:solidFill>
                          <a:effectLst/>
                          <a:latin typeface="Arial" charset="0"/>
                          <a:ea typeface="ＭＳ Ｐゴシック" pitchFamily="50" charset="-128"/>
                          <a:cs typeface="Times New Roman" pitchFamily="18" charset="0"/>
                        </a:rPr>
                        <a:t>※1</a:t>
                      </a:r>
                      <a:r>
                        <a:rPr kumimoji="1" lang="en-US" altLang="ja-JP"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 </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※1</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※1</a:t>
                      </a:r>
                      <a:endPar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道路維持</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修繕 ・雪寒</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道路維持　　　　　　　</a:t>
                      </a:r>
                      <a:r>
                        <a:rPr kumimoji="1" lang="ja-JP" altLang="en-US"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除草等対象外</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※2</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 </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明朝" pitchFamily="17"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※2</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62461">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道路修繕　　　　</a:t>
                      </a:r>
                      <a:r>
                        <a:rPr kumimoji="1" lang="ja-JP" altLang="en-US"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小規模は対象外</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※3</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 </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※3</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※3</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雪寒</a:t>
                      </a:r>
                      <a:endParaRPr kumimoji="1" lang="ja-JP" altLang="en-US" sz="1500" b="0" i="0" u="none" strike="noStrike" cap="none" normalizeH="0" baseline="0" smtClean="0">
                        <a:ln>
                          <a:noFill/>
                        </a:ln>
                        <a:solidFill>
                          <a:schemeClr val="tx1"/>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r>
              <a:tr h="306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河川</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306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smtClean="0">
                          <a:ln>
                            <a:noFill/>
                          </a:ln>
                          <a:solidFill>
                            <a:schemeClr val="tx1"/>
                          </a:solidFill>
                          <a:effectLst/>
                          <a:latin typeface="Arial" charset="0"/>
                          <a:ea typeface="ＭＳ Ｐゴシック" pitchFamily="50" charset="-128"/>
                        </a:rPr>
                        <a:t>下水道</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306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Arial" charset="0"/>
                          <a:ea typeface="ＭＳ Ｐゴシック" pitchFamily="50" charset="-128"/>
                        </a:rPr>
                        <a:t>公園</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dirty="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bl>
          </a:graphicData>
        </a:graphic>
      </p:graphicFrame>
      <p:sp>
        <p:nvSpPr>
          <p:cNvPr id="44127" name="Rectangle 2"/>
          <p:cNvSpPr>
            <a:spLocks noGrp="1" noChangeArrowheads="1"/>
          </p:cNvSpPr>
          <p:nvPr>
            <p:ph type="title" idx="4294967295"/>
          </p:nvPr>
        </p:nvSpPr>
        <p:spPr>
          <a:xfrm>
            <a:off x="108000" y="0"/>
            <a:ext cx="8459787" cy="648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eaLnBrk="1" hangingPunct="1"/>
            <a:r>
              <a:rPr lang="ja-JP" altLang="en-US" sz="3200" b="0" kern="1200" dirty="0">
                <a:latin typeface="HGP創英角ｺﾞｼｯｸUB" pitchFamily="50" charset="-128"/>
                <a:ea typeface="HGP創英角ｺﾞｼｯｸUB" pitchFamily="50" charset="-128"/>
              </a:rPr>
              <a:t>適用工事 （新土木工事積算体系に基づく）</a:t>
            </a:r>
          </a:p>
        </p:txBody>
      </p:sp>
      <p:sp>
        <p:nvSpPr>
          <p:cNvPr id="44128" name="Rectangle 95"/>
          <p:cNvSpPr>
            <a:spLocks noChangeArrowheads="1"/>
          </p:cNvSpPr>
          <p:nvPr/>
        </p:nvSpPr>
        <p:spPr bwMode="auto">
          <a:xfrm>
            <a:off x="7057454" y="296652"/>
            <a:ext cx="2051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dirty="0">
                <a:solidFill>
                  <a:schemeClr val="bg1">
                    <a:lumMod val="95000"/>
                  </a:schemeClr>
                </a:solidFill>
                <a:latin typeface="HGP創英角ｺﾞｼｯｸUB" pitchFamily="50" charset="-128"/>
                <a:ea typeface="HGP創英角ｺﾞｼｯｸUB" pitchFamily="50" charset="-128"/>
              </a:rPr>
              <a:t>【</a:t>
            </a:r>
            <a:r>
              <a:rPr lang="ja-JP" altLang="en-US" sz="1800" dirty="0">
                <a:solidFill>
                  <a:schemeClr val="bg1">
                    <a:lumMod val="95000"/>
                  </a:schemeClr>
                </a:solidFill>
                <a:latin typeface="HGP創英角ｺﾞｼｯｸUB" pitchFamily="50" charset="-128"/>
                <a:ea typeface="HGP創英角ｺﾞｼｯｸUB" pitchFamily="50" charset="-128"/>
              </a:rPr>
              <a:t>要領 </a:t>
            </a:r>
            <a:r>
              <a:rPr lang="en-US" altLang="ja-JP" sz="1800" dirty="0">
                <a:solidFill>
                  <a:schemeClr val="bg1">
                    <a:lumMod val="95000"/>
                  </a:schemeClr>
                </a:solidFill>
                <a:latin typeface="HGP創英角ｺﾞｼｯｸUB" pitchFamily="50" charset="-128"/>
                <a:ea typeface="HGP創英角ｺﾞｼｯｸUB" pitchFamily="50" charset="-128"/>
              </a:rPr>
              <a:t>P.10-11】</a:t>
            </a:r>
          </a:p>
        </p:txBody>
      </p:sp>
      <p:sp>
        <p:nvSpPr>
          <p:cNvPr id="44129" name="AutoShape 97"/>
          <p:cNvSpPr>
            <a:spLocks/>
          </p:cNvSpPr>
          <p:nvPr/>
        </p:nvSpPr>
        <p:spPr bwMode="auto">
          <a:xfrm>
            <a:off x="3769600" y="3609020"/>
            <a:ext cx="334348" cy="720725"/>
          </a:xfrm>
          <a:prstGeom prst="rightBrace">
            <a:avLst>
              <a:gd name="adj1" fmla="val 21680"/>
              <a:gd name="adj2" fmla="val 45944"/>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71464532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5324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道路施設基本データ</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5725189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道路施設基本データ</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txBox="1">
            <a:spLocks noChangeArrowheads="1"/>
          </p:cNvSpPr>
          <p:nvPr/>
        </p:nvSpPr>
        <p:spPr bwMode="auto">
          <a:xfrm>
            <a:off x="179512" y="648000"/>
            <a:ext cx="8856984" cy="4142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道路施設基本データとは</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800" b="0" kern="0" dirty="0">
                <a:latin typeface="HGP創英角ｺﾞｼｯｸUB" pitchFamily="50" charset="-128"/>
                <a:ea typeface="HGP創英角ｺﾞｼｯｸUB" pitchFamily="50" charset="-128"/>
              </a:rPr>
              <a:t>工事完成図書の電子納品では、当該工事に関連する道路施設の諸元等を取りまとめたもの （要領では工事施設帳票と</a:t>
            </a:r>
            <a:r>
              <a:rPr lang="ja-JP" altLang="en-US" sz="2800" b="0" kern="0" dirty="0" smtClean="0">
                <a:latin typeface="HGP創英角ｺﾞｼｯｸUB" pitchFamily="50" charset="-128"/>
                <a:ea typeface="HGP創英角ｺﾞｼｯｸUB" pitchFamily="50" charset="-128"/>
              </a:rPr>
              <a:t>定義）</a:t>
            </a:r>
            <a:r>
              <a:rPr lang="ja-JP" altLang="en-US" sz="2800" b="0" kern="0" dirty="0">
                <a:latin typeface="HGP創英角ｺﾞｼｯｸUB" pitchFamily="50" charset="-128"/>
                <a:ea typeface="HGP創英角ｺﾞｼｯｸUB" pitchFamily="50" charset="-128"/>
              </a:rPr>
              <a:t>を所定の電子データ形式</a:t>
            </a:r>
            <a:r>
              <a:rPr lang="en-US" altLang="ja-JP" sz="2800" b="0" kern="0" dirty="0">
                <a:latin typeface="HGP創英角ｺﾞｼｯｸUB" pitchFamily="50" charset="-128"/>
                <a:ea typeface="HGP創英角ｺﾞｼｯｸUB" pitchFamily="50" charset="-128"/>
              </a:rPr>
              <a:t>(</a:t>
            </a:r>
            <a:r>
              <a:rPr lang="ja-JP" altLang="en-US" sz="2800" b="0" kern="0" dirty="0">
                <a:latin typeface="HGP創英角ｺﾞｼｯｸUB" pitchFamily="50" charset="-128"/>
                <a:ea typeface="HGP創英角ｺﾞｼｯｸUB" pitchFamily="50" charset="-128"/>
              </a:rPr>
              <a:t>道路施設基本データ）で</a:t>
            </a:r>
            <a:r>
              <a:rPr lang="ja-JP" altLang="en-US" sz="2800" b="0" kern="0" dirty="0" smtClean="0">
                <a:latin typeface="HGP創英角ｺﾞｼｯｸUB" pitchFamily="50" charset="-128"/>
                <a:ea typeface="HGP創英角ｺﾞｼｯｸUB" pitchFamily="50" charset="-128"/>
              </a:rPr>
              <a:t>納める。道路</a:t>
            </a:r>
            <a:r>
              <a:rPr lang="ja-JP" altLang="en-US" sz="2800" b="0" kern="0" dirty="0">
                <a:latin typeface="HGP創英角ｺﾞｼｯｸUB" pitchFamily="50" charset="-128"/>
                <a:ea typeface="HGP創英角ｺﾞｼｯｸUB" pitchFamily="50" charset="-128"/>
              </a:rPr>
              <a:t>施設基本データは、工事施設帳票の電子納品成果（</a:t>
            </a:r>
            <a:r>
              <a:rPr lang="en-US" altLang="ja-JP" sz="2800" b="0" kern="0" dirty="0">
                <a:latin typeface="HGP創英角ｺﾞｼｯｸUB" pitchFamily="50" charset="-128"/>
                <a:ea typeface="HGP創英角ｺﾞｼｯｸUB" pitchFamily="50" charset="-128"/>
              </a:rPr>
              <a:t>csv</a:t>
            </a:r>
            <a:r>
              <a:rPr lang="ja-JP" altLang="en-US" sz="2800" b="0" kern="0" dirty="0" err="1">
                <a:latin typeface="HGP創英角ｺﾞｼｯｸUB" pitchFamily="50" charset="-128"/>
                <a:ea typeface="HGP創英角ｺﾞｼｯｸUB" pitchFamily="50" charset="-128"/>
              </a:rPr>
              <a:t>、</a:t>
            </a:r>
            <a:r>
              <a:rPr lang="en-US" altLang="ja-JP" sz="2800" b="0" kern="0" dirty="0">
                <a:latin typeface="HGP創英角ｺﾞｼｯｸUB" pitchFamily="50" charset="-128"/>
                <a:ea typeface="HGP創英角ｺﾞｼｯｸUB" pitchFamily="50" charset="-128"/>
              </a:rPr>
              <a:t>jpg</a:t>
            </a:r>
            <a:r>
              <a:rPr lang="ja-JP" altLang="en-US" sz="2800" b="0" kern="0" dirty="0" err="1">
                <a:latin typeface="HGP創英角ｺﾞｼｯｸUB" pitchFamily="50" charset="-128"/>
                <a:ea typeface="HGP創英角ｺﾞｼｯｸUB" pitchFamily="50" charset="-128"/>
              </a:rPr>
              <a:t>、</a:t>
            </a:r>
            <a:r>
              <a:rPr lang="en-US" altLang="ja-JP" sz="2800" b="0" kern="0" dirty="0">
                <a:latin typeface="HGP創英角ｺﾞｼｯｸUB" pitchFamily="50" charset="-128"/>
                <a:ea typeface="HGP創英角ｺﾞｼｯｸUB" pitchFamily="50" charset="-128"/>
              </a:rPr>
              <a:t>xml</a:t>
            </a:r>
            <a:r>
              <a:rPr lang="ja-JP" altLang="en-US" sz="2800" b="0" kern="0" dirty="0">
                <a:latin typeface="HGP創英角ｺﾞｼｯｸUB" pitchFamily="50" charset="-128"/>
                <a:ea typeface="HGP創英角ｺﾞｼｯｸUB" pitchFamily="50" charset="-128"/>
              </a:rPr>
              <a:t>等）であり、道路管理データベースシステム（通称</a:t>
            </a:r>
            <a:r>
              <a:rPr lang="en-US" altLang="ja-JP" sz="2800" b="0" kern="0" dirty="0">
                <a:latin typeface="HGP創英角ｺﾞｼｯｸUB" pitchFamily="50" charset="-128"/>
                <a:ea typeface="HGP創英角ｺﾞｼｯｸUB" pitchFamily="50" charset="-128"/>
              </a:rPr>
              <a:t>MICHI</a:t>
            </a:r>
            <a:r>
              <a:rPr lang="ja-JP" altLang="en-US" sz="2800" b="0" kern="0" dirty="0">
                <a:latin typeface="HGP創英角ｺﾞｼｯｸUB" pitchFamily="50" charset="-128"/>
                <a:ea typeface="HGP創英角ｺﾞｼｯｸUB" pitchFamily="50" charset="-128"/>
              </a:rPr>
              <a:t>）の基となるデータのことを</a:t>
            </a:r>
            <a:r>
              <a:rPr lang="ja-JP" altLang="en-US" sz="2800" b="0" kern="0" dirty="0" smtClean="0">
                <a:latin typeface="HGP創英角ｺﾞｼｯｸUB" pitchFamily="50" charset="-128"/>
                <a:ea typeface="HGP創英角ｺﾞｼｯｸUB" pitchFamily="50" charset="-128"/>
              </a:rPr>
              <a:t>いう。 </a:t>
            </a:r>
            <a:endParaRPr lang="en-US" altLang="ja-JP" sz="2800" b="0" kern="0" dirty="0" smtClean="0">
              <a:latin typeface="HGP創英角ｺﾞｼｯｸUB" pitchFamily="50" charset="-128"/>
              <a:ea typeface="HGP創英角ｺﾞｼｯｸUB" pitchFamily="50" charset="-128"/>
            </a:endParaRPr>
          </a:p>
          <a:p>
            <a:pPr marL="7937" lvl="1" indent="0" eaLnBrk="1" hangingPunct="1">
              <a:buClr>
                <a:schemeClr val="tx1"/>
              </a:buClr>
              <a:buSzPct val="100000"/>
              <a:buNone/>
            </a:pPr>
            <a:endParaRPr lang="ja-JP" altLang="en-US" sz="2800" b="0" kern="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1370884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80000" y="648000"/>
            <a:ext cx="8747819" cy="706438"/>
          </a:xfrm>
          <a:noFill/>
        </p:spPr>
        <p:txBody>
          <a:bodyPr/>
          <a:lstStyle/>
          <a:p>
            <a:pPr marL="514350" indent="-514350" eaLnBrk="1" hangingPunct="1">
              <a:buFont typeface="+mj-ea"/>
              <a:buAutoNum type="circleNumDbPlain"/>
            </a:pPr>
            <a:r>
              <a:rPr lang="ja-JP" altLang="en-US" sz="3200" b="0" dirty="0" smtClean="0">
                <a:solidFill>
                  <a:schemeClr val="tx1"/>
                </a:solidFill>
                <a:latin typeface="HGP創英角ｺﾞｼｯｸUB" pitchFamily="50" charset="-128"/>
                <a:ea typeface="HGP創英角ｺﾞｼｯｸUB" pitchFamily="50" charset="-128"/>
              </a:rPr>
              <a:t>取得地物（作成データ項目）</a:t>
            </a:r>
          </a:p>
        </p:txBody>
      </p:sp>
      <p:sp>
        <p:nvSpPr>
          <p:cNvPr id="3077" name="Rectangle 3"/>
          <p:cNvSpPr>
            <a:spLocks noGrp="1" noChangeArrowheads="1"/>
          </p:cNvSpPr>
          <p:nvPr>
            <p:ph type="body" idx="1"/>
          </p:nvPr>
        </p:nvSpPr>
        <p:spPr>
          <a:xfrm>
            <a:off x="133473" y="1212888"/>
            <a:ext cx="8280400" cy="668337"/>
          </a:xfrm>
          <a:solidFill>
            <a:srgbClr val="CCFFFF"/>
          </a:solidFill>
        </p:spPr>
        <p:txBody>
          <a:bodyPr/>
          <a:lstStyle/>
          <a:p>
            <a:pPr eaLnBrk="1" hangingPunct="1"/>
            <a:r>
              <a:rPr lang="ja-JP" altLang="en-US" smtClean="0">
                <a:latin typeface="HGP創英角ｺﾞｼｯｸUB" pitchFamily="50" charset="-128"/>
                <a:ea typeface="HGP創英角ｺﾞｼｯｸUB" pitchFamily="50" charset="-128"/>
              </a:rPr>
              <a:t>完成平面図の地物は</a:t>
            </a:r>
            <a:r>
              <a:rPr lang="en-US" altLang="ja-JP" smtClean="0">
                <a:solidFill>
                  <a:srgbClr val="FF0000"/>
                </a:solidFill>
                <a:latin typeface="HGP創英角ｺﾞｼｯｸUB" pitchFamily="50" charset="-128"/>
                <a:ea typeface="HGP創英角ｺﾞｼｯｸUB" pitchFamily="50" charset="-128"/>
              </a:rPr>
              <a:t>30</a:t>
            </a:r>
            <a:r>
              <a:rPr lang="ja-JP" altLang="en-US" smtClean="0">
                <a:latin typeface="HGP創英角ｺﾞｼｯｸUB" pitchFamily="50" charset="-128"/>
                <a:ea typeface="HGP創英角ｺﾞｼｯｸUB" pitchFamily="50" charset="-128"/>
              </a:rPr>
              <a:t>種類</a:t>
            </a:r>
            <a:endParaRPr lang="ja-JP" altLang="en-US" sz="2400" smtClean="0">
              <a:latin typeface="HGP創英角ｺﾞｼｯｸUB" pitchFamily="50" charset="-128"/>
              <a:ea typeface="HGP創英角ｺﾞｼｯｸUB" pitchFamily="50" charset="-128"/>
            </a:endParaRPr>
          </a:p>
        </p:txBody>
      </p:sp>
      <p:sp>
        <p:nvSpPr>
          <p:cNvPr id="3078" name="Rectangle 4"/>
          <p:cNvSpPr>
            <a:spLocks noChangeArrowheads="1"/>
          </p:cNvSpPr>
          <p:nvPr/>
        </p:nvSpPr>
        <p:spPr bwMode="auto">
          <a:xfrm>
            <a:off x="5868144" y="656692"/>
            <a:ext cx="29876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要領 </a:t>
            </a:r>
            <a:r>
              <a:rPr lang="en-US" altLang="ja-JP" sz="1800" b="0">
                <a:solidFill>
                  <a:srgbClr val="000000"/>
                </a:solidFill>
                <a:latin typeface="HGP創英角ｺﾞｼｯｸUB" pitchFamily="50" charset="-128"/>
                <a:ea typeface="HGP創英角ｺﾞｼｯｸUB" pitchFamily="50" charset="-128"/>
              </a:rPr>
              <a:t>P.26-27】</a:t>
            </a:r>
          </a:p>
        </p:txBody>
      </p:sp>
      <p:graphicFrame>
        <p:nvGraphicFramePr>
          <p:cNvPr id="3074" name="Object 5"/>
          <p:cNvGraphicFramePr>
            <a:graphicFrameLocks noGrp="1" noChangeAspect="1"/>
          </p:cNvGraphicFramePr>
          <p:nvPr>
            <p:ph sz="quarter" idx="4294967295"/>
            <p:extLst>
              <p:ext uri="{D42A27DB-BD31-4B8C-83A1-F6EECF244321}">
                <p14:modId xmlns="" xmlns:p14="http://schemas.microsoft.com/office/powerpoint/2010/main" val="242280244"/>
              </p:ext>
            </p:extLst>
          </p:nvPr>
        </p:nvGraphicFramePr>
        <p:xfrm>
          <a:off x="360486" y="2213013"/>
          <a:ext cx="4068762" cy="3152775"/>
        </p:xfrm>
        <a:graphic>
          <a:graphicData uri="http://schemas.openxmlformats.org/presentationml/2006/ole">
            <p:oleObj spid="_x0000_s18532" name="Visio" r:id="rId4" imgW="5077663" imgH="4537862" progId="Visio.Drawing.11">
              <p:embed/>
            </p:oleObj>
          </a:graphicData>
        </a:graphic>
      </p:graphicFrame>
      <p:sp>
        <p:nvSpPr>
          <p:cNvPr id="3079" name="Text Box 8"/>
          <p:cNvSpPr txBox="1">
            <a:spLocks noChangeArrowheads="1"/>
          </p:cNvSpPr>
          <p:nvPr/>
        </p:nvSpPr>
        <p:spPr bwMode="auto">
          <a:xfrm>
            <a:off x="2001961" y="4689513"/>
            <a:ext cx="7223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橋梁</a:t>
            </a:r>
          </a:p>
        </p:txBody>
      </p:sp>
      <p:grpSp>
        <p:nvGrpSpPr>
          <p:cNvPr id="3080" name="Group 10"/>
          <p:cNvGrpSpPr>
            <a:grpSpLocks/>
          </p:cNvGrpSpPr>
          <p:nvPr/>
        </p:nvGrpSpPr>
        <p:grpSpPr bwMode="auto">
          <a:xfrm>
            <a:off x="360486" y="2973425"/>
            <a:ext cx="4244975" cy="982663"/>
            <a:chOff x="414" y="2388"/>
            <a:chExt cx="2636" cy="677"/>
          </a:xfrm>
        </p:grpSpPr>
        <p:graphicFrame>
          <p:nvGraphicFramePr>
            <p:cNvPr id="3075" name="Object 11"/>
            <p:cNvGraphicFramePr>
              <a:graphicFrameLocks noChangeAspect="1"/>
            </p:cNvGraphicFramePr>
            <p:nvPr/>
          </p:nvGraphicFramePr>
          <p:xfrm>
            <a:off x="414" y="2628"/>
            <a:ext cx="2544" cy="437"/>
          </p:xfrm>
          <a:graphic>
            <a:graphicData uri="http://schemas.openxmlformats.org/presentationml/2006/ole">
              <p:oleObj spid="_x0000_s18533" name="Visio" r:id="rId5" imgW="5077663" imgH="942137" progId="Visio.Drawing.11">
                <p:embed/>
              </p:oleObj>
            </a:graphicData>
          </a:graphic>
        </p:graphicFrame>
        <p:sp>
          <p:nvSpPr>
            <p:cNvPr id="3092" name="Text Box 12"/>
            <p:cNvSpPr txBox="1">
              <a:spLocks noChangeArrowheads="1"/>
            </p:cNvSpPr>
            <p:nvPr/>
          </p:nvSpPr>
          <p:spPr bwMode="auto">
            <a:xfrm>
              <a:off x="1700" y="2789"/>
              <a:ext cx="587"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歩道部</a:t>
              </a:r>
            </a:p>
          </p:txBody>
        </p:sp>
        <p:sp>
          <p:nvSpPr>
            <p:cNvPr id="3093" name="Text Box 13"/>
            <p:cNvSpPr txBox="1">
              <a:spLocks noChangeArrowheads="1"/>
            </p:cNvSpPr>
            <p:nvPr/>
          </p:nvSpPr>
          <p:spPr bwMode="auto">
            <a:xfrm>
              <a:off x="2595" y="2660"/>
              <a:ext cx="455" cy="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島</a:t>
              </a:r>
            </a:p>
          </p:txBody>
        </p:sp>
        <p:sp>
          <p:nvSpPr>
            <p:cNvPr id="3094" name="Text Box 14"/>
            <p:cNvSpPr txBox="1">
              <a:spLocks noChangeArrowheads="1"/>
            </p:cNvSpPr>
            <p:nvPr/>
          </p:nvSpPr>
          <p:spPr bwMode="auto">
            <a:xfrm>
              <a:off x="1641" y="2388"/>
              <a:ext cx="569"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車道部</a:t>
              </a:r>
            </a:p>
          </p:txBody>
        </p:sp>
        <p:sp>
          <p:nvSpPr>
            <p:cNvPr id="3095" name="Text Box 15"/>
            <p:cNvSpPr txBox="1">
              <a:spLocks noChangeArrowheads="1"/>
            </p:cNvSpPr>
            <p:nvPr/>
          </p:nvSpPr>
          <p:spPr bwMode="auto">
            <a:xfrm>
              <a:off x="1293" y="2591"/>
              <a:ext cx="766"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車道交差部</a:t>
              </a:r>
            </a:p>
          </p:txBody>
        </p:sp>
      </p:grpSp>
      <p:sp>
        <p:nvSpPr>
          <p:cNvPr id="3081" name="AutoShape 16"/>
          <p:cNvSpPr>
            <a:spLocks noChangeArrowheads="1"/>
          </p:cNvSpPr>
          <p:nvPr/>
        </p:nvSpPr>
        <p:spPr bwMode="auto">
          <a:xfrm>
            <a:off x="4968998" y="3652875"/>
            <a:ext cx="3359150" cy="992188"/>
          </a:xfrm>
          <a:prstGeom prst="wedgeRoundRectCallout">
            <a:avLst>
              <a:gd name="adj1" fmla="val -81977"/>
              <a:gd name="adj2" fmla="val -44398"/>
              <a:gd name="adj3" fmla="val 16667"/>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0000"/>
              </a:lnSpc>
            </a:pPr>
            <a:r>
              <a:rPr lang="en-US" altLang="ja-JP" sz="1800" b="0" dirty="0">
                <a:solidFill>
                  <a:srgbClr val="0000FF"/>
                </a:solidFill>
                <a:latin typeface="HGP創英角ｺﾞｼｯｸUB" pitchFamily="50" charset="-128"/>
                <a:ea typeface="HGP創英角ｺﾞｼｯｸUB" pitchFamily="50" charset="-128"/>
              </a:rPr>
              <a:t>【 </a:t>
            </a:r>
            <a:r>
              <a:rPr lang="ja-JP" altLang="en-US" sz="1800" b="0" dirty="0">
                <a:solidFill>
                  <a:srgbClr val="0000FF"/>
                </a:solidFill>
                <a:latin typeface="HGP創英角ｺﾞｼｯｸUB" pitchFamily="50" charset="-128"/>
                <a:ea typeface="HGP創英角ｺﾞｼｯｸUB" pitchFamily="50" charset="-128"/>
              </a:rPr>
              <a:t>道路面地物 </a:t>
            </a:r>
            <a:r>
              <a:rPr lang="en-US" altLang="ja-JP" sz="1800" b="0" dirty="0">
                <a:solidFill>
                  <a:srgbClr val="0000FF"/>
                </a:solidFill>
                <a:latin typeface="HGP創英角ｺﾞｼｯｸUB" pitchFamily="50" charset="-128"/>
                <a:ea typeface="HGP創英角ｺﾞｼｯｸUB" pitchFamily="50" charset="-128"/>
              </a:rPr>
              <a:t>】</a:t>
            </a:r>
          </a:p>
          <a:p>
            <a:pPr algn="l" eaLnBrk="1" hangingPunct="1">
              <a:lnSpc>
                <a:spcPct val="90000"/>
              </a:lnSpc>
              <a:spcBef>
                <a:spcPct val="50000"/>
              </a:spcBef>
            </a:pPr>
            <a:r>
              <a:rPr lang="zh-TW" altLang="en-US" sz="1800" b="0" dirty="0">
                <a:solidFill>
                  <a:srgbClr val="000000"/>
                </a:solidFill>
                <a:latin typeface="HGP創英角ｺﾞｼｯｸUB" pitchFamily="50" charset="-128"/>
                <a:ea typeface="HGP創英角ｺﾞｼｯｸUB" pitchFamily="50" charset="-128"/>
              </a:rPr>
              <a:t>車道部</a:t>
            </a:r>
            <a:r>
              <a:rPr lang="ja-JP" altLang="en-US" sz="1800" b="0" dirty="0" err="1">
                <a:solidFill>
                  <a:srgbClr val="000000"/>
                </a:solidFill>
                <a:latin typeface="HGP創英角ｺﾞｼｯｸUB" pitchFamily="50" charset="-128"/>
                <a:ea typeface="HGP創英角ｺﾞｼｯｸUB" pitchFamily="50" charset="-128"/>
              </a:rPr>
              <a:t>、</a:t>
            </a:r>
            <a:r>
              <a:rPr lang="zh-TW" altLang="en-US" sz="1800" b="0" dirty="0">
                <a:solidFill>
                  <a:srgbClr val="000000"/>
                </a:solidFill>
                <a:latin typeface="HGP創英角ｺﾞｼｯｸUB" pitchFamily="50" charset="-128"/>
                <a:ea typeface="HGP創英角ｺﾞｼｯｸUB" pitchFamily="50" charset="-128"/>
              </a:rPr>
              <a:t>車道交差部</a:t>
            </a:r>
            <a:r>
              <a:rPr lang="ja-JP" altLang="en-US" sz="1800" b="0" dirty="0" err="1">
                <a:solidFill>
                  <a:srgbClr val="000000"/>
                </a:solidFill>
                <a:latin typeface="HGP創英角ｺﾞｼｯｸUB" pitchFamily="50" charset="-128"/>
                <a:ea typeface="HGP創英角ｺﾞｼｯｸUB" pitchFamily="50" charset="-128"/>
              </a:rPr>
              <a:t>、</a:t>
            </a:r>
            <a:r>
              <a:rPr lang="zh-TW" altLang="en-US" sz="1800" b="0" dirty="0">
                <a:solidFill>
                  <a:srgbClr val="000000"/>
                </a:solidFill>
                <a:latin typeface="HGP創英角ｺﾞｼｯｸUB" pitchFamily="50" charset="-128"/>
                <a:ea typeface="HGP創英角ｺﾞｼｯｸUB" pitchFamily="50" charset="-128"/>
              </a:rPr>
              <a:t>歩道部</a:t>
            </a:r>
            <a:r>
              <a:rPr lang="ja-JP" altLang="en-US" sz="1800" b="0" dirty="0" err="1">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島・・・</a:t>
            </a:r>
          </a:p>
        </p:txBody>
      </p:sp>
      <p:grpSp>
        <p:nvGrpSpPr>
          <p:cNvPr id="3082" name="Group 17"/>
          <p:cNvGrpSpPr>
            <a:grpSpLocks/>
          </p:cNvGrpSpPr>
          <p:nvPr/>
        </p:nvGrpSpPr>
        <p:grpSpPr bwMode="auto">
          <a:xfrm>
            <a:off x="1079623" y="1924088"/>
            <a:ext cx="7256463" cy="819150"/>
            <a:chOff x="900" y="1800"/>
            <a:chExt cx="4571" cy="516"/>
          </a:xfrm>
        </p:grpSpPr>
        <p:sp>
          <p:nvSpPr>
            <p:cNvPr id="3088" name="Text Box 18"/>
            <p:cNvSpPr txBox="1">
              <a:spLocks noChangeArrowheads="1"/>
            </p:cNvSpPr>
            <p:nvPr/>
          </p:nvSpPr>
          <p:spPr bwMode="auto">
            <a:xfrm>
              <a:off x="1618" y="1800"/>
              <a:ext cx="68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横断歩道</a:t>
              </a:r>
            </a:p>
          </p:txBody>
        </p:sp>
        <p:sp>
          <p:nvSpPr>
            <p:cNvPr id="3089" name="Text Box 19"/>
            <p:cNvSpPr txBox="1">
              <a:spLocks noChangeArrowheads="1"/>
            </p:cNvSpPr>
            <p:nvPr/>
          </p:nvSpPr>
          <p:spPr bwMode="auto">
            <a:xfrm>
              <a:off x="900" y="1908"/>
              <a:ext cx="557"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停止線</a:t>
              </a:r>
            </a:p>
          </p:txBody>
        </p:sp>
        <p:sp>
          <p:nvSpPr>
            <p:cNvPr id="3090" name="Text Box 20"/>
            <p:cNvSpPr txBox="1">
              <a:spLocks noChangeArrowheads="1"/>
            </p:cNvSpPr>
            <p:nvPr/>
          </p:nvSpPr>
          <p:spPr bwMode="auto">
            <a:xfrm>
              <a:off x="2220" y="1976"/>
              <a:ext cx="564"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区画線</a:t>
              </a:r>
            </a:p>
          </p:txBody>
        </p:sp>
        <p:sp>
          <p:nvSpPr>
            <p:cNvPr id="3091" name="AutoShape 21"/>
            <p:cNvSpPr>
              <a:spLocks noChangeArrowheads="1"/>
            </p:cNvSpPr>
            <p:nvPr/>
          </p:nvSpPr>
          <p:spPr bwMode="auto">
            <a:xfrm>
              <a:off x="3355" y="1813"/>
              <a:ext cx="2116" cy="503"/>
            </a:xfrm>
            <a:prstGeom prst="wedgeRoundRectCallout">
              <a:avLst>
                <a:gd name="adj1" fmla="val -79630"/>
                <a:gd name="adj2" fmla="val -9644"/>
                <a:gd name="adj3" fmla="val 16667"/>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en-US" altLang="ja-JP" sz="1800" b="0" dirty="0">
                  <a:solidFill>
                    <a:srgbClr val="0000FF"/>
                  </a:solidFill>
                  <a:latin typeface="HGP創英角ｺﾞｼｯｸUB" pitchFamily="50" charset="-128"/>
                  <a:ea typeface="HGP創英角ｺﾞｼｯｸUB" pitchFamily="50" charset="-128"/>
                </a:rPr>
                <a:t>【</a:t>
              </a:r>
              <a:r>
                <a:rPr lang="ja-JP" altLang="en-US" sz="1800" b="0" dirty="0">
                  <a:solidFill>
                    <a:srgbClr val="0000FF"/>
                  </a:solidFill>
                  <a:latin typeface="HGP創英角ｺﾞｼｯｸUB" pitchFamily="50" charset="-128"/>
                  <a:ea typeface="HGP創英角ｺﾞｼｯｸUB" pitchFamily="50" charset="-128"/>
                </a:rPr>
                <a:t>付属物系地物</a:t>
              </a:r>
              <a:r>
                <a:rPr lang="en-US" altLang="ja-JP" sz="1800" b="0" dirty="0">
                  <a:solidFill>
                    <a:srgbClr val="0000FF"/>
                  </a:solidFill>
                  <a:latin typeface="HGP創英角ｺﾞｼｯｸUB" pitchFamily="50" charset="-128"/>
                  <a:ea typeface="HGP創英角ｺﾞｼｯｸUB" pitchFamily="50" charset="-128"/>
                </a:rPr>
                <a:t>】</a:t>
              </a:r>
            </a:p>
            <a:p>
              <a:pPr algn="l" eaLnBrk="1" hangingPunct="1">
                <a:lnSpc>
                  <a:spcPct val="70000"/>
                </a:lnSpc>
                <a:spcBef>
                  <a:spcPct val="50000"/>
                </a:spcBef>
              </a:pPr>
              <a:r>
                <a:rPr lang="ja-JP" altLang="en-US" sz="1800" b="0" dirty="0">
                  <a:solidFill>
                    <a:srgbClr val="000000"/>
                  </a:solidFill>
                  <a:latin typeface="HGP創英角ｺﾞｼｯｸUB" pitchFamily="50" charset="-128"/>
                  <a:ea typeface="HGP創英角ｺﾞｼｯｸUB" pitchFamily="50" charset="-128"/>
                </a:rPr>
                <a:t>停止線、横断歩道、区画線・・・</a:t>
              </a:r>
              <a:endParaRPr lang="ja-JP" altLang="en-US" sz="1400" b="0" dirty="0">
                <a:solidFill>
                  <a:srgbClr val="000000"/>
                </a:solidFill>
                <a:latin typeface="HGP創英角ｺﾞｼｯｸUB" pitchFamily="50" charset="-128"/>
                <a:ea typeface="HGP創英角ｺﾞｼｯｸUB" pitchFamily="50" charset="-128"/>
              </a:endParaRPr>
            </a:p>
          </p:txBody>
        </p:sp>
      </p:grpSp>
      <p:sp>
        <p:nvSpPr>
          <p:cNvPr id="3083" name="Rectangle 22"/>
          <p:cNvSpPr>
            <a:spLocks noChangeArrowheads="1"/>
          </p:cNvSpPr>
          <p:nvPr/>
        </p:nvSpPr>
        <p:spPr bwMode="auto">
          <a:xfrm>
            <a:off x="503361" y="5669000"/>
            <a:ext cx="6643687" cy="461963"/>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道路面地物の上に付属物系と構造物系が重なる。</a:t>
            </a:r>
          </a:p>
        </p:txBody>
      </p:sp>
      <p:sp>
        <p:nvSpPr>
          <p:cNvPr id="3084" name="AutoShape 25"/>
          <p:cNvSpPr>
            <a:spLocks noChangeArrowheads="1"/>
          </p:cNvSpPr>
          <p:nvPr/>
        </p:nvSpPr>
        <p:spPr bwMode="auto">
          <a:xfrm>
            <a:off x="4968998" y="2789275"/>
            <a:ext cx="3359150" cy="798513"/>
          </a:xfrm>
          <a:prstGeom prst="wedgeRoundRectCallout">
            <a:avLst>
              <a:gd name="adj1" fmla="val -86199"/>
              <a:gd name="adj2" fmla="val 36481"/>
              <a:gd name="adj3" fmla="val 16667"/>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en-US" altLang="ja-JP" sz="1800" b="0" dirty="0">
                <a:solidFill>
                  <a:srgbClr val="0000FF"/>
                </a:solidFill>
                <a:latin typeface="HGP創英角ｺﾞｼｯｸUB" pitchFamily="50" charset="-128"/>
                <a:ea typeface="HGP創英角ｺﾞｼｯｸUB" pitchFamily="50" charset="-128"/>
              </a:rPr>
              <a:t>【</a:t>
            </a:r>
            <a:r>
              <a:rPr lang="ja-JP" altLang="en-US" sz="1800" b="0" dirty="0">
                <a:solidFill>
                  <a:srgbClr val="0000FF"/>
                </a:solidFill>
                <a:latin typeface="HGP創英角ｺﾞｼｯｸUB" pitchFamily="50" charset="-128"/>
                <a:ea typeface="HGP創英角ｺﾞｼｯｸUB" pitchFamily="50" charset="-128"/>
              </a:rPr>
              <a:t>基準系地物</a:t>
            </a:r>
            <a:r>
              <a:rPr lang="en-US" altLang="ja-JP" sz="1800" b="0" dirty="0">
                <a:solidFill>
                  <a:srgbClr val="0000FF"/>
                </a:solidFill>
                <a:latin typeface="HGP創英角ｺﾞｼｯｸUB" pitchFamily="50" charset="-128"/>
                <a:ea typeface="HGP創英角ｺﾞｼｯｸUB" pitchFamily="50" charset="-128"/>
              </a:rPr>
              <a:t>】</a:t>
            </a:r>
          </a:p>
          <a:p>
            <a:pPr algn="l" eaLnBrk="1" hangingPunct="1">
              <a:lnSpc>
                <a:spcPct val="70000"/>
              </a:lnSpc>
              <a:spcBef>
                <a:spcPct val="50000"/>
              </a:spcBef>
            </a:pPr>
            <a:r>
              <a:rPr lang="ja-JP" altLang="en-US" sz="1800" b="0" dirty="0">
                <a:solidFill>
                  <a:srgbClr val="000000"/>
                </a:solidFill>
                <a:latin typeface="HGP創英角ｺﾞｼｯｸUB" pitchFamily="50" charset="-128"/>
                <a:ea typeface="HGP創英角ｺﾞｼｯｸUB" pitchFamily="50" charset="-128"/>
              </a:rPr>
              <a:t>距離標、</a:t>
            </a:r>
            <a:r>
              <a:rPr lang="ja-JP" altLang="en-US" sz="1800" b="0" dirty="0">
                <a:solidFill>
                  <a:srgbClr val="FF0000"/>
                </a:solidFill>
                <a:latin typeface="HGP創英角ｺﾞｼｯｸUB" pitchFamily="50" charset="-128"/>
                <a:ea typeface="HGP創英角ｺﾞｼｯｸUB" pitchFamily="50" charset="-128"/>
              </a:rPr>
              <a:t>測点</a:t>
            </a:r>
            <a:r>
              <a:rPr lang="ja-JP" altLang="en-US" sz="1800" b="0" dirty="0">
                <a:solidFill>
                  <a:srgbClr val="000000"/>
                </a:solidFill>
                <a:latin typeface="HGP創英角ｺﾞｼｯｸUB" pitchFamily="50" charset="-128"/>
                <a:ea typeface="HGP創英角ｺﾞｼｯｸUB" pitchFamily="50" charset="-128"/>
              </a:rPr>
              <a:t>、道路中心線・・・</a:t>
            </a:r>
            <a:endParaRPr lang="ja-JP" altLang="en-US" sz="1400" b="0" dirty="0">
              <a:solidFill>
                <a:srgbClr val="000000"/>
              </a:solidFill>
              <a:latin typeface="HGP創英角ｺﾞｼｯｸUB" pitchFamily="50" charset="-128"/>
              <a:ea typeface="HGP創英角ｺﾞｼｯｸUB" pitchFamily="50" charset="-128"/>
            </a:endParaRPr>
          </a:p>
        </p:txBody>
      </p:sp>
      <p:sp>
        <p:nvSpPr>
          <p:cNvPr id="3087" name="AutoShape 7"/>
          <p:cNvSpPr>
            <a:spLocks noChangeArrowheads="1"/>
          </p:cNvSpPr>
          <p:nvPr/>
        </p:nvSpPr>
        <p:spPr bwMode="auto">
          <a:xfrm>
            <a:off x="4968998" y="4660938"/>
            <a:ext cx="3359150" cy="1058862"/>
          </a:xfrm>
          <a:prstGeom prst="wedgeRoundRectCallout">
            <a:avLst>
              <a:gd name="adj1" fmla="val -83319"/>
              <a:gd name="adj2" fmla="val -34856"/>
              <a:gd name="adj3" fmla="val 16667"/>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110000"/>
              </a:lnSpc>
            </a:pPr>
            <a:r>
              <a:rPr lang="en-US" altLang="ja-JP" sz="1800" b="0">
                <a:solidFill>
                  <a:srgbClr val="0000FF"/>
                </a:solidFill>
                <a:latin typeface="HGP創英角ｺﾞｼｯｸUB" pitchFamily="50" charset="-128"/>
                <a:ea typeface="HGP創英角ｺﾞｼｯｸUB" pitchFamily="50" charset="-128"/>
              </a:rPr>
              <a:t>【</a:t>
            </a:r>
            <a:r>
              <a:rPr lang="ja-JP" altLang="en-US" sz="1800" b="0">
                <a:solidFill>
                  <a:srgbClr val="0000FF"/>
                </a:solidFill>
                <a:latin typeface="HGP創英角ｺﾞｼｯｸUB" pitchFamily="50" charset="-128"/>
                <a:ea typeface="HGP創英角ｺﾞｼｯｸUB" pitchFamily="50" charset="-128"/>
              </a:rPr>
              <a:t>構造物系地物</a:t>
            </a:r>
            <a:r>
              <a:rPr lang="en-US" altLang="ja-JP" sz="1800" b="0">
                <a:solidFill>
                  <a:srgbClr val="0000FF"/>
                </a:solidFill>
                <a:latin typeface="HGP創英角ｺﾞｼｯｸUB" pitchFamily="50" charset="-128"/>
                <a:ea typeface="HGP創英角ｺﾞｼｯｸUB" pitchFamily="50" charset="-128"/>
              </a:rPr>
              <a:t>】</a:t>
            </a:r>
          </a:p>
          <a:p>
            <a:pPr algn="just" eaLnBrk="1" hangingPunct="1">
              <a:lnSpc>
                <a:spcPct val="110000"/>
              </a:lnSpc>
            </a:pPr>
            <a:r>
              <a:rPr lang="ja-JP" altLang="en-US" sz="1800" b="0">
                <a:solidFill>
                  <a:srgbClr val="000000"/>
                </a:solidFill>
                <a:latin typeface="HGP創英角ｺﾞｼｯｸUB" pitchFamily="50" charset="-128"/>
                <a:ea typeface="HGP創英角ｺﾞｼｯｸUB" pitchFamily="50" charset="-128"/>
              </a:rPr>
              <a:t>橋梁、トンネル、法面、</a:t>
            </a:r>
          </a:p>
          <a:p>
            <a:pPr algn="just" eaLnBrk="1" hangingPunct="1">
              <a:lnSpc>
                <a:spcPct val="110000"/>
              </a:lnSpc>
            </a:pPr>
            <a:r>
              <a:rPr lang="ja-JP" altLang="en-US" sz="1800" b="0">
                <a:solidFill>
                  <a:srgbClr val="000000"/>
                </a:solidFill>
                <a:latin typeface="HGP創英角ｺﾞｼｯｸUB" pitchFamily="50" charset="-128"/>
                <a:ea typeface="HGP創英角ｺﾞｼｯｸUB" pitchFamily="50" charset="-128"/>
              </a:rPr>
              <a:t>擁壁・・・</a:t>
            </a:r>
          </a:p>
        </p:txBody>
      </p:sp>
      <p:sp>
        <p:nvSpPr>
          <p:cNvPr id="24"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3763507391"/>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180000" y="1880679"/>
            <a:ext cx="8642350" cy="1476884"/>
          </a:xfrm>
          <a:noFill/>
        </p:spPr>
        <p:txBody>
          <a:bodyPr/>
          <a:lstStyle/>
          <a:p>
            <a:pPr marL="355600" indent="-355600" eaLnBrk="1" hangingPunct="1">
              <a:lnSpc>
                <a:spcPct val="90000"/>
              </a:lnSpc>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設計変更が生じた場合、変更部分（発注図に見え消しで修正）をすべて消去。</a:t>
            </a:r>
          </a:p>
          <a:p>
            <a:pPr marL="355600" indent="-355600" eaLnBrk="1" hangingPunct="1">
              <a:lnSpc>
                <a:spcPct val="90000"/>
              </a:lnSpc>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旗上げは最終形状寸法および施工数量を記載。</a:t>
            </a:r>
          </a:p>
        </p:txBody>
      </p:sp>
      <p:sp>
        <p:nvSpPr>
          <p:cNvPr id="47107" name="Rectangle 3"/>
          <p:cNvSpPr>
            <a:spLocks noChangeArrowheads="1"/>
          </p:cNvSpPr>
          <p:nvPr/>
        </p:nvSpPr>
        <p:spPr bwMode="auto">
          <a:xfrm>
            <a:off x="6858000" y="648000"/>
            <a:ext cx="20510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a:t>
            </a:r>
            <a:r>
              <a:rPr lang="en-US" altLang="ja-JP" sz="1800" b="0" dirty="0">
                <a:solidFill>
                  <a:srgbClr val="000000"/>
                </a:solidFill>
                <a:latin typeface="HGP創英角ｺﾞｼｯｸUB" pitchFamily="50" charset="-128"/>
                <a:ea typeface="HGP創英角ｺﾞｼｯｸUB" pitchFamily="50" charset="-128"/>
              </a:rPr>
              <a:t>P.14-16】</a:t>
            </a:r>
          </a:p>
        </p:txBody>
      </p:sp>
      <p:sp>
        <p:nvSpPr>
          <p:cNvPr id="47108" name="Rectangle 4"/>
          <p:cNvSpPr>
            <a:spLocks noChangeArrowheads="1"/>
          </p:cNvSpPr>
          <p:nvPr/>
        </p:nvSpPr>
        <p:spPr bwMode="auto">
          <a:xfrm>
            <a:off x="180000" y="1159954"/>
            <a:ext cx="8589963" cy="717550"/>
          </a:xfrm>
          <a:prstGeom prst="rect">
            <a:avLst/>
          </a:prstGeom>
          <a:solidFill>
            <a:srgbClr val="CC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FontTx/>
              <a:buChar char="•"/>
            </a:pPr>
            <a:r>
              <a:rPr lang="ja-JP" altLang="en-US" sz="3200" b="0" dirty="0">
                <a:solidFill>
                  <a:srgbClr val="000000"/>
                </a:solidFill>
                <a:latin typeface="HGP創英角ｺﾞｼｯｸUB" pitchFamily="50" charset="-128"/>
                <a:ea typeface="HGP創英角ｺﾞｼｯｸUB" pitchFamily="50" charset="-128"/>
              </a:rPr>
              <a:t>将来の維持管理を考慮し、</a:t>
            </a:r>
            <a:r>
              <a:rPr lang="ja-JP" altLang="en-US" sz="3200" b="0" dirty="0">
                <a:solidFill>
                  <a:srgbClr val="FF0000"/>
                </a:solidFill>
                <a:latin typeface="HGP創英角ｺﾞｼｯｸUB" pitchFamily="50" charset="-128"/>
                <a:ea typeface="HGP創英角ｺﾞｼｯｸUB" pitchFamily="50" charset="-128"/>
              </a:rPr>
              <a:t>完成形状</a:t>
            </a:r>
            <a:r>
              <a:rPr lang="ja-JP" altLang="en-US" sz="3200" b="0" dirty="0">
                <a:solidFill>
                  <a:srgbClr val="000000"/>
                </a:solidFill>
                <a:latin typeface="HGP創英角ｺﾞｼｯｸUB" pitchFamily="50" charset="-128"/>
                <a:ea typeface="HGP創英角ｺﾞｼｯｸUB" pitchFamily="50" charset="-128"/>
              </a:rPr>
              <a:t>を表示</a:t>
            </a:r>
          </a:p>
        </p:txBody>
      </p:sp>
      <p:grpSp>
        <p:nvGrpSpPr>
          <p:cNvPr id="47109" name="Group 6"/>
          <p:cNvGrpSpPr>
            <a:grpSpLocks/>
          </p:cNvGrpSpPr>
          <p:nvPr/>
        </p:nvGrpSpPr>
        <p:grpSpPr bwMode="auto">
          <a:xfrm>
            <a:off x="468313" y="3357563"/>
            <a:ext cx="8351837" cy="3240087"/>
            <a:chOff x="295" y="2115"/>
            <a:chExt cx="5261" cy="2041"/>
          </a:xfrm>
        </p:grpSpPr>
        <p:pic>
          <p:nvPicPr>
            <p:cNvPr id="47111"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61" y="2341"/>
              <a:ext cx="2495" cy="1815"/>
            </a:xfrm>
            <a:prstGeom prst="rect">
              <a:avLst/>
            </a:prstGeom>
            <a:noFill/>
            <a:ln w="9525">
              <a:solidFill>
                <a:srgbClr val="969696"/>
              </a:solidFill>
              <a:miter lim="800000"/>
              <a:headEnd/>
              <a:tailEnd/>
            </a:ln>
            <a:extLst>
              <a:ext uri="{909E8E84-426E-40DD-AFC4-6F175D3DCCD1}">
                <a14:hiddenFill xmlns="" xmlns:a14="http://schemas.microsoft.com/office/drawing/2010/main">
                  <a:solidFill>
                    <a:srgbClr val="FFFFFF"/>
                  </a:solidFill>
                </a14:hiddenFill>
              </a:ext>
            </a:extLst>
          </p:spPr>
        </p:pic>
        <p:pic>
          <p:nvPicPr>
            <p:cNvPr id="47112" name="Picture 8" descr="ビュー1_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5" y="2341"/>
              <a:ext cx="2540" cy="1813"/>
            </a:xfrm>
            <a:prstGeom prst="rect">
              <a:avLst/>
            </a:prstGeom>
            <a:noFill/>
            <a:ln w="9525">
              <a:solidFill>
                <a:srgbClr val="969696"/>
              </a:solidFill>
              <a:miter lim="800000"/>
              <a:headEnd/>
              <a:tailEnd/>
            </a:ln>
            <a:extLst>
              <a:ext uri="{909E8E84-426E-40DD-AFC4-6F175D3DCCD1}">
                <a14:hiddenFill xmlns="" xmlns:a14="http://schemas.microsoft.com/office/drawing/2010/main">
                  <a:solidFill>
                    <a:srgbClr val="FFFFFF"/>
                  </a:solidFill>
                </a14:hiddenFill>
              </a:ext>
            </a:extLst>
          </p:spPr>
        </p:pic>
        <p:sp>
          <p:nvSpPr>
            <p:cNvPr id="47113" name="Text Box 9"/>
            <p:cNvSpPr txBox="1">
              <a:spLocks noChangeArrowheads="1"/>
            </p:cNvSpPr>
            <p:nvPr/>
          </p:nvSpPr>
          <p:spPr bwMode="auto">
            <a:xfrm>
              <a:off x="295" y="2115"/>
              <a:ext cx="2540" cy="226"/>
            </a:xfrm>
            <a:prstGeom prst="rect">
              <a:avLst/>
            </a:prstGeom>
            <a:solidFill>
              <a:srgbClr val="FF99CC"/>
            </a:solidFill>
            <a:ln w="9525">
              <a:solidFill>
                <a:srgbClr val="969696"/>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800" b="0">
                  <a:solidFill>
                    <a:srgbClr val="000000"/>
                  </a:solidFill>
                  <a:latin typeface="HGP創英角ｺﾞｼｯｸUB" pitchFamily="50" charset="-128"/>
                  <a:ea typeface="HGP創英角ｺﾞｼｯｸUB" pitchFamily="50" charset="-128"/>
                </a:rPr>
                <a:t>発注図（或いは、従来の完成図）</a:t>
              </a:r>
            </a:p>
          </p:txBody>
        </p:sp>
        <p:sp>
          <p:nvSpPr>
            <p:cNvPr id="47114" name="AutoShape 10"/>
            <p:cNvSpPr>
              <a:spLocks noChangeArrowheads="1"/>
            </p:cNvSpPr>
            <p:nvPr/>
          </p:nvSpPr>
          <p:spPr bwMode="auto">
            <a:xfrm>
              <a:off x="2653" y="3022"/>
              <a:ext cx="545" cy="453"/>
            </a:xfrm>
            <a:prstGeom prst="rightArrow">
              <a:avLst>
                <a:gd name="adj1" fmla="val 50000"/>
                <a:gd name="adj2" fmla="val 30077"/>
              </a:avLst>
            </a:prstGeom>
            <a:solidFill>
              <a:srgbClr val="CCFFCC"/>
            </a:solidFill>
            <a:ln w="12700">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itchFamily="50" charset="-128"/>
                  <a:ea typeface="HGP創英角ｺﾞｼｯｸUB" pitchFamily="50" charset="-128"/>
                </a:rPr>
                <a:t>作成</a:t>
              </a:r>
            </a:p>
          </p:txBody>
        </p:sp>
        <p:sp>
          <p:nvSpPr>
            <p:cNvPr id="47115" name="Text Box 11"/>
            <p:cNvSpPr txBox="1">
              <a:spLocks noChangeArrowheads="1"/>
            </p:cNvSpPr>
            <p:nvPr/>
          </p:nvSpPr>
          <p:spPr bwMode="auto">
            <a:xfrm>
              <a:off x="3061" y="2115"/>
              <a:ext cx="2495" cy="226"/>
            </a:xfrm>
            <a:prstGeom prst="rect">
              <a:avLst/>
            </a:prstGeom>
            <a:solidFill>
              <a:srgbClr val="CCFFCC"/>
            </a:solidFill>
            <a:ln w="9525">
              <a:solidFill>
                <a:srgbClr val="969696"/>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2000" b="0">
                  <a:solidFill>
                    <a:srgbClr val="000000"/>
                  </a:solidFill>
                  <a:latin typeface="HGP創英角ｺﾞｼｯｸUB" pitchFamily="50" charset="-128"/>
                  <a:ea typeface="HGP創英角ｺﾞｼｯｸUB" pitchFamily="50" charset="-128"/>
                </a:rPr>
                <a:t>完成平面図</a:t>
              </a:r>
            </a:p>
          </p:txBody>
        </p:sp>
        <p:sp>
          <p:nvSpPr>
            <p:cNvPr id="47116" name="Oval 12"/>
            <p:cNvSpPr>
              <a:spLocks noChangeArrowheads="1"/>
            </p:cNvSpPr>
            <p:nvPr/>
          </p:nvSpPr>
          <p:spPr bwMode="auto">
            <a:xfrm>
              <a:off x="1519" y="2614"/>
              <a:ext cx="408" cy="181"/>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17" name="Oval 13"/>
            <p:cNvSpPr>
              <a:spLocks noChangeArrowheads="1"/>
            </p:cNvSpPr>
            <p:nvPr/>
          </p:nvSpPr>
          <p:spPr bwMode="auto">
            <a:xfrm>
              <a:off x="4195" y="2568"/>
              <a:ext cx="408" cy="181"/>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18" name="Oval 14"/>
            <p:cNvSpPr>
              <a:spLocks noChangeArrowheads="1"/>
            </p:cNvSpPr>
            <p:nvPr/>
          </p:nvSpPr>
          <p:spPr bwMode="auto">
            <a:xfrm>
              <a:off x="2154" y="2387"/>
              <a:ext cx="408" cy="317"/>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19" name="Oval 15"/>
            <p:cNvSpPr>
              <a:spLocks noChangeArrowheads="1"/>
            </p:cNvSpPr>
            <p:nvPr/>
          </p:nvSpPr>
          <p:spPr bwMode="auto">
            <a:xfrm>
              <a:off x="4830" y="2341"/>
              <a:ext cx="408" cy="318"/>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20" name="Freeform 16"/>
            <p:cNvSpPr>
              <a:spLocks/>
            </p:cNvSpPr>
            <p:nvPr/>
          </p:nvSpPr>
          <p:spPr bwMode="auto">
            <a:xfrm>
              <a:off x="1791" y="2704"/>
              <a:ext cx="2450" cy="190"/>
            </a:xfrm>
            <a:custGeom>
              <a:avLst/>
              <a:gdLst>
                <a:gd name="T0" fmla="*/ 0 w 2541"/>
                <a:gd name="T1" fmla="*/ 46 h 190"/>
                <a:gd name="T2" fmla="*/ 229 w 2541"/>
                <a:gd name="T3" fmla="*/ 182 h 190"/>
                <a:gd name="T4" fmla="*/ 493 w 2541"/>
                <a:gd name="T5" fmla="*/ 0 h 190"/>
                <a:gd name="T6" fmla="*/ 0 60000 65536"/>
                <a:gd name="T7" fmla="*/ 0 60000 65536"/>
                <a:gd name="T8" fmla="*/ 0 60000 65536"/>
                <a:gd name="T9" fmla="*/ 0 w 2541"/>
                <a:gd name="T10" fmla="*/ 0 h 190"/>
                <a:gd name="T11" fmla="*/ 2541 w 2541"/>
                <a:gd name="T12" fmla="*/ 190 h 190"/>
              </a:gdLst>
              <a:ahLst/>
              <a:cxnLst>
                <a:cxn ang="T6">
                  <a:pos x="T0" y="T1"/>
                </a:cxn>
                <a:cxn ang="T7">
                  <a:pos x="T2" y="T3"/>
                </a:cxn>
                <a:cxn ang="T8">
                  <a:pos x="T4" y="T5"/>
                </a:cxn>
              </a:cxnLst>
              <a:rect l="T9" t="T10" r="T11" b="T12"/>
              <a:pathLst>
                <a:path w="2541" h="190">
                  <a:moveTo>
                    <a:pt x="0" y="46"/>
                  </a:moveTo>
                  <a:cubicBezTo>
                    <a:pt x="378" y="118"/>
                    <a:pt x="757" y="190"/>
                    <a:pt x="1180" y="182"/>
                  </a:cubicBezTo>
                  <a:cubicBezTo>
                    <a:pt x="1603" y="174"/>
                    <a:pt x="2072" y="87"/>
                    <a:pt x="2541" y="0"/>
                  </a:cubicBezTo>
                </a:path>
              </a:pathLst>
            </a:custGeom>
            <a:noFill/>
            <a:ln w="19050">
              <a:solidFill>
                <a:srgbClr val="FF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ja-JP" altLang="en-US" b="0"/>
            </a:p>
          </p:txBody>
        </p:sp>
        <p:sp>
          <p:nvSpPr>
            <p:cNvPr id="47121" name="Freeform 17"/>
            <p:cNvSpPr>
              <a:spLocks/>
            </p:cNvSpPr>
            <p:nvPr/>
          </p:nvSpPr>
          <p:spPr bwMode="auto">
            <a:xfrm>
              <a:off x="2426" y="2296"/>
              <a:ext cx="2540" cy="136"/>
            </a:xfrm>
            <a:custGeom>
              <a:avLst/>
              <a:gdLst>
                <a:gd name="T0" fmla="*/ 0 w 2540"/>
                <a:gd name="T1" fmla="*/ 136 h 136"/>
                <a:gd name="T2" fmla="*/ 1542 w 2540"/>
                <a:gd name="T3" fmla="*/ 0 h 136"/>
                <a:gd name="T4" fmla="*/ 2540 w 2540"/>
                <a:gd name="T5" fmla="*/ 136 h 136"/>
                <a:gd name="T6" fmla="*/ 0 60000 65536"/>
                <a:gd name="T7" fmla="*/ 0 60000 65536"/>
                <a:gd name="T8" fmla="*/ 0 60000 65536"/>
                <a:gd name="T9" fmla="*/ 0 w 2540"/>
                <a:gd name="T10" fmla="*/ 0 h 136"/>
                <a:gd name="T11" fmla="*/ 2540 w 2540"/>
                <a:gd name="T12" fmla="*/ 136 h 136"/>
              </a:gdLst>
              <a:ahLst/>
              <a:cxnLst>
                <a:cxn ang="T6">
                  <a:pos x="T0" y="T1"/>
                </a:cxn>
                <a:cxn ang="T7">
                  <a:pos x="T2" y="T3"/>
                </a:cxn>
                <a:cxn ang="T8">
                  <a:pos x="T4" y="T5"/>
                </a:cxn>
              </a:cxnLst>
              <a:rect l="T9" t="T10" r="T11" b="T12"/>
              <a:pathLst>
                <a:path w="2540" h="136">
                  <a:moveTo>
                    <a:pt x="0" y="136"/>
                  </a:moveTo>
                  <a:cubicBezTo>
                    <a:pt x="559" y="68"/>
                    <a:pt x="1119" y="0"/>
                    <a:pt x="1542" y="0"/>
                  </a:cubicBezTo>
                  <a:cubicBezTo>
                    <a:pt x="1965" y="0"/>
                    <a:pt x="2252" y="68"/>
                    <a:pt x="2540" y="136"/>
                  </a:cubicBezTo>
                </a:path>
              </a:pathLst>
            </a:custGeom>
            <a:noFill/>
            <a:ln w="19050">
              <a:solidFill>
                <a:srgbClr val="FF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ja-JP" altLang="en-US" b="0"/>
            </a:p>
          </p:txBody>
        </p:sp>
      </p:grpSp>
      <p:sp>
        <p:nvSpPr>
          <p:cNvPr id="47110" name="Rectangle 9"/>
          <p:cNvSpPr>
            <a:spLocks noChangeArrowheads="1"/>
          </p:cNvSpPr>
          <p:nvPr/>
        </p:nvSpPr>
        <p:spPr bwMode="auto">
          <a:xfrm>
            <a:off x="180000" y="648000"/>
            <a:ext cx="69945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14350" indent="-514350" algn="l" eaLnBrk="1" hangingPunct="1">
              <a:buFont typeface="+mj-ea"/>
              <a:buAutoNum type="circleNumDbPlain" startAt="2"/>
            </a:pPr>
            <a:r>
              <a:rPr lang="ja-JP" altLang="en-US" sz="3200" b="0" dirty="0" smtClean="0">
                <a:latin typeface="HGP創英角ｺﾞｼｯｸUB" pitchFamily="50" charset="-128"/>
                <a:ea typeface="HGP創英角ｺﾞｼｯｸUB" pitchFamily="50" charset="-128"/>
              </a:rPr>
              <a:t>作成</a:t>
            </a:r>
            <a:r>
              <a:rPr lang="ja-JP" altLang="en-US" sz="3200" b="0" dirty="0">
                <a:latin typeface="HGP創英角ｺﾞｼｯｸUB" pitchFamily="50" charset="-128"/>
                <a:ea typeface="HGP創英角ｺﾞｼｯｸUB" pitchFamily="50" charset="-128"/>
              </a:rPr>
              <a:t>形状　（完成平面図の例）</a:t>
            </a:r>
          </a:p>
        </p:txBody>
      </p:sp>
      <p:sp>
        <p:nvSpPr>
          <p:cNvPr id="18"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34692806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80000" y="648000"/>
            <a:ext cx="8218488" cy="568735"/>
          </a:xfrm>
        </p:spPr>
        <p:txBody>
          <a:bodyPr/>
          <a:lstStyle/>
          <a:p>
            <a:pPr marL="514350" indent="-514350" eaLnBrk="1" hangingPunct="1">
              <a:buFont typeface="+mj-ea"/>
              <a:buAutoNum type="circleNumDbPlain" startAt="3"/>
            </a:pPr>
            <a:r>
              <a:rPr lang="zh-TW" altLang="en-US" sz="3200" dirty="0" smtClean="0">
                <a:solidFill>
                  <a:schemeClr val="tx1"/>
                </a:solidFill>
                <a:latin typeface="HGP創英角ｺﾞｼｯｸUB" pitchFamily="50" charset="-128"/>
                <a:ea typeface="HGP創英角ｺﾞｼｯｸUB" pitchFamily="50" charset="-128"/>
              </a:rPr>
              <a:t>事前</a:t>
            </a:r>
            <a:r>
              <a:rPr lang="ja-JP" altLang="en-US" sz="3200" dirty="0" smtClean="0">
                <a:solidFill>
                  <a:schemeClr val="tx1"/>
                </a:solidFill>
                <a:latin typeface="HGP創英角ｺﾞｼｯｸUB" pitchFamily="50" charset="-128"/>
                <a:ea typeface="HGP創英角ｺﾞｼｯｸUB" pitchFamily="50" charset="-128"/>
              </a:rPr>
              <a:t>確認</a:t>
            </a:r>
            <a:r>
              <a:rPr lang="zh-TW" altLang="en-US" sz="3200" dirty="0" smtClean="0">
                <a:solidFill>
                  <a:schemeClr val="tx1"/>
                </a:solidFill>
                <a:latin typeface="HGP創英角ｺﾞｼｯｸUB" pitchFamily="50" charset="-128"/>
                <a:ea typeface="HGP創英角ｺﾞｼｯｸUB" pitchFamily="50" charset="-128"/>
              </a:rPr>
              <a:t>事項</a:t>
            </a:r>
            <a:endParaRPr lang="ja-JP" altLang="en-US" sz="3200" dirty="0" smtClean="0">
              <a:solidFill>
                <a:schemeClr val="tx1"/>
              </a:solidFill>
              <a:latin typeface="HGP創英角ｺﾞｼｯｸUB" pitchFamily="50" charset="-128"/>
              <a:ea typeface="HGP創英角ｺﾞｼｯｸUB" pitchFamily="50" charset="-128"/>
            </a:endParaRPr>
          </a:p>
        </p:txBody>
      </p:sp>
      <p:sp>
        <p:nvSpPr>
          <p:cNvPr id="48131" name="Rectangle 3"/>
          <p:cNvSpPr>
            <a:spLocks noChangeArrowheads="1"/>
          </p:cNvSpPr>
          <p:nvPr/>
        </p:nvSpPr>
        <p:spPr bwMode="auto">
          <a:xfrm>
            <a:off x="71438" y="1196975"/>
            <a:ext cx="8964612" cy="4745915"/>
          </a:xfrm>
          <a:prstGeom prst="rect">
            <a:avLst/>
          </a:prstGeom>
          <a:noFill/>
          <a:ln>
            <a:noFill/>
          </a:ln>
          <a:extLst/>
        </p:spPr>
        <p:txBody>
          <a:bodyPr>
            <a:spAutoFit/>
          </a:bodyPr>
          <a:lstStyle>
            <a:lvl1pPr marL="180975" indent="-180975"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20000"/>
              </a:spcBef>
              <a:buClr>
                <a:schemeClr val="tx1"/>
              </a:buClr>
              <a:buFont typeface="HGP創英角ｺﾞｼｯｸUB" panose="020B0900000000000000" pitchFamily="50" charset="-128"/>
              <a:buChar char="○"/>
            </a:pPr>
            <a:r>
              <a:rPr lang="ja-JP" altLang="en-US" sz="2800" dirty="0" smtClean="0">
                <a:solidFill>
                  <a:srgbClr val="FF0000"/>
                </a:solidFill>
                <a:latin typeface="HGP創英角ｺﾞｼｯｸUB" pitchFamily="50" charset="-128"/>
                <a:ea typeface="HGP創英角ｺﾞｼｯｸUB" pitchFamily="50" charset="-128"/>
              </a:rPr>
              <a:t>作成</a:t>
            </a:r>
            <a:r>
              <a:rPr lang="ja-JP" altLang="en-US" sz="2800" dirty="0">
                <a:solidFill>
                  <a:srgbClr val="FF0000"/>
                </a:solidFill>
                <a:latin typeface="HGP創英角ｺﾞｼｯｸUB" pitchFamily="50" charset="-128"/>
                <a:ea typeface="HGP創英角ｺﾞｼｯｸUB" pitchFamily="50" charset="-128"/>
              </a:rPr>
              <a:t>範囲・内容</a:t>
            </a:r>
            <a:r>
              <a:rPr lang="ja-JP" altLang="en-US" sz="1800" dirty="0">
                <a:solidFill>
                  <a:srgbClr val="000000"/>
                </a:solidFill>
                <a:latin typeface="HGP創英角ｺﾞｼｯｸUB" pitchFamily="50" charset="-128"/>
                <a:ea typeface="HGP創英角ｺﾞｼｯｸUB" pitchFamily="50" charset="-128"/>
              </a:rPr>
              <a:t>　</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 </a:t>
            </a:r>
            <a:r>
              <a:rPr lang="en-US" altLang="ja-JP" sz="1800" dirty="0" smtClean="0">
                <a:solidFill>
                  <a:srgbClr val="000000"/>
                </a:solidFill>
                <a:latin typeface="HGP創英角ｺﾞｼｯｸUB" pitchFamily="50" charset="-128"/>
                <a:ea typeface="HGP創英角ｺﾞｼｯｸUB" pitchFamily="50" charset="-128"/>
              </a:rPr>
              <a:t>P.13</a:t>
            </a:r>
            <a:r>
              <a:rPr lang="en-US" altLang="ja-JP" sz="1800" b="0" dirty="0" smtClean="0">
                <a:solidFill>
                  <a:srgbClr val="000000"/>
                </a:solidFill>
                <a:latin typeface="HGP創英角ｺﾞｼｯｸUB" pitchFamily="50" charset="-128"/>
                <a:ea typeface="HGP創英角ｺﾞｼｯｸUB" pitchFamily="50" charset="-128"/>
              </a:rPr>
              <a:t> </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施工範囲と</a:t>
            </a:r>
            <a:r>
              <a:rPr lang="ja-JP" altLang="en-US" sz="2600" b="0" u="sng" dirty="0">
                <a:solidFill>
                  <a:srgbClr val="000000"/>
                </a:solidFill>
                <a:latin typeface="HGP創英角ｺﾞｼｯｸUB" pitchFamily="50" charset="-128"/>
                <a:ea typeface="HGP創英角ｺﾞｼｯｸUB" pitchFamily="50" charset="-128"/>
              </a:rPr>
              <a:t>作成範囲</a:t>
            </a:r>
            <a:r>
              <a:rPr lang="en-US" altLang="ja-JP" sz="2400" b="0" u="sng" dirty="0">
                <a:solidFill>
                  <a:srgbClr val="000000"/>
                </a:solidFill>
                <a:latin typeface="HGP創英角ｺﾞｼｯｸUB" pitchFamily="50" charset="-128"/>
                <a:ea typeface="HGP創英角ｺﾞｼｯｸUB" pitchFamily="50" charset="-128"/>
              </a:rPr>
              <a:t>(</a:t>
            </a:r>
            <a:r>
              <a:rPr lang="ja-JP" altLang="en-US" sz="2400" b="0" u="sng" dirty="0">
                <a:solidFill>
                  <a:srgbClr val="000000"/>
                </a:solidFill>
                <a:latin typeface="HGP創英角ｺﾞｼｯｸUB" pitchFamily="50" charset="-128"/>
                <a:ea typeface="HGP創英角ｺﾞｼｯｸUB" pitchFamily="50" charset="-128"/>
              </a:rPr>
              <a:t>特に横断方向</a:t>
            </a:r>
            <a:r>
              <a:rPr lang="en-US" altLang="ja-JP" sz="2400" b="0" u="sng" dirty="0">
                <a:solidFill>
                  <a:srgbClr val="000000"/>
                </a:solidFill>
                <a:latin typeface="HGP創英角ｺﾞｼｯｸUB" pitchFamily="50" charset="-128"/>
                <a:ea typeface="HGP創英角ｺﾞｼｯｸUB" pitchFamily="50" charset="-128"/>
              </a:rPr>
              <a:t>)</a:t>
            </a:r>
            <a:r>
              <a:rPr lang="ja-JP" altLang="en-US" sz="2400" b="0" dirty="0" err="1">
                <a:solidFill>
                  <a:srgbClr val="000000"/>
                </a:solidFill>
                <a:latin typeface="HGP創英角ｺﾞｼｯｸUB" pitchFamily="50" charset="-128"/>
                <a:ea typeface="HGP創英角ｺﾞｼｯｸUB" pitchFamily="50" charset="-128"/>
              </a:rPr>
              <a:t>、</a:t>
            </a:r>
            <a:r>
              <a:rPr lang="ja-JP" altLang="en-US" sz="2400" b="0" u="sng" dirty="0">
                <a:solidFill>
                  <a:srgbClr val="000000"/>
                </a:solidFill>
                <a:latin typeface="HGP創英角ｺﾞｼｯｸUB" pitchFamily="50" charset="-128"/>
                <a:ea typeface="HGP創英角ｺﾞｼｯｸUB" pitchFamily="50" charset="-128"/>
              </a:rPr>
              <a:t>作成内容</a:t>
            </a:r>
            <a:r>
              <a:rPr lang="ja-JP" altLang="en-US" sz="2400" b="0" dirty="0">
                <a:solidFill>
                  <a:srgbClr val="000000"/>
                </a:solidFill>
                <a:latin typeface="HGP創英角ｺﾞｼｯｸUB" pitchFamily="50" charset="-128"/>
                <a:ea typeface="HGP創英角ｺﾞｼｯｸUB" pitchFamily="50" charset="-128"/>
              </a:rPr>
              <a:t>の確認</a:t>
            </a:r>
          </a:p>
          <a:p>
            <a:pPr marL="457200" indent="-457200" algn="l" eaLnBrk="1" hangingPunct="1">
              <a:spcBef>
                <a:spcPct val="40000"/>
              </a:spcBef>
              <a:buClr>
                <a:schemeClr val="tx1"/>
              </a:buClr>
              <a:buFont typeface="HGP創英角ｺﾞｼｯｸUB" panose="020B0900000000000000" pitchFamily="50" charset="-128"/>
              <a:buChar char="○"/>
            </a:pPr>
            <a:r>
              <a:rPr lang="ja-JP" altLang="en-US" sz="2800" dirty="0" smtClean="0">
                <a:solidFill>
                  <a:srgbClr val="FF0000"/>
                </a:solidFill>
                <a:latin typeface="HGP創英角ｺﾞｼｯｸUB" pitchFamily="50" charset="-128"/>
                <a:ea typeface="HGP創英角ｺﾞｼｯｸUB" pitchFamily="50" charset="-128"/>
              </a:rPr>
              <a:t>発注図</a:t>
            </a:r>
            <a:r>
              <a:rPr lang="ja-JP" altLang="en-US" sz="2800" dirty="0">
                <a:solidFill>
                  <a:srgbClr val="FF0000"/>
                </a:solidFill>
                <a:latin typeface="HGP創英角ｺﾞｼｯｸUB" pitchFamily="50" charset="-128"/>
                <a:ea typeface="HGP創英角ｺﾞｼｯｸUB" pitchFamily="50" charset="-128"/>
              </a:rPr>
              <a:t>の形式</a:t>
            </a:r>
            <a:r>
              <a:rPr lang="ja-JP" altLang="en-US" sz="2800" dirty="0">
                <a:solidFill>
                  <a:srgbClr val="000000"/>
                </a:solidFill>
                <a:latin typeface="HGP創英角ｺﾞｼｯｸUB" pitchFamily="50" charset="-128"/>
                <a:ea typeface="HGP創英角ｺﾞｼｯｸUB" pitchFamily="50" charset="-128"/>
              </a:rPr>
              <a:t>（紙図面 </a:t>
            </a:r>
            <a:r>
              <a:rPr lang="en-US" altLang="ja-JP" sz="2800" dirty="0">
                <a:solidFill>
                  <a:srgbClr val="000000"/>
                </a:solidFill>
                <a:latin typeface="HGP創英角ｺﾞｼｯｸUB" pitchFamily="50" charset="-128"/>
                <a:ea typeface="HGP創英角ｺﾞｼｯｸUB" pitchFamily="50" charset="-128"/>
              </a:rPr>
              <a:t>or CAD</a:t>
            </a:r>
            <a:r>
              <a:rPr lang="ja-JP" altLang="en-US" sz="2800" dirty="0">
                <a:solidFill>
                  <a:srgbClr val="000000"/>
                </a:solidFill>
                <a:latin typeface="HGP創英角ｺﾞｼｯｸUB" pitchFamily="50" charset="-128"/>
                <a:ea typeface="HGP創英角ｺﾞｼｯｸUB" pitchFamily="50" charset="-128"/>
              </a:rPr>
              <a:t>ﾃﾞｰﾀ</a:t>
            </a:r>
            <a:r>
              <a:rPr lang="en-US" altLang="ja-JP" sz="2800" dirty="0">
                <a:solidFill>
                  <a:srgbClr val="000000"/>
                </a:solidFill>
                <a:latin typeface="HGP創英角ｺﾞｼｯｸUB" pitchFamily="50" charset="-128"/>
                <a:ea typeface="HGP創英角ｺﾞｼｯｸUB" pitchFamily="50" charset="-128"/>
              </a:rPr>
              <a:t>､</a:t>
            </a:r>
            <a:r>
              <a:rPr lang="en-US" altLang="ja-JP" sz="2800" dirty="0">
                <a:solidFill>
                  <a:srgbClr val="FF0000"/>
                </a:solidFill>
                <a:latin typeface="HGP創英角ｺﾞｼｯｸUB" pitchFamily="50" charset="-128"/>
                <a:ea typeface="HGP創英角ｺﾞｼｯｸUB" pitchFamily="50" charset="-128"/>
              </a:rPr>
              <a:t>CAD</a:t>
            </a:r>
            <a:r>
              <a:rPr lang="ja-JP" altLang="en-US" sz="2800" dirty="0">
                <a:solidFill>
                  <a:srgbClr val="FF0000"/>
                </a:solidFill>
                <a:latin typeface="HGP創英角ｺﾞｼｯｸUB" pitchFamily="50" charset="-128"/>
                <a:ea typeface="HGP創英角ｺﾞｼｯｸUB" pitchFamily="50" charset="-128"/>
              </a:rPr>
              <a:t>製図基準（案）</a:t>
            </a:r>
            <a:r>
              <a:rPr lang="ja-JP" altLang="en-US" sz="2800" dirty="0">
                <a:solidFill>
                  <a:srgbClr val="000000"/>
                </a:solidFill>
                <a:latin typeface="HGP創英角ｺﾞｼｯｸUB" pitchFamily="50" charset="-128"/>
                <a:ea typeface="HGP創英角ｺﾞｼｯｸUB" pitchFamily="50" charset="-128"/>
              </a:rPr>
              <a:t>への準拠状況）　</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 </a:t>
            </a:r>
            <a:r>
              <a:rPr lang="ja-JP" altLang="en-US" sz="1800" b="0" dirty="0" smtClean="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P.42</a:t>
            </a:r>
            <a:r>
              <a:rPr lang="en-US" altLang="ja-JP" sz="1800" b="0" dirty="0">
                <a:solidFill>
                  <a:srgbClr val="000000"/>
                </a:solidFill>
                <a:latin typeface="HGP創英角ｺﾞｼｯｸUB" pitchFamily="50" charset="-128"/>
                <a:ea typeface="HGP創英角ｺﾞｼｯｸUB" pitchFamily="50" charset="-128"/>
              </a:rPr>
              <a:t> </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発注図の状態、作成内容条件等による</a:t>
            </a:r>
            <a:r>
              <a:rPr lang="ja-JP" altLang="en-US" sz="2400" b="0" u="sng" dirty="0">
                <a:solidFill>
                  <a:srgbClr val="000000"/>
                </a:solidFill>
                <a:latin typeface="HGP創英角ｺﾞｼｯｸUB" pitchFamily="50" charset="-128"/>
                <a:ea typeface="HGP創英角ｺﾞｼｯｸUB" pitchFamily="50" charset="-128"/>
              </a:rPr>
              <a:t>追加作業 </a:t>
            </a:r>
            <a:r>
              <a:rPr lang="ja-JP" altLang="en-US" sz="2400" b="0" dirty="0">
                <a:solidFill>
                  <a:srgbClr val="000000"/>
                </a:solidFill>
                <a:latin typeface="HGP創英角ｺﾞｼｯｸUB" pitchFamily="50" charset="-128"/>
                <a:ea typeface="HGP創英角ｺﾞｼｯｸUB" pitchFamily="50" charset="-128"/>
              </a:rPr>
              <a:t>⇒ 協議</a:t>
            </a:r>
          </a:p>
          <a:p>
            <a:pPr marL="457200" indent="-457200" algn="l" eaLnBrk="1" hangingPunct="1">
              <a:lnSpc>
                <a:spcPct val="140000"/>
              </a:lnSpc>
              <a:spcBef>
                <a:spcPct val="20000"/>
              </a:spcBef>
              <a:buClr>
                <a:schemeClr val="tx1"/>
              </a:buClr>
              <a:buFont typeface="HGP創英角ｺﾞｼｯｸUB" panose="020B0900000000000000" pitchFamily="50" charset="-128"/>
              <a:buChar char="○"/>
            </a:pPr>
            <a:r>
              <a:rPr lang="ja-JP" altLang="en-US" sz="2800" dirty="0" smtClean="0">
                <a:solidFill>
                  <a:srgbClr val="FF0000"/>
                </a:solidFill>
                <a:latin typeface="HGP創英角ｺﾞｼｯｸUB" pitchFamily="50" charset="-128"/>
                <a:ea typeface="HGP創英角ｺﾞｼｯｸUB" pitchFamily="50" charset="-128"/>
              </a:rPr>
              <a:t>距離標</a:t>
            </a:r>
            <a:r>
              <a:rPr lang="ja-JP" altLang="en-US" sz="2800" dirty="0">
                <a:solidFill>
                  <a:srgbClr val="FF0000"/>
                </a:solidFill>
                <a:latin typeface="HGP創英角ｺﾞｼｯｸUB" pitchFamily="50" charset="-128"/>
                <a:ea typeface="HGP創英角ｺﾞｼｯｸUB" pitchFamily="50" charset="-128"/>
              </a:rPr>
              <a:t>（</a:t>
            </a:r>
            <a:r>
              <a:rPr lang="en-US" altLang="ja-JP" sz="2800" dirty="0">
                <a:solidFill>
                  <a:srgbClr val="FF0000"/>
                </a:solidFill>
                <a:latin typeface="HGP創英角ｺﾞｼｯｸUB" pitchFamily="50" charset="-128"/>
                <a:ea typeface="HGP創英角ｺﾞｼｯｸUB" pitchFamily="50" charset="-128"/>
              </a:rPr>
              <a:t>1km</a:t>
            </a:r>
            <a:r>
              <a:rPr lang="ja-JP" altLang="en-US" sz="2800" dirty="0">
                <a:solidFill>
                  <a:srgbClr val="FF0000"/>
                </a:solidFill>
                <a:latin typeface="HGP創英角ｺﾞｼｯｸUB" pitchFamily="50" charset="-128"/>
                <a:ea typeface="HGP創英角ｺﾞｼｯｸUB" pitchFamily="50" charset="-128"/>
              </a:rPr>
              <a:t>毎の地点標）</a:t>
            </a:r>
            <a:r>
              <a:rPr lang="ja-JP" altLang="en-US" sz="2800" dirty="0">
                <a:solidFill>
                  <a:srgbClr val="000000"/>
                </a:solidFill>
                <a:latin typeface="HGP創英角ｺﾞｼｯｸUB" pitchFamily="50" charset="-128"/>
                <a:ea typeface="HGP創英角ｺﾞｼｯｸUB" pitchFamily="50" charset="-128"/>
              </a:rPr>
              <a:t>測量成果の有無</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a:t>
            </a:r>
            <a:r>
              <a:rPr lang="ja-JP" altLang="en-US" sz="1800" dirty="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P.15</a:t>
            </a:r>
            <a:r>
              <a:rPr lang="ja-JP" altLang="en-US" sz="1800" dirty="0" err="1">
                <a:solidFill>
                  <a:srgbClr val="000000"/>
                </a:solidFill>
                <a:latin typeface="HGP創英角ｺﾞｼｯｸUB" pitchFamily="50" charset="-128"/>
                <a:ea typeface="HGP創英角ｺﾞｼｯｸUB" pitchFamily="50" charset="-128"/>
              </a:rPr>
              <a:t>，</a:t>
            </a:r>
            <a:r>
              <a:rPr lang="en-US" altLang="ja-JP" sz="1800" dirty="0">
                <a:solidFill>
                  <a:srgbClr val="000000"/>
                </a:solidFill>
                <a:latin typeface="HGP創英角ｺﾞｼｯｸUB" pitchFamily="50" charset="-128"/>
                <a:ea typeface="HGP創英角ｺﾞｼｯｸUB" pitchFamily="50" charset="-128"/>
              </a:rPr>
              <a:t>P.35</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a:t>
            </a:r>
            <a:r>
              <a:rPr lang="ja-JP" altLang="en-US" sz="2400" b="0" u="sng" dirty="0">
                <a:solidFill>
                  <a:srgbClr val="000000"/>
                </a:solidFill>
                <a:latin typeface="HGP創英角ｺﾞｼｯｸUB" pitchFamily="50" charset="-128"/>
                <a:ea typeface="HGP創英角ｺﾞｼｯｸUB" pitchFamily="50" charset="-128"/>
              </a:rPr>
              <a:t>距離標情報の有無</a:t>
            </a:r>
            <a:r>
              <a:rPr lang="ja-JP" altLang="en-US" sz="2400" b="0" dirty="0">
                <a:solidFill>
                  <a:srgbClr val="000000"/>
                </a:solidFill>
                <a:latin typeface="HGP創英角ｺﾞｼｯｸUB" pitchFamily="50" charset="-128"/>
                <a:ea typeface="HGP創英角ｺﾞｼｯｸUB" pitchFamily="50" charset="-128"/>
              </a:rPr>
              <a:t>と</a:t>
            </a:r>
            <a:r>
              <a:rPr lang="ja-JP" altLang="en-US" sz="2400" b="0" u="sng" dirty="0">
                <a:solidFill>
                  <a:srgbClr val="000000"/>
                </a:solidFill>
                <a:latin typeface="HGP創英角ｺﾞｼｯｸUB" pitchFamily="50" charset="-128"/>
                <a:ea typeface="HGP創英角ｺﾞｼｯｸUB" pitchFamily="50" charset="-128"/>
              </a:rPr>
              <a:t>追加測量</a:t>
            </a:r>
            <a:r>
              <a:rPr lang="ja-JP" altLang="en-US" sz="2400" b="0" dirty="0">
                <a:solidFill>
                  <a:srgbClr val="000000"/>
                </a:solidFill>
                <a:latin typeface="HGP創英角ｺﾞｼｯｸUB" pitchFamily="50" charset="-128"/>
                <a:ea typeface="HGP創英角ｺﾞｼｯｸUB" pitchFamily="50" charset="-128"/>
              </a:rPr>
              <a:t>作業の要否 ⇒ 協議</a:t>
            </a:r>
          </a:p>
          <a:p>
            <a:pPr marL="457200" indent="-457200" algn="l" eaLnBrk="1" hangingPunct="1">
              <a:lnSpc>
                <a:spcPct val="140000"/>
              </a:lnSpc>
              <a:spcBef>
                <a:spcPct val="20000"/>
              </a:spcBef>
              <a:buFont typeface="HGP創英角ｺﾞｼｯｸUB" panose="020B0900000000000000" pitchFamily="50" charset="-128"/>
              <a:buChar char="○"/>
            </a:pPr>
            <a:r>
              <a:rPr lang="ja-JP" altLang="en-US" sz="2800" dirty="0" smtClean="0">
                <a:solidFill>
                  <a:srgbClr val="000000"/>
                </a:solidFill>
                <a:latin typeface="HGP創英角ｺﾞｼｯｸUB" pitchFamily="50" charset="-128"/>
                <a:ea typeface="HGP創英角ｺﾞｼｯｸUB" pitchFamily="50" charset="-128"/>
              </a:rPr>
              <a:t>提出</a:t>
            </a:r>
            <a:r>
              <a:rPr lang="ja-JP" altLang="en-US" sz="2800" dirty="0">
                <a:solidFill>
                  <a:srgbClr val="000000"/>
                </a:solidFill>
                <a:latin typeface="HGP創英角ｺﾞｼｯｸUB" pitchFamily="50" charset="-128"/>
                <a:ea typeface="HGP創英角ｺﾞｼｯｸUB" pitchFamily="50" charset="-128"/>
              </a:rPr>
              <a:t>する</a:t>
            </a:r>
            <a:r>
              <a:rPr lang="en-US" altLang="ja-JP" sz="2800" dirty="0">
                <a:solidFill>
                  <a:srgbClr val="FF0000"/>
                </a:solidFill>
                <a:latin typeface="HGP創英角ｺﾞｼｯｸUB" pitchFamily="50" charset="-128"/>
                <a:ea typeface="HGP創英角ｺﾞｼｯｸUB" pitchFamily="50" charset="-128"/>
              </a:rPr>
              <a:t>SXF</a:t>
            </a:r>
            <a:r>
              <a:rPr lang="ja-JP" altLang="en-US" sz="2800" dirty="0">
                <a:solidFill>
                  <a:srgbClr val="FF0000"/>
                </a:solidFill>
                <a:latin typeface="HGP創英角ｺﾞｼｯｸUB" pitchFamily="50" charset="-128"/>
                <a:ea typeface="HGP創英角ｺﾞｼｯｸUB" pitchFamily="50" charset="-128"/>
              </a:rPr>
              <a:t>のバージョン　</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 </a:t>
            </a:r>
            <a:r>
              <a:rPr lang="en-US" altLang="ja-JP" sz="1800" dirty="0">
                <a:solidFill>
                  <a:srgbClr val="000000"/>
                </a:solidFill>
                <a:latin typeface="HGP創英角ｺﾞｼｯｸUB" pitchFamily="50" charset="-128"/>
                <a:ea typeface="HGP創英角ｺﾞｼｯｸUB" pitchFamily="50" charset="-128"/>
              </a:rPr>
              <a:t>P.22</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標準（基本）は「 </a:t>
            </a:r>
            <a:r>
              <a:rPr lang="en-US" altLang="ja-JP" sz="2400" b="0" u="sng" dirty="0">
                <a:solidFill>
                  <a:srgbClr val="000000"/>
                </a:solidFill>
                <a:latin typeface="HGP創英角ｺﾞｼｯｸUB" pitchFamily="50" charset="-128"/>
                <a:ea typeface="HGP創英角ｺﾞｼｯｸUB" pitchFamily="50" charset="-128"/>
              </a:rPr>
              <a:t>Ver.3.x</a:t>
            </a:r>
            <a:r>
              <a:rPr lang="en-US" altLang="ja-JP" sz="2400" b="0" dirty="0">
                <a:solidFill>
                  <a:srgbClr val="000000"/>
                </a:solidFill>
                <a:latin typeface="HGP創英角ｺﾞｼｯｸUB" pitchFamily="50" charset="-128"/>
                <a:ea typeface="HGP創英角ｺﾞｼｯｸUB" pitchFamily="50" charset="-128"/>
              </a:rPr>
              <a:t> </a:t>
            </a:r>
            <a:r>
              <a:rPr lang="ja-JP" altLang="en-US" sz="2400" b="0" dirty="0">
                <a:solidFill>
                  <a:srgbClr val="000000"/>
                </a:solidFill>
                <a:latin typeface="HGP創英角ｺﾞｼｯｸUB" pitchFamily="50" charset="-128"/>
                <a:ea typeface="HGP創英角ｺﾞｼｯｸUB" pitchFamily="50" charset="-128"/>
              </a:rPr>
              <a:t>」　⇒　</a:t>
            </a:r>
            <a:r>
              <a:rPr lang="en-US" altLang="ja-JP" sz="2400" b="0" u="sng" dirty="0">
                <a:solidFill>
                  <a:srgbClr val="000000"/>
                </a:solidFill>
                <a:latin typeface="HGP創英角ｺﾞｼｯｸUB" pitchFamily="50" charset="-128"/>
                <a:ea typeface="HGP創英角ｺﾞｼｯｸUB" pitchFamily="50" charset="-128"/>
              </a:rPr>
              <a:t>Ver.2.0</a:t>
            </a:r>
            <a:r>
              <a:rPr lang="ja-JP" altLang="en-US" sz="2400" b="0" dirty="0">
                <a:solidFill>
                  <a:srgbClr val="000000"/>
                </a:solidFill>
                <a:latin typeface="HGP創英角ｺﾞｼｯｸUB" pitchFamily="50" charset="-128"/>
                <a:ea typeface="HGP創英角ｺﾞｼｯｸUB" pitchFamily="50" charset="-128"/>
              </a:rPr>
              <a:t>は暫定的に可</a:t>
            </a:r>
          </a:p>
        </p:txBody>
      </p:sp>
      <p:sp>
        <p:nvSpPr>
          <p:cNvPr id="48132" name="Text Box 5"/>
          <p:cNvSpPr txBox="1">
            <a:spLocks noChangeArrowheads="1"/>
          </p:cNvSpPr>
          <p:nvPr/>
        </p:nvSpPr>
        <p:spPr bwMode="auto">
          <a:xfrm>
            <a:off x="7127875" y="684560"/>
            <a:ext cx="1223963" cy="584200"/>
          </a:xfrm>
          <a:prstGeom prst="rect">
            <a:avLst/>
          </a:prstGeom>
          <a:noFill/>
          <a:ln w="38100"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3200">
                <a:solidFill>
                  <a:srgbClr val="FF0000"/>
                </a:solidFill>
                <a:latin typeface="HGP創英角ｺﾞｼｯｸUB" pitchFamily="50" charset="-128"/>
                <a:ea typeface="HGP創英角ｺﾞｼｯｸUB" pitchFamily="50" charset="-128"/>
              </a:rPr>
              <a:t>重要</a:t>
            </a:r>
          </a:p>
        </p:txBody>
      </p:sp>
      <p:sp>
        <p:nvSpPr>
          <p:cNvPr id="5"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100216483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1925" y="656692"/>
            <a:ext cx="7812087" cy="633413"/>
          </a:xfrm>
          <a:noFill/>
        </p:spPr>
        <p:txBody>
          <a:bodyPr/>
          <a:lstStyle/>
          <a:p>
            <a:pPr marL="514350" indent="-514350" eaLnBrk="1" hangingPunct="1">
              <a:buClr>
                <a:schemeClr val="tx1"/>
              </a:buClr>
              <a:buFont typeface="+mj-ea"/>
              <a:buAutoNum type="circleNumDbPlain" startAt="4"/>
            </a:pPr>
            <a:r>
              <a:rPr lang="en-US" altLang="ja-JP" sz="3200" b="0" dirty="0" smtClean="0">
                <a:solidFill>
                  <a:schemeClr val="tx1"/>
                </a:solidFill>
                <a:latin typeface="HGP創英角ｺﾞｼｯｸUB" pitchFamily="50" charset="-128"/>
                <a:ea typeface="HGP創英角ｺﾞｼｯｸUB" pitchFamily="50" charset="-128"/>
              </a:rPr>
              <a:t>｢</a:t>
            </a:r>
            <a:r>
              <a:rPr lang="ja-JP" altLang="en-US" sz="3200" b="0" dirty="0" smtClean="0">
                <a:solidFill>
                  <a:schemeClr val="tx1"/>
                </a:solidFill>
                <a:latin typeface="HGP創英角ｺﾞｼｯｸUB" pitchFamily="50" charset="-128"/>
                <a:ea typeface="HGP創英角ｺﾞｼｯｸUB" pitchFamily="50" charset="-128"/>
              </a:rPr>
              <a:t>距離標」の情報を完成平面図へ</a:t>
            </a:r>
          </a:p>
        </p:txBody>
      </p:sp>
      <p:sp>
        <p:nvSpPr>
          <p:cNvPr id="49155" name="Rectangle 3"/>
          <p:cNvSpPr>
            <a:spLocks noGrp="1" noChangeArrowheads="1"/>
          </p:cNvSpPr>
          <p:nvPr>
            <p:ph type="body" idx="1"/>
          </p:nvPr>
        </p:nvSpPr>
        <p:spPr>
          <a:xfrm>
            <a:off x="577850" y="1144588"/>
            <a:ext cx="7810500" cy="2716212"/>
          </a:xfrm>
          <a:noFill/>
        </p:spPr>
        <p:txBody>
          <a:bodyPr/>
          <a:lstStyle/>
          <a:p>
            <a:pPr marL="355600" indent="-355600" eaLnBrk="1" hangingPunct="1">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必ず</a:t>
            </a:r>
            <a:r>
              <a:rPr lang="ja-JP" altLang="en-US" sz="2800" dirty="0" smtClean="0">
                <a:solidFill>
                  <a:srgbClr val="FF0000"/>
                </a:solidFill>
                <a:latin typeface="HGP創英角ｺﾞｼｯｸUB" pitchFamily="50" charset="-128"/>
                <a:ea typeface="HGP創英角ｺﾞｼｯｸUB" pitchFamily="50" charset="-128"/>
              </a:rPr>
              <a:t>２点以上</a:t>
            </a:r>
            <a:r>
              <a:rPr lang="ja-JP" altLang="en-US" sz="2800" dirty="0" smtClean="0">
                <a:latin typeface="HGP創英角ｺﾞｼｯｸUB" pitchFamily="50" charset="-128"/>
                <a:ea typeface="HGP創英角ｺﾞｼｯｸUB" pitchFamily="50" charset="-128"/>
              </a:rPr>
              <a:t>を記載＝歪み等を補正する基準</a:t>
            </a:r>
          </a:p>
          <a:p>
            <a:pPr marL="355600" indent="-355600" eaLnBrk="1" hangingPunct="1">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属性値は距離標の成果</a:t>
            </a:r>
            <a:r>
              <a:rPr lang="en-US" altLang="ja-JP" sz="2800" dirty="0" smtClean="0">
                <a:latin typeface="HGP創英角ｺﾞｼｯｸUB" pitchFamily="50" charset="-128"/>
                <a:ea typeface="HGP創英角ｺﾞｼｯｸUB" pitchFamily="50" charset="-128"/>
              </a:rPr>
              <a:t>(</a:t>
            </a:r>
            <a:r>
              <a:rPr lang="ja-JP" altLang="en-US" sz="2800" dirty="0" smtClean="0">
                <a:latin typeface="HGP創英角ｺﾞｼｯｸUB" pitchFamily="50" charset="-128"/>
                <a:ea typeface="HGP創英角ｺﾞｼｯｸUB" pitchFamily="50" charset="-128"/>
              </a:rPr>
              <a:t>緯度・経度</a:t>
            </a:r>
            <a:r>
              <a:rPr lang="en-US" altLang="ja-JP" sz="2800" dirty="0" smtClean="0">
                <a:latin typeface="HGP創英角ｺﾞｼｯｸUB" pitchFamily="50" charset="-128"/>
                <a:ea typeface="HGP創英角ｺﾞｼｯｸUB" pitchFamily="50" charset="-128"/>
              </a:rPr>
              <a:t>､</a:t>
            </a:r>
            <a:r>
              <a:rPr lang="ja-JP" altLang="en-US" sz="2800" dirty="0" smtClean="0">
                <a:latin typeface="HGP創英角ｺﾞｼｯｸUB" pitchFamily="50" charset="-128"/>
                <a:ea typeface="HGP創英角ｺﾞｼｯｸUB" pitchFamily="50" charset="-128"/>
              </a:rPr>
              <a:t>高さ</a:t>
            </a:r>
            <a:r>
              <a:rPr lang="en-US" altLang="ja-JP" sz="2800" dirty="0" smtClean="0">
                <a:latin typeface="HGP創英角ｺﾞｼｯｸUB" pitchFamily="50" charset="-128"/>
                <a:ea typeface="HGP創英角ｺﾞｼｯｸUB" pitchFamily="50" charset="-128"/>
              </a:rPr>
              <a:t>)</a:t>
            </a:r>
            <a:r>
              <a:rPr lang="ja-JP" altLang="en-US" sz="2800" dirty="0" smtClean="0">
                <a:latin typeface="HGP創英角ｺﾞｼｯｸUB" pitchFamily="50" charset="-128"/>
                <a:ea typeface="HGP創英角ｺﾞｼｯｸUB" pitchFamily="50" charset="-128"/>
              </a:rPr>
              <a:t>をそのまま入力＝監督員が受注者へ貸与する</a:t>
            </a:r>
          </a:p>
          <a:p>
            <a:pPr marL="355600" indent="-355600" eaLnBrk="1" hangingPunct="1">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距離標が</a:t>
            </a:r>
            <a:r>
              <a:rPr lang="en-US" altLang="ja-JP" sz="2800" dirty="0" smtClean="0">
                <a:latin typeface="HGP創英角ｺﾞｼｯｸUB" pitchFamily="50" charset="-128"/>
                <a:ea typeface="HGP創英角ｺﾞｼｯｸUB" pitchFamily="50" charset="-128"/>
              </a:rPr>
              <a:t>2</a:t>
            </a:r>
            <a:r>
              <a:rPr lang="ja-JP" altLang="en-US" sz="2800" dirty="0" smtClean="0">
                <a:latin typeface="HGP創英角ｺﾞｼｯｸUB" pitchFamily="50" charset="-128"/>
                <a:ea typeface="HGP創英角ｺﾞｼｯｸUB" pitchFamily="50" charset="-128"/>
              </a:rPr>
              <a:t>点に満たない場合・未計測の場合⇒　工事で計測を追加（協議）</a:t>
            </a:r>
          </a:p>
        </p:txBody>
      </p:sp>
      <p:sp>
        <p:nvSpPr>
          <p:cNvPr id="49156" name="Rectangle 4"/>
          <p:cNvSpPr>
            <a:spLocks noChangeArrowheads="1"/>
          </p:cNvSpPr>
          <p:nvPr/>
        </p:nvSpPr>
        <p:spPr bwMode="auto">
          <a:xfrm>
            <a:off x="6577012" y="612000"/>
            <a:ext cx="23399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P.15</a:t>
            </a:r>
            <a:r>
              <a:rPr lang="ja-JP" altLang="en-US" sz="1800" b="0" dirty="0" err="1">
                <a:solidFill>
                  <a:srgbClr val="000000"/>
                </a:solidFill>
                <a:latin typeface="HGP創英角ｺﾞｼｯｸUB" pitchFamily="50" charset="-128"/>
                <a:ea typeface="HGP創英角ｺﾞｼｯｸUB" pitchFamily="50" charset="-128"/>
              </a:rPr>
              <a:t>，</a:t>
            </a:r>
            <a:r>
              <a:rPr lang="en-US" altLang="ja-JP" sz="1800" b="0" dirty="0">
                <a:solidFill>
                  <a:srgbClr val="000000"/>
                </a:solidFill>
                <a:latin typeface="HGP創英角ｺﾞｼｯｸUB" pitchFamily="50" charset="-128"/>
                <a:ea typeface="HGP創英角ｺﾞｼｯｸUB" pitchFamily="50" charset="-128"/>
              </a:rPr>
              <a:t>P35】</a:t>
            </a:r>
          </a:p>
        </p:txBody>
      </p:sp>
      <p:pic>
        <p:nvPicPr>
          <p:cNvPr id="4915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22276" b="24269"/>
          <a:stretch>
            <a:fillRect/>
          </a:stretch>
        </p:blipFill>
        <p:spPr bwMode="auto">
          <a:xfrm>
            <a:off x="1835150" y="4005263"/>
            <a:ext cx="5911850" cy="191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7"/>
          <p:cNvSpPr>
            <a:spLocks noChangeArrowheads="1"/>
          </p:cNvSpPr>
          <p:nvPr/>
        </p:nvSpPr>
        <p:spPr bwMode="auto">
          <a:xfrm>
            <a:off x="469900" y="6092825"/>
            <a:ext cx="8674100" cy="523875"/>
          </a:xfrm>
          <a:prstGeom prst="rect">
            <a:avLst/>
          </a:prstGeom>
          <a:solidFill>
            <a:srgbClr val="FF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800" b="0">
                <a:solidFill>
                  <a:srgbClr val="000000"/>
                </a:solidFill>
                <a:latin typeface="HGP創英角ｺﾞｼｯｸUB" pitchFamily="50" charset="-128"/>
                <a:ea typeface="HGP創英角ｺﾞｼｯｸUB" pitchFamily="50" charset="-128"/>
              </a:rPr>
              <a:t>※ </a:t>
            </a:r>
            <a:r>
              <a:rPr lang="ja-JP" altLang="en-US" sz="2800" b="0">
                <a:solidFill>
                  <a:srgbClr val="000000"/>
                </a:solidFill>
                <a:latin typeface="HGP創英角ｺﾞｼｯｸUB" pitchFamily="50" charset="-128"/>
                <a:ea typeface="HGP創英角ｺﾞｼｯｸUB" pitchFamily="50" charset="-128"/>
              </a:rPr>
              <a:t>距離標が未設置な</a:t>
            </a:r>
            <a:r>
              <a:rPr lang="ja-JP" altLang="en-US" sz="2800" b="0" u="sng">
                <a:solidFill>
                  <a:srgbClr val="000000"/>
                </a:solidFill>
                <a:latin typeface="HGP創英角ｺﾞｼｯｸUB" pitchFamily="50" charset="-128"/>
                <a:ea typeface="HGP創英角ｺﾞｼｯｸUB" pitchFamily="50" charset="-128"/>
              </a:rPr>
              <a:t>新設工事</a:t>
            </a:r>
            <a:r>
              <a:rPr lang="ja-JP" altLang="en-US" sz="2800" b="0">
                <a:solidFill>
                  <a:srgbClr val="000000"/>
                </a:solidFill>
                <a:latin typeface="HGP創英角ｺﾞｼｯｸUB" pitchFamily="50" charset="-128"/>
                <a:ea typeface="HGP創英角ｺﾞｼｯｸUB" pitchFamily="50" charset="-128"/>
              </a:rPr>
              <a:t>の場合、</a:t>
            </a:r>
            <a:r>
              <a:rPr lang="ja-JP" altLang="en-US" sz="2800" b="0" u="sng">
                <a:solidFill>
                  <a:srgbClr val="FF0000"/>
                </a:solidFill>
                <a:latin typeface="HGP創英角ｺﾞｼｯｸUB" pitchFamily="50" charset="-128"/>
                <a:ea typeface="HGP創英角ｺﾞｼｯｸUB" pitchFamily="50" charset="-128"/>
              </a:rPr>
              <a:t>測点</a:t>
            </a:r>
            <a:r>
              <a:rPr lang="ja-JP" altLang="en-US" sz="2800" b="0">
                <a:solidFill>
                  <a:srgbClr val="000000"/>
                </a:solidFill>
                <a:latin typeface="HGP創英角ｺﾞｼｯｸUB" pitchFamily="50" charset="-128"/>
                <a:ea typeface="HGP創英角ｺﾞｼｯｸUB" pitchFamily="50" charset="-128"/>
              </a:rPr>
              <a:t>で代用可。</a:t>
            </a:r>
          </a:p>
        </p:txBody>
      </p:sp>
      <p:sp>
        <p:nvSpPr>
          <p:cNvPr id="49159" name="Text Box 8"/>
          <p:cNvSpPr txBox="1">
            <a:spLocks noChangeArrowheads="1"/>
          </p:cNvSpPr>
          <p:nvPr/>
        </p:nvSpPr>
        <p:spPr bwMode="auto">
          <a:xfrm>
            <a:off x="539750" y="4437063"/>
            <a:ext cx="122396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u="sng">
                <a:solidFill>
                  <a:srgbClr val="000000"/>
                </a:solidFill>
                <a:latin typeface="HGP創英角ｺﾞｼｯｸUB" pitchFamily="50" charset="-128"/>
                <a:ea typeface="HGP創英角ｺﾞｼｯｸUB" pitchFamily="50" charset="-128"/>
              </a:rPr>
              <a:t>距離標の作成例</a:t>
            </a:r>
          </a:p>
        </p:txBody>
      </p:sp>
      <p:grpSp>
        <p:nvGrpSpPr>
          <p:cNvPr id="49160" name="Group 9"/>
          <p:cNvGrpSpPr>
            <a:grpSpLocks/>
          </p:cNvGrpSpPr>
          <p:nvPr/>
        </p:nvGrpSpPr>
        <p:grpSpPr bwMode="auto">
          <a:xfrm>
            <a:off x="7235825" y="4076700"/>
            <a:ext cx="1714500" cy="1117600"/>
            <a:chOff x="4384" y="2280"/>
            <a:chExt cx="1080" cy="704"/>
          </a:xfrm>
        </p:grpSpPr>
        <p:sp>
          <p:nvSpPr>
            <p:cNvPr id="49165" name="AutoShape 10"/>
            <p:cNvSpPr>
              <a:spLocks noChangeArrowheads="1"/>
            </p:cNvSpPr>
            <p:nvPr/>
          </p:nvSpPr>
          <p:spPr bwMode="auto">
            <a:xfrm>
              <a:off x="4384" y="2280"/>
              <a:ext cx="1080" cy="704"/>
            </a:xfrm>
            <a:prstGeom prst="wedgeRoundRectCallout">
              <a:avLst>
                <a:gd name="adj1" fmla="val -62315"/>
                <a:gd name="adj2" fmla="val 81394"/>
                <a:gd name="adj3" fmla="val 16667"/>
              </a:avLst>
            </a:prstGeom>
            <a:solidFill>
              <a:srgbClr val="99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000000"/>
                </a:solidFill>
                <a:latin typeface="HGP創英角ｺﾞｼｯｸUB" pitchFamily="50" charset="-128"/>
                <a:ea typeface="HGP創英角ｺﾞｼｯｸUB" pitchFamily="50" charset="-128"/>
              </a:endParaRPr>
            </a:p>
          </p:txBody>
        </p:sp>
        <p:sp>
          <p:nvSpPr>
            <p:cNvPr id="49166" name="Text Box 11"/>
            <p:cNvSpPr txBox="1">
              <a:spLocks noChangeArrowheads="1"/>
            </p:cNvSpPr>
            <p:nvPr/>
          </p:nvSpPr>
          <p:spPr bwMode="auto">
            <a:xfrm>
              <a:off x="4576" y="2344"/>
              <a:ext cx="704" cy="231"/>
            </a:xfrm>
            <a:prstGeom prst="rect">
              <a:avLst/>
            </a:prstGeom>
            <a:solidFill>
              <a:srgbClr val="99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1800" b="0">
                <a:solidFill>
                  <a:srgbClr val="000000"/>
                </a:solidFill>
                <a:latin typeface="HGP創英角ｺﾞｼｯｸUB" pitchFamily="50" charset="-128"/>
                <a:ea typeface="HGP創英角ｺﾞｼｯｸUB" pitchFamily="50" charset="-128"/>
              </a:endParaRPr>
            </a:p>
          </p:txBody>
        </p:sp>
        <p:sp>
          <p:nvSpPr>
            <p:cNvPr id="49167" name="Text Box 12"/>
            <p:cNvSpPr txBox="1">
              <a:spLocks noChangeArrowheads="1"/>
            </p:cNvSpPr>
            <p:nvPr/>
          </p:nvSpPr>
          <p:spPr bwMode="auto">
            <a:xfrm>
              <a:off x="4488" y="2328"/>
              <a:ext cx="792" cy="634"/>
            </a:xfrm>
            <a:prstGeom prst="rect">
              <a:avLst/>
            </a:prstGeom>
            <a:solidFill>
              <a:srgbClr val="99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u="sng">
                  <a:solidFill>
                    <a:srgbClr val="008000"/>
                  </a:solidFill>
                  <a:latin typeface="HGP創英角ｺﾞｼｯｸUB" pitchFamily="50" charset="-128"/>
                  <a:ea typeface="HGP創英角ｺﾞｼｯｸUB" pitchFamily="50" charset="-128"/>
                </a:rPr>
                <a:t>□</a:t>
              </a:r>
              <a:r>
                <a:rPr lang="ja-JP" altLang="en-US" sz="2000" b="0" u="sng">
                  <a:solidFill>
                    <a:srgbClr val="008000"/>
                  </a:solidFill>
                  <a:latin typeface="HGP創英角ｺﾞｼｯｸUB" pitchFamily="50" charset="-128"/>
                  <a:ea typeface="HGP創英角ｺﾞｼｯｸUB" pitchFamily="50" charset="-128"/>
                </a:rPr>
                <a:t>印</a:t>
              </a:r>
              <a:r>
                <a:rPr lang="ja-JP" altLang="en-US" sz="2000" b="0">
                  <a:solidFill>
                    <a:srgbClr val="008000"/>
                  </a:solidFill>
                  <a:latin typeface="HGP創英角ｺﾞｼｯｸUB" pitchFamily="50" charset="-128"/>
                  <a:ea typeface="HGP創英角ｺﾞｼｯｸUB" pitchFamily="50" charset="-128"/>
                </a:rPr>
                <a:t> の点データで </a:t>
              </a:r>
              <a:r>
                <a:rPr lang="ja-JP" altLang="en-US" sz="2000" b="0" u="sng">
                  <a:solidFill>
                    <a:srgbClr val="008000"/>
                  </a:solidFill>
                  <a:latin typeface="HGP創英角ｺﾞｼｯｸUB" pitchFamily="50" charset="-128"/>
                  <a:ea typeface="HGP創英角ｺﾞｼｯｸUB" pitchFamily="50" charset="-128"/>
                </a:rPr>
                <a:t>緑色</a:t>
              </a:r>
            </a:p>
          </p:txBody>
        </p:sp>
      </p:grpSp>
      <p:sp>
        <p:nvSpPr>
          <p:cNvPr id="49161" name="Rectangle 13"/>
          <p:cNvSpPr>
            <a:spLocks noChangeArrowheads="1"/>
          </p:cNvSpPr>
          <p:nvPr/>
        </p:nvSpPr>
        <p:spPr bwMode="auto">
          <a:xfrm>
            <a:off x="2484438" y="4437063"/>
            <a:ext cx="142875" cy="215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9162" name="Rectangle 14"/>
          <p:cNvSpPr>
            <a:spLocks noChangeArrowheads="1"/>
          </p:cNvSpPr>
          <p:nvPr/>
        </p:nvSpPr>
        <p:spPr bwMode="auto">
          <a:xfrm>
            <a:off x="2771775" y="5516563"/>
            <a:ext cx="144463" cy="1444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9163" name="Oval 15"/>
          <p:cNvSpPr>
            <a:spLocks noChangeArrowheads="1"/>
          </p:cNvSpPr>
          <p:nvPr/>
        </p:nvSpPr>
        <p:spPr bwMode="auto">
          <a:xfrm>
            <a:off x="6588125" y="4508500"/>
            <a:ext cx="215900" cy="215900"/>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9164" name="Oval 6"/>
          <p:cNvSpPr>
            <a:spLocks noChangeArrowheads="1"/>
          </p:cNvSpPr>
          <p:nvPr/>
        </p:nvSpPr>
        <p:spPr bwMode="auto">
          <a:xfrm>
            <a:off x="7053263" y="5681663"/>
            <a:ext cx="504825" cy="319087"/>
          </a:xfrm>
          <a:prstGeom prst="ellipse">
            <a:avLst/>
          </a:prstGeom>
          <a:noFill/>
          <a:ln w="22225" algn="ctr">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16"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2379722777"/>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9692" y="1618228"/>
            <a:ext cx="5688632" cy="48534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0179" name="Text Box 2"/>
          <p:cNvSpPr txBox="1">
            <a:spLocks noChangeArrowheads="1"/>
          </p:cNvSpPr>
          <p:nvPr/>
        </p:nvSpPr>
        <p:spPr bwMode="auto">
          <a:xfrm>
            <a:off x="180000" y="648000"/>
            <a:ext cx="5316538"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buFont typeface="HGP創英角ｺﾞｼｯｸUB" panose="020B0900000000000000" pitchFamily="50" charset="-128"/>
              <a:buChar char="○"/>
            </a:pPr>
            <a:r>
              <a:rPr lang="ja-JP" altLang="en-US" sz="2800" b="0" u="sng" dirty="0" smtClean="0">
                <a:latin typeface="HGP創英角ｺﾞｼｯｸUB" pitchFamily="50" charset="-128"/>
                <a:ea typeface="HGP創英角ｺﾞｼｯｸUB" pitchFamily="50" charset="-128"/>
              </a:rPr>
              <a:t>距離標</a:t>
            </a:r>
            <a:r>
              <a:rPr lang="ja-JP" altLang="en-US" sz="2800" b="0" u="sng" dirty="0">
                <a:latin typeface="HGP創英角ｺﾞｼｯｸUB" pitchFamily="50" charset="-128"/>
                <a:ea typeface="HGP創英角ｺﾞｼｯｸUB" pitchFamily="50" charset="-128"/>
              </a:rPr>
              <a:t>データの取得サイト</a:t>
            </a:r>
          </a:p>
        </p:txBody>
      </p:sp>
      <p:sp>
        <p:nvSpPr>
          <p:cNvPr id="50180" name="Text Box 3"/>
          <p:cNvSpPr txBox="1">
            <a:spLocks noChangeArrowheads="1"/>
          </p:cNvSpPr>
          <p:nvPr/>
        </p:nvSpPr>
        <p:spPr bwMode="auto">
          <a:xfrm>
            <a:off x="4521907" y="1160438"/>
            <a:ext cx="40465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dirty="0">
                <a:solidFill>
                  <a:srgbClr val="000000"/>
                </a:solidFill>
                <a:latin typeface="HGP創英角ｺﾞｼｯｸUB" pitchFamily="50" charset="-128"/>
                <a:ea typeface="HGP創英角ｺﾞｼｯｸUB" pitchFamily="50" charset="-128"/>
              </a:rPr>
              <a:t>http://www.road-refpoint.jp/</a:t>
            </a:r>
          </a:p>
        </p:txBody>
      </p:sp>
      <p:sp>
        <p:nvSpPr>
          <p:cNvPr id="50181" name="Text Box 4"/>
          <p:cNvSpPr txBox="1">
            <a:spLocks noChangeArrowheads="1"/>
          </p:cNvSpPr>
          <p:nvPr/>
        </p:nvSpPr>
        <p:spPr bwMode="auto">
          <a:xfrm>
            <a:off x="738894" y="1133451"/>
            <a:ext cx="3705225" cy="457200"/>
          </a:xfrm>
          <a:prstGeom prst="rect">
            <a:avLst/>
          </a:prstGeom>
          <a:solidFill>
            <a:srgbClr val="0000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400" dirty="0">
                <a:solidFill>
                  <a:srgbClr val="FFFFFF"/>
                </a:solidFill>
                <a:latin typeface="HGP創英角ｺﾞｼｯｸUB" pitchFamily="50" charset="-128"/>
                <a:ea typeface="HGP創英角ｺﾞｼｯｸUB" pitchFamily="50" charset="-128"/>
              </a:rPr>
              <a:t>道路基準点案内システム</a:t>
            </a:r>
          </a:p>
        </p:txBody>
      </p:sp>
      <p:sp>
        <p:nvSpPr>
          <p:cNvPr id="50182" name="AutoShape 7"/>
          <p:cNvSpPr>
            <a:spLocks noChangeArrowheads="1"/>
          </p:cNvSpPr>
          <p:nvPr/>
        </p:nvSpPr>
        <p:spPr bwMode="auto">
          <a:xfrm rot="-1731763">
            <a:off x="1156278" y="2597082"/>
            <a:ext cx="698500" cy="457200"/>
          </a:xfrm>
          <a:prstGeom prst="rightArrow">
            <a:avLst>
              <a:gd name="adj1" fmla="val 50000"/>
              <a:gd name="adj2" fmla="val 38194"/>
            </a:avLst>
          </a:prstGeom>
          <a:solidFill>
            <a:srgbClr val="FFFF00"/>
          </a:solidFill>
          <a:ln w="9525" algn="ctr">
            <a:solidFill>
              <a:srgbClr val="FF99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a:solidFill>
                <a:srgbClr val="FF0000"/>
              </a:solidFill>
              <a:latin typeface="HGP創英角ｺﾞｼｯｸUB" pitchFamily="50" charset="-128"/>
              <a:ea typeface="HGP創英角ｺﾞｼｯｸUB" pitchFamily="50" charset="-128"/>
            </a:endParaRPr>
          </a:p>
        </p:txBody>
      </p:sp>
      <p:sp>
        <p:nvSpPr>
          <p:cNvPr id="10"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距離標</a:t>
            </a:r>
            <a:r>
              <a:rPr lang="ja-JP" altLang="en-US" sz="3600" b="0" dirty="0">
                <a:solidFill>
                  <a:schemeClr val="tx2"/>
                </a:solidFill>
                <a:latin typeface="HGP創英角ｺﾞｼｯｸUB" pitchFamily="50" charset="-128"/>
                <a:ea typeface="HGP創英角ｺﾞｼｯｸUB" pitchFamily="50" charset="-128"/>
                <a:cs typeface="+mj-cs"/>
              </a:rPr>
              <a:t>データ</a:t>
            </a:r>
          </a:p>
        </p:txBody>
      </p:sp>
    </p:spTree>
    <p:extLst>
      <p:ext uri="{BB962C8B-B14F-4D97-AF65-F5344CB8AC3E}">
        <p14:creationId xmlns="" xmlns:p14="http://schemas.microsoft.com/office/powerpoint/2010/main" val="113172928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179388" y="648000"/>
            <a:ext cx="7237412"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SzPct val="100000"/>
              <a:buFont typeface="HGP創英角ｺﾞｼｯｸUB" panose="020B0900000000000000" pitchFamily="50" charset="-128"/>
              <a:buChar char="○"/>
            </a:pPr>
            <a:r>
              <a:rPr lang="ja-JP" altLang="en-US" sz="1800" b="0" dirty="0">
                <a:solidFill>
                  <a:srgbClr val="000000"/>
                </a:solidFill>
                <a:latin typeface="HGP創英角ｺﾞｼｯｸUB" pitchFamily="50" charset="-128"/>
                <a:ea typeface="HGP創英角ｺﾞｼｯｸUB" pitchFamily="50" charset="-128"/>
              </a:rPr>
              <a:t>工事書類及び工事完成図書・電子成果品に関する課題への対応</a:t>
            </a:r>
          </a:p>
        </p:txBody>
      </p:sp>
      <p:sp>
        <p:nvSpPr>
          <p:cNvPr id="18435" name="AutoShape 7"/>
          <p:cNvSpPr>
            <a:spLocks noChangeArrowheads="1"/>
          </p:cNvSpPr>
          <p:nvPr/>
        </p:nvSpPr>
        <p:spPr bwMode="auto">
          <a:xfrm>
            <a:off x="2376488" y="981075"/>
            <a:ext cx="6445250" cy="1908175"/>
          </a:xfrm>
          <a:prstGeom prst="roundRect">
            <a:avLst>
              <a:gd name="adj" fmla="val 16667"/>
            </a:avLst>
          </a:prstGeom>
          <a:solidFill>
            <a:srgbClr val="CCFFCC"/>
          </a:solidFill>
          <a:ln w="9525">
            <a:solidFill>
              <a:schemeClr val="tx1"/>
            </a:solidFill>
            <a:round/>
            <a:headEnd/>
            <a:tailEnd/>
          </a:ln>
        </p:spPr>
        <p:txBody>
          <a:bodyPr wrap="none" tIns="10800" bIns="1080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FF3300"/>
                </a:solidFill>
                <a:latin typeface="HGP創英角ｺﾞｼｯｸUB" pitchFamily="50" charset="-128"/>
                <a:ea typeface="HGP創英角ｺﾞｼｯｸUB" pitchFamily="50" charset="-128"/>
              </a:rPr>
              <a:t>①</a:t>
            </a:r>
            <a:r>
              <a:rPr lang="ja-JP" altLang="en-US" sz="1600" dirty="0">
                <a:solidFill>
                  <a:srgbClr val="FF3300"/>
                </a:solidFill>
                <a:latin typeface="HGP創英角ｺﾞｼｯｸUB" pitchFamily="50" charset="-128"/>
                <a:ea typeface="HGP創英角ｺﾞｼｯｸUB" pitchFamily="50" charset="-128"/>
              </a:rPr>
              <a:t>工事書類の更なる簡素化・削減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・提出する書類の更なる簡素化・削減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土木工事共通仕様書</a:t>
            </a:r>
            <a:r>
              <a:rPr lang="ja-JP" altLang="en-US" dirty="0">
                <a:solidFill>
                  <a:srgbClr val="000000"/>
                </a:solidFill>
                <a:latin typeface="HGP創英角ｺﾞｼｯｸUB" pitchFamily="50" charset="-128"/>
                <a:ea typeface="HGP創英角ｺﾞｼｯｸUB" pitchFamily="50" charset="-128"/>
              </a:rPr>
              <a:t>」　（</a:t>
            </a:r>
            <a:r>
              <a:rPr lang="en-US" altLang="ja-JP" dirty="0" smtClean="0">
                <a:solidFill>
                  <a:srgbClr val="000000"/>
                </a:solidFill>
                <a:latin typeface="HGP創英角ｺﾞｼｯｸUB" pitchFamily="50" charset="-128"/>
                <a:ea typeface="HGP創英角ｺﾞｼｯｸUB" pitchFamily="50" charset="-128"/>
              </a:rPr>
              <a:t>H27.4</a:t>
            </a:r>
            <a:r>
              <a:rPr lang="ja-JP" altLang="en-US" dirty="0">
                <a:solidFill>
                  <a:srgbClr val="000000"/>
                </a:solidFill>
                <a:latin typeface="HGP創英角ｺﾞｼｯｸUB" pitchFamily="50" charset="-128"/>
                <a:ea typeface="HGP創英角ｺﾞｼｯｸUB" pitchFamily="50" charset="-128"/>
              </a:rPr>
              <a:t>月改定）</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土木工事書類作成マニュアル</a:t>
            </a:r>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(H23.4</a:t>
            </a:r>
            <a:r>
              <a:rPr lang="ja-JP" altLang="en-US" dirty="0">
                <a:solidFill>
                  <a:srgbClr val="000000"/>
                </a:solidFill>
                <a:latin typeface="HGP創英角ｺﾞｼｯｸUB" pitchFamily="50" charset="-128"/>
                <a:ea typeface="HGP創英角ｺﾞｼｯｸUB" pitchFamily="50" charset="-128"/>
              </a:rPr>
              <a:t>月改定</a:t>
            </a:r>
            <a:r>
              <a:rPr lang="en-US" altLang="ja-JP" dirty="0">
                <a:solidFill>
                  <a:srgbClr val="000000"/>
                </a:solidFill>
                <a:latin typeface="HGP創英角ｺﾞｼｯｸUB" pitchFamily="50" charset="-128"/>
                <a:ea typeface="HGP創英角ｺﾞｼｯｸUB" pitchFamily="50" charset="-128"/>
              </a:rPr>
              <a:t>)</a:t>
            </a:r>
            <a:endParaRPr lang="ja-JP" altLang="en-US"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FF3300"/>
                </a:solidFill>
                <a:latin typeface="HGP創英角ｺﾞｼｯｸUB" pitchFamily="50" charset="-128"/>
                <a:ea typeface="HGP創英角ｺﾞｼｯｸUB" pitchFamily="50" charset="-128"/>
              </a:rPr>
              <a:t>②</a:t>
            </a:r>
            <a:r>
              <a:rPr lang="en-US" altLang="ja-JP" sz="1600" dirty="0">
                <a:solidFill>
                  <a:srgbClr val="FF3300"/>
                </a:solidFill>
                <a:latin typeface="HGP創英角ｺﾞｼｯｸUB" pitchFamily="50" charset="-128"/>
                <a:ea typeface="HGP創英角ｺﾞｼｯｸUB" pitchFamily="50" charset="-128"/>
              </a:rPr>
              <a:t>ASP</a:t>
            </a:r>
            <a:r>
              <a:rPr lang="ja-JP" altLang="en-US" sz="1600" dirty="0">
                <a:solidFill>
                  <a:srgbClr val="FF3300"/>
                </a:solidFill>
                <a:latin typeface="HGP創英角ｺﾞｼｯｸUB" pitchFamily="50" charset="-128"/>
                <a:ea typeface="HGP創英角ｺﾞｼｯｸUB" pitchFamily="50" charset="-128"/>
              </a:rPr>
              <a:t>など情報通信技術</a:t>
            </a:r>
            <a:r>
              <a:rPr lang="en-US" altLang="ja-JP" sz="1600" dirty="0">
                <a:solidFill>
                  <a:srgbClr val="FF3300"/>
                </a:solidFill>
                <a:latin typeface="HGP創英角ｺﾞｼｯｸUB" pitchFamily="50" charset="-128"/>
                <a:ea typeface="HGP創英角ｺﾞｼｯｸUB" pitchFamily="50" charset="-128"/>
              </a:rPr>
              <a:t>(ICT)</a:t>
            </a:r>
            <a:r>
              <a:rPr lang="ja-JP" altLang="en-US" sz="1600" dirty="0">
                <a:solidFill>
                  <a:srgbClr val="FF3300"/>
                </a:solidFill>
                <a:latin typeface="HGP創英角ｺﾞｼｯｸUB" pitchFamily="50" charset="-128"/>
                <a:ea typeface="HGP創英角ｺﾞｼｯｸUB" pitchFamily="50" charset="-128"/>
              </a:rPr>
              <a:t>の導入による省力化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ASP</a:t>
            </a:r>
            <a:r>
              <a:rPr lang="ja-JP" altLang="en-US" dirty="0">
                <a:solidFill>
                  <a:srgbClr val="000000"/>
                </a:solidFill>
                <a:latin typeface="HGP創英角ｺﾞｼｯｸUB" pitchFamily="50" charset="-128"/>
                <a:ea typeface="HGP創英角ｺﾞｼｯｸUB" pitchFamily="50" charset="-128"/>
              </a:rPr>
              <a:t>などの情報共有システムを活用した工事書類作成、授受の簡素化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3300"/>
                </a:solidFill>
                <a:latin typeface="HGP創英角ｺﾞｼｯｸUB" pitchFamily="50" charset="-128"/>
                <a:ea typeface="HGP創英角ｺﾞｼｯｸUB" pitchFamily="50" charset="-128"/>
              </a:rPr>
              <a:t>土木工事の情報共有システム活用ガイドライン</a:t>
            </a:r>
            <a:r>
              <a:rPr lang="en-US" altLang="ja-JP" dirty="0">
                <a:solidFill>
                  <a:srgbClr val="FF33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dirty="0">
                <a:solidFill>
                  <a:srgbClr val="000000"/>
                </a:solidFill>
                <a:latin typeface="HGP創英角ｺﾞｼｯｸUB" pitchFamily="50" charset="-128"/>
                <a:ea typeface="HGP創英角ｺﾞｼｯｸUB" pitchFamily="50" charset="-128"/>
              </a:rPr>
              <a:t>    </a:t>
            </a:r>
            <a:r>
              <a:rPr lang="ja-JP" altLang="en-US" dirty="0">
                <a:solidFill>
                  <a:srgbClr val="000000"/>
                </a:solidFill>
                <a:latin typeface="HGP創英角ｺﾞｼｯｸUB" pitchFamily="50" charset="-128"/>
                <a:ea typeface="HGP創英角ｺﾞｼｯｸUB" pitchFamily="50" charset="-128"/>
              </a:rPr>
              <a:t>・情報化施工・モバイル機器などの</a:t>
            </a:r>
            <a:r>
              <a:rPr lang="en-US" altLang="ja-JP" dirty="0">
                <a:solidFill>
                  <a:srgbClr val="000000"/>
                </a:solidFill>
                <a:latin typeface="HGP創英角ｺﾞｼｯｸUB" pitchFamily="50" charset="-128"/>
                <a:ea typeface="HGP創英角ｺﾞｼｯｸUB" pitchFamily="50" charset="-128"/>
              </a:rPr>
              <a:t>ICT</a:t>
            </a:r>
            <a:r>
              <a:rPr lang="ja-JP" altLang="en-US" dirty="0">
                <a:solidFill>
                  <a:srgbClr val="000000"/>
                </a:solidFill>
                <a:latin typeface="HGP創英角ｺﾞｼｯｸUB" pitchFamily="50" charset="-128"/>
                <a:ea typeface="HGP創英角ｺﾞｼｯｸUB" pitchFamily="50" charset="-128"/>
              </a:rPr>
              <a:t>活用による業務の効率化・簡素化検討</a:t>
            </a:r>
            <a:endParaRPr lang="en-US" altLang="ja-JP" dirty="0">
              <a:solidFill>
                <a:srgbClr val="000000"/>
              </a:solidFill>
              <a:latin typeface="HGP創英角ｺﾞｼｯｸUB" pitchFamily="50" charset="-128"/>
              <a:ea typeface="HGP創英角ｺﾞｼｯｸUB" pitchFamily="50" charset="-128"/>
            </a:endParaRPr>
          </a:p>
        </p:txBody>
      </p:sp>
      <p:sp>
        <p:nvSpPr>
          <p:cNvPr id="18436" name="AutoShape 8"/>
          <p:cNvSpPr>
            <a:spLocks noChangeArrowheads="1"/>
          </p:cNvSpPr>
          <p:nvPr/>
        </p:nvSpPr>
        <p:spPr bwMode="auto">
          <a:xfrm>
            <a:off x="2376488" y="2962275"/>
            <a:ext cx="6408737" cy="828675"/>
          </a:xfrm>
          <a:prstGeom prst="roundRect">
            <a:avLst>
              <a:gd name="adj" fmla="val 16667"/>
            </a:avLst>
          </a:prstGeom>
          <a:solidFill>
            <a:srgbClr val="CCFFCC"/>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000000"/>
                </a:solidFill>
                <a:latin typeface="HGP創英角ｺﾞｼｯｸUB" pitchFamily="50" charset="-128"/>
                <a:ea typeface="HGP創英角ｺﾞｼｯｸUB" pitchFamily="50" charset="-128"/>
              </a:rPr>
              <a:t>③</a:t>
            </a:r>
            <a:r>
              <a:rPr lang="ja-JP" altLang="en-US" sz="1600" dirty="0">
                <a:solidFill>
                  <a:srgbClr val="000000"/>
                </a:solidFill>
                <a:latin typeface="HGP創英角ｺﾞｼｯｸUB" pitchFamily="50" charset="-128"/>
                <a:ea typeface="HGP創英角ｺﾞｼｯｸUB" pitchFamily="50" charset="-128"/>
              </a:rPr>
              <a:t>契約変更に係る作成資料のルール化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「工事請負契約における設計</a:t>
            </a:r>
            <a:r>
              <a:rPr lang="ja-JP" altLang="en-US" dirty="0">
                <a:solidFill>
                  <a:srgbClr val="000000"/>
                </a:solidFill>
                <a:latin typeface="HGP創英角ｺﾞｼｯｸUB" pitchFamily="50" charset="-128"/>
                <a:ea typeface="HGP創英角ｺﾞｼｯｸUB" pitchFamily="50" charset="-128"/>
              </a:rPr>
              <a:t>変更ガイドライン」等の周知徹底</a:t>
            </a:r>
            <a:r>
              <a:rPr lang="en-US" altLang="ja-JP" dirty="0" smtClean="0">
                <a:solidFill>
                  <a:srgbClr val="000000"/>
                </a:solidFill>
                <a:latin typeface="HGP創英角ｺﾞｼｯｸUB" pitchFamily="50" charset="-128"/>
                <a:ea typeface="HGP創英角ｺﾞｼｯｸUB" pitchFamily="50" charset="-128"/>
              </a:rPr>
              <a:t>(H27.6)</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endParaRPr lang="en-US" altLang="ja-JP" dirty="0">
              <a:solidFill>
                <a:srgbClr val="000000"/>
              </a:solidFill>
              <a:latin typeface="HGP創英角ｺﾞｼｯｸUB" pitchFamily="50" charset="-128"/>
              <a:ea typeface="HGP創英角ｺﾞｼｯｸUB" pitchFamily="50" charset="-128"/>
            </a:endParaRPr>
          </a:p>
        </p:txBody>
      </p:sp>
      <p:sp>
        <p:nvSpPr>
          <p:cNvPr id="18437" name="AutoShape 9"/>
          <p:cNvSpPr>
            <a:spLocks noChangeArrowheads="1"/>
          </p:cNvSpPr>
          <p:nvPr/>
        </p:nvSpPr>
        <p:spPr bwMode="auto">
          <a:xfrm>
            <a:off x="2376488" y="3862388"/>
            <a:ext cx="6408737" cy="1655762"/>
          </a:xfrm>
          <a:prstGeom prst="roundRect">
            <a:avLst>
              <a:gd name="adj" fmla="val 16667"/>
            </a:avLst>
          </a:prstGeom>
          <a:solidFill>
            <a:srgbClr val="FFFF99"/>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smtClean="0">
                <a:solidFill>
                  <a:srgbClr val="FF3300"/>
                </a:solidFill>
                <a:latin typeface="HGP創英角ｺﾞｼｯｸUB" pitchFamily="50" charset="-128"/>
                <a:ea typeface="HGP創英角ｺﾞｼｯｸUB" pitchFamily="50" charset="-128"/>
              </a:rPr>
              <a:t>④</a:t>
            </a:r>
            <a:r>
              <a:rPr lang="ja-JP" altLang="en-US" sz="1600" dirty="0" smtClean="0">
                <a:solidFill>
                  <a:srgbClr val="FF3300"/>
                </a:solidFill>
                <a:latin typeface="HGP創英角ｺﾞｼｯｸUB" pitchFamily="50" charset="-128"/>
                <a:ea typeface="HGP創英角ｺﾞｼｯｸUB" pitchFamily="50" charset="-128"/>
              </a:rPr>
              <a:t>工事書類の取り扱いについて</a:t>
            </a:r>
            <a:endParaRPr lang="en-US" altLang="ja-JP" sz="1600" dirty="0">
              <a:solidFill>
                <a:srgbClr val="FF33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a:t>
            </a:r>
            <a:r>
              <a:rPr lang="ja-JP" altLang="en-US" dirty="0">
                <a:solidFill>
                  <a:srgbClr val="000000"/>
                </a:solidFill>
                <a:latin typeface="HGP創英角ｺﾞｼｯｸUB" pitchFamily="50" charset="-128"/>
                <a:ea typeface="HGP創英角ｺﾞｼｯｸUB" pitchFamily="50" charset="-128"/>
              </a:rPr>
              <a:t>「</a:t>
            </a:r>
            <a:r>
              <a:rPr lang="ja-JP" altLang="en-US" dirty="0" smtClean="0">
                <a:solidFill>
                  <a:srgbClr val="000000"/>
                </a:solidFill>
                <a:latin typeface="HGP創英角ｺﾞｼｯｸUB" pitchFamily="50" charset="-128"/>
                <a:ea typeface="HGP創英角ｺﾞｼｯｸUB" pitchFamily="50" charset="-128"/>
              </a:rPr>
              <a:t>土木工事種類作成マニュアル（</a:t>
            </a:r>
            <a:r>
              <a:rPr lang="en-US" altLang="ja-JP" dirty="0" smtClean="0">
                <a:solidFill>
                  <a:srgbClr val="000000"/>
                </a:solidFill>
                <a:latin typeface="HGP創英角ｺﾞｼｯｸUB" pitchFamily="50" charset="-128"/>
                <a:ea typeface="HGP創英角ｺﾞｼｯｸUB" pitchFamily="50" charset="-128"/>
              </a:rPr>
              <a:t>H23.4</a:t>
            </a:r>
            <a:r>
              <a:rPr lang="ja-JP" altLang="en-US" dirty="0" smtClean="0">
                <a:solidFill>
                  <a:srgbClr val="000000"/>
                </a:solidFill>
                <a:latin typeface="HGP創英角ｺﾞｼｯｸUB" pitchFamily="50" charset="-128"/>
                <a:ea typeface="HGP創英角ｺﾞｼｯｸUB" pitchFamily="50" charset="-128"/>
              </a:rPr>
              <a:t>）」策定</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　・請負工事成績評定要領の運用の一部改正（</a:t>
            </a:r>
            <a:r>
              <a:rPr lang="en-US" altLang="ja-JP" dirty="0" smtClean="0">
                <a:solidFill>
                  <a:srgbClr val="000000"/>
                </a:solidFill>
                <a:latin typeface="HGP創英角ｺﾞｼｯｸUB" pitchFamily="50" charset="-128"/>
                <a:ea typeface="HGP創英角ｺﾞｼｯｸUB" pitchFamily="50" charset="-128"/>
              </a:rPr>
              <a:t>H27</a:t>
            </a:r>
            <a:r>
              <a:rPr lang="ja-JP" altLang="en-US" dirty="0" smtClean="0">
                <a:solidFill>
                  <a:srgbClr val="000000"/>
                </a:solidFill>
                <a:latin typeface="HGP創英角ｺﾞｼｯｸUB" pitchFamily="50" charset="-128"/>
                <a:ea typeface="HGP創英角ｺﾞｼｯｸUB" pitchFamily="50" charset="-128"/>
              </a:rPr>
              <a:t>年度より実施）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（紙の書類は「紙」、電子の書類は、「電子」で検査を実施）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・電子の運用は情報共有システムで実施</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000000"/>
                </a:solidFill>
                <a:latin typeface="HGP創英角ｺﾞｼｯｸUB" pitchFamily="50" charset="-128"/>
                <a:ea typeface="HGP創英角ｺﾞｼｯｸUB" pitchFamily="50" charset="-128"/>
              </a:rPr>
              <a:t>⑤</a:t>
            </a:r>
            <a:r>
              <a:rPr lang="ja-JP" altLang="en-US" sz="1600" dirty="0">
                <a:solidFill>
                  <a:srgbClr val="000000"/>
                </a:solidFill>
                <a:latin typeface="HGP創英角ｺﾞｼｯｸUB" pitchFamily="50" charset="-128"/>
                <a:ea typeface="HGP創英角ｺﾞｼｯｸUB" pitchFamily="50" charset="-128"/>
              </a:rPr>
              <a:t>電子書類の検査方法の明確化</a:t>
            </a:r>
          </a:p>
          <a:p>
            <a:pPr algn="l" eaLnBrk="1" hangingPunct="1"/>
            <a:r>
              <a:rPr lang="ja-JP" altLang="en-US" dirty="0">
                <a:solidFill>
                  <a:srgbClr val="000000"/>
                </a:solidFill>
                <a:latin typeface="HGP創英角ｺﾞｼｯｸUB" pitchFamily="50" charset="-128"/>
                <a:ea typeface="HGP創英角ｺﾞｼｯｸUB" pitchFamily="50" charset="-128"/>
              </a:rPr>
              <a:t>　　「土木工事の情報共有システム活用ガイドライン</a:t>
            </a:r>
            <a:r>
              <a:rPr lang="en-US" altLang="ja-JP" dirty="0">
                <a:solidFill>
                  <a:srgbClr val="0000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p>
        </p:txBody>
      </p:sp>
      <p:sp>
        <p:nvSpPr>
          <p:cNvPr id="18438" name="Rectangle 13"/>
          <p:cNvSpPr>
            <a:spLocks noChangeArrowheads="1"/>
          </p:cNvSpPr>
          <p:nvPr/>
        </p:nvSpPr>
        <p:spPr bwMode="auto">
          <a:xfrm>
            <a:off x="107255" y="0"/>
            <a:ext cx="8785225" cy="612000"/>
          </a:xfrm>
          <a:prstGeom prst="rect">
            <a:avLst/>
          </a:prstGeom>
          <a:noFill/>
          <a:ln>
            <a:noFill/>
          </a:ln>
        </p:spPr>
        <p:txBody>
          <a:bodyPr anchor="ctr"/>
          <a:lstStyle/>
          <a:p>
            <a:pPr algn="l"/>
            <a:r>
              <a:rPr lang="ja-JP" altLang="en-US" sz="2800" b="0" kern="0" dirty="0" smtClean="0">
                <a:solidFill>
                  <a:srgbClr val="330066"/>
                </a:solidFill>
                <a:latin typeface="HGP創英角ｺﾞｼｯｸUB" panose="020B0900000000000000" pitchFamily="50" charset="-128"/>
                <a:ea typeface="HGP創英角ｺﾞｼｯｸUB" panose="020B0900000000000000" pitchFamily="50" charset="-128"/>
              </a:rPr>
              <a:t>土木</a:t>
            </a:r>
            <a:r>
              <a:rPr lang="ja-JP" altLang="en-US" sz="2800" b="0" kern="0" dirty="0">
                <a:solidFill>
                  <a:srgbClr val="330066"/>
                </a:solidFill>
                <a:latin typeface="HGP創英角ｺﾞｼｯｸUB" panose="020B0900000000000000" pitchFamily="50" charset="-128"/>
                <a:ea typeface="HGP創英角ｺﾞｼｯｸUB" panose="020B0900000000000000" pitchFamily="50" charset="-128"/>
              </a:rPr>
              <a:t>工事における受発注者の業務効率化（課題と対応）</a:t>
            </a:r>
          </a:p>
        </p:txBody>
      </p:sp>
      <p:sp>
        <p:nvSpPr>
          <p:cNvPr id="18439" name="AutoShape 14"/>
          <p:cNvSpPr>
            <a:spLocks noChangeArrowheads="1"/>
          </p:cNvSpPr>
          <p:nvPr/>
        </p:nvSpPr>
        <p:spPr bwMode="auto">
          <a:xfrm>
            <a:off x="252413" y="981075"/>
            <a:ext cx="1619250" cy="1908175"/>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1 .</a:t>
            </a:r>
          </a:p>
          <a:p>
            <a:pPr algn="l" eaLnBrk="1" hangingPunct="1"/>
            <a:r>
              <a:rPr lang="ja-JP" altLang="en-US" dirty="0" smtClean="0">
                <a:solidFill>
                  <a:srgbClr val="000000"/>
                </a:solidFill>
                <a:latin typeface="HGP創英角ｺﾞｼｯｸUB" pitchFamily="50" charset="-128"/>
                <a:ea typeface="HGP創英角ｺﾞｼｯｸUB" pitchFamily="50" charset="-128"/>
              </a:rPr>
              <a:t>そもそも</a:t>
            </a:r>
            <a:r>
              <a:rPr lang="ja-JP" altLang="en-US" dirty="0">
                <a:solidFill>
                  <a:srgbClr val="000000"/>
                </a:solidFill>
                <a:latin typeface="HGP創英角ｺﾞｼｯｸUB" pitchFamily="50" charset="-128"/>
                <a:ea typeface="HGP創英角ｺﾞｼｯｸUB" pitchFamily="50" charset="-128"/>
              </a:rPr>
              <a:t>提出する工事書類 が多い</a:t>
            </a:r>
          </a:p>
        </p:txBody>
      </p:sp>
      <p:sp>
        <p:nvSpPr>
          <p:cNvPr id="18440" name="AutoShape 15"/>
          <p:cNvSpPr>
            <a:spLocks noChangeArrowheads="1"/>
          </p:cNvSpPr>
          <p:nvPr/>
        </p:nvSpPr>
        <p:spPr bwMode="auto">
          <a:xfrm>
            <a:off x="1944688" y="1844675"/>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8441" name="AutoShape 16"/>
          <p:cNvSpPr>
            <a:spLocks noChangeArrowheads="1"/>
          </p:cNvSpPr>
          <p:nvPr/>
        </p:nvSpPr>
        <p:spPr bwMode="auto">
          <a:xfrm>
            <a:off x="250825" y="2962275"/>
            <a:ext cx="1584325" cy="827088"/>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2 .</a:t>
            </a:r>
          </a:p>
          <a:p>
            <a:pPr algn="l" eaLnBrk="1" hangingPunct="1"/>
            <a:r>
              <a:rPr lang="ja-JP" altLang="en-US" dirty="0" smtClean="0">
                <a:solidFill>
                  <a:srgbClr val="000000"/>
                </a:solidFill>
                <a:latin typeface="HGP創英角ｺﾞｼｯｸUB" pitchFamily="50" charset="-128"/>
                <a:ea typeface="HGP創英角ｺﾞｼｯｸUB" pitchFamily="50" charset="-128"/>
              </a:rPr>
              <a:t>設計</a:t>
            </a:r>
            <a:r>
              <a:rPr lang="ja-JP" altLang="en-US" dirty="0">
                <a:solidFill>
                  <a:srgbClr val="000000"/>
                </a:solidFill>
                <a:latin typeface="HGP創英角ｺﾞｼｯｸUB" pitchFamily="50" charset="-128"/>
                <a:ea typeface="HGP創英角ｺﾞｼｯｸUB" pitchFamily="50" charset="-128"/>
              </a:rPr>
              <a:t>変更に係る資料の作成ルール が不明確</a:t>
            </a:r>
          </a:p>
        </p:txBody>
      </p:sp>
      <p:sp>
        <p:nvSpPr>
          <p:cNvPr id="18442" name="AutoShape 17"/>
          <p:cNvSpPr>
            <a:spLocks noChangeArrowheads="1"/>
          </p:cNvSpPr>
          <p:nvPr/>
        </p:nvSpPr>
        <p:spPr bwMode="auto">
          <a:xfrm>
            <a:off x="1944688" y="32512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8443" name="AutoShape 18"/>
          <p:cNvSpPr>
            <a:spLocks noChangeArrowheads="1"/>
          </p:cNvSpPr>
          <p:nvPr/>
        </p:nvSpPr>
        <p:spPr bwMode="auto">
          <a:xfrm>
            <a:off x="215900" y="3862388"/>
            <a:ext cx="1655763" cy="1690687"/>
          </a:xfrm>
          <a:prstGeom prst="roundRect">
            <a:avLst>
              <a:gd name="adj" fmla="val 16667"/>
            </a:avLst>
          </a:prstGeom>
          <a:solidFill>
            <a:srgbClr val="FFFF99"/>
          </a:solidFill>
          <a:ln w="9525">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3.</a:t>
            </a:r>
          </a:p>
          <a:p>
            <a:pPr algn="l" eaLnBrk="1" hangingPunct="1"/>
            <a:r>
              <a:rPr lang="ja-JP" altLang="en-US" dirty="0" smtClean="0">
                <a:solidFill>
                  <a:srgbClr val="000000"/>
                </a:solidFill>
                <a:latin typeface="HGP創英角ｺﾞｼｯｸUB" pitchFamily="50" charset="-128"/>
                <a:ea typeface="HGP創英角ｺﾞｼｯｸUB" pitchFamily="50" charset="-128"/>
              </a:rPr>
              <a:t>紙</a:t>
            </a:r>
            <a:r>
              <a:rPr lang="ja-JP" altLang="en-US" dirty="0">
                <a:solidFill>
                  <a:srgbClr val="000000"/>
                </a:solidFill>
                <a:latin typeface="HGP創英角ｺﾞｼｯｸUB" pitchFamily="50" charset="-128"/>
                <a:ea typeface="HGP創英角ｺﾞｼｯｸUB" pitchFamily="50" charset="-128"/>
              </a:rPr>
              <a:t>と電子の大量の二重納品の発生</a:t>
            </a:r>
          </a:p>
          <a:p>
            <a:pPr algn="l" eaLnBrk="1" hangingPunct="1"/>
            <a:endParaRPr lang="en-US" altLang="ja-JP" dirty="0">
              <a:solidFill>
                <a:srgbClr val="000000"/>
              </a:solidFill>
              <a:latin typeface="HGP創英角ｺﾞｼｯｸUB" pitchFamily="50" charset="-128"/>
              <a:ea typeface="HGP創英角ｺﾞｼｯｸUB" pitchFamily="50" charset="-128"/>
            </a:endParaRPr>
          </a:p>
        </p:txBody>
      </p:sp>
      <p:sp>
        <p:nvSpPr>
          <p:cNvPr id="18444" name="AutoShape 19"/>
          <p:cNvSpPr>
            <a:spLocks noChangeArrowheads="1"/>
          </p:cNvSpPr>
          <p:nvPr/>
        </p:nvSpPr>
        <p:spPr bwMode="auto">
          <a:xfrm>
            <a:off x="1944688" y="45466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8445" name="AutoShape 20"/>
          <p:cNvSpPr>
            <a:spLocks noChangeArrowheads="1"/>
          </p:cNvSpPr>
          <p:nvPr/>
        </p:nvSpPr>
        <p:spPr bwMode="auto">
          <a:xfrm>
            <a:off x="179388" y="5553075"/>
            <a:ext cx="8713787" cy="755650"/>
          </a:xfrm>
          <a:prstGeom prst="roundRect">
            <a:avLst>
              <a:gd name="adj" fmla="val 16667"/>
            </a:avLst>
          </a:prstGeom>
          <a:solidFill>
            <a:srgbClr val="FFCCFF"/>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dirty="0">
                <a:solidFill>
                  <a:srgbClr val="000000"/>
                </a:solidFill>
                <a:latin typeface="HGP創英角ｺﾞｼｯｸUB" pitchFamily="50" charset="-128"/>
                <a:ea typeface="HGP創英角ｺﾞｼｯｸUB" pitchFamily="50" charset="-128"/>
              </a:rPr>
              <a:t>関東地方整備局　　</a:t>
            </a:r>
          </a:p>
          <a:p>
            <a:pPr algn="l" eaLnBrk="1" hangingPunct="1"/>
            <a:r>
              <a:rPr lang="ja-JP" altLang="en-US" sz="1600" dirty="0">
                <a:solidFill>
                  <a:srgbClr val="000000"/>
                </a:solidFill>
                <a:latin typeface="HGP創英角ｺﾞｼｯｸUB" pitchFamily="50" charset="-128"/>
                <a:ea typeface="HGP創英角ｺﾞｼｯｸUB" pitchFamily="50" charset="-128"/>
              </a:rPr>
              <a:t>「土木工事における電子納品の運用等の策定について」　</a:t>
            </a:r>
            <a:r>
              <a:rPr lang="en-US" altLang="ja-JP" sz="1400" dirty="0">
                <a:solidFill>
                  <a:srgbClr val="000000"/>
                </a:solidFill>
                <a:latin typeface="HGP創英角ｺﾞｼｯｸUB" pitchFamily="50" charset="-128"/>
                <a:ea typeface="HGP創英角ｺﾞｼｯｸUB" pitchFamily="50" charset="-128"/>
              </a:rPr>
              <a:t>(</a:t>
            </a:r>
            <a:r>
              <a:rPr lang="ja-JP" altLang="en-US" sz="1400" dirty="0">
                <a:solidFill>
                  <a:srgbClr val="000000"/>
                </a:solidFill>
                <a:latin typeface="HGP創英角ｺﾞｼｯｸUB" pitchFamily="50" charset="-128"/>
                <a:ea typeface="HGP創英角ｺﾞｼｯｸUB" pitchFamily="50" charset="-128"/>
              </a:rPr>
              <a:t>国関整技管第</a:t>
            </a:r>
            <a:r>
              <a:rPr lang="en-US" altLang="ja-JP" sz="1400" dirty="0">
                <a:solidFill>
                  <a:srgbClr val="000000"/>
                </a:solidFill>
                <a:latin typeface="HGP創英角ｺﾞｼｯｸUB" pitchFamily="50" charset="-128"/>
                <a:ea typeface="HGP創英角ｺﾞｼｯｸUB" pitchFamily="50" charset="-128"/>
              </a:rPr>
              <a:t>102</a:t>
            </a:r>
            <a:r>
              <a:rPr lang="ja-JP" altLang="en-US" sz="1400" dirty="0">
                <a:solidFill>
                  <a:srgbClr val="000000"/>
                </a:solidFill>
                <a:latin typeface="HGP創英角ｺﾞｼｯｸUB" pitchFamily="50" charset="-128"/>
                <a:ea typeface="HGP創英角ｺﾞｼｯｸUB" pitchFamily="50" charset="-128"/>
              </a:rPr>
              <a:t>号　</a:t>
            </a:r>
            <a:r>
              <a:rPr lang="en-US" altLang="ja-JP" sz="1400" dirty="0">
                <a:solidFill>
                  <a:srgbClr val="000000"/>
                </a:solidFill>
                <a:latin typeface="HGP創英角ｺﾞｼｯｸUB" pitchFamily="50" charset="-128"/>
                <a:ea typeface="HGP創英角ｺﾞｼｯｸUB" pitchFamily="50" charset="-128"/>
              </a:rPr>
              <a:t>H22.10.20</a:t>
            </a:r>
            <a:r>
              <a:rPr lang="ja-JP" altLang="en-US" sz="1400" dirty="0">
                <a:solidFill>
                  <a:srgbClr val="000000"/>
                </a:solidFill>
                <a:latin typeface="HGP創英角ｺﾞｼｯｸUB" pitchFamily="50" charset="-128"/>
                <a:ea typeface="HGP創英角ｺﾞｼｯｸUB" pitchFamily="50" charset="-128"/>
              </a:rPr>
              <a:t>　企画部長</a:t>
            </a:r>
            <a:r>
              <a:rPr lang="en-US" altLang="ja-JP" sz="1400" dirty="0">
                <a:solidFill>
                  <a:srgbClr val="000000"/>
                </a:solidFill>
                <a:latin typeface="HGP創英角ｺﾞｼｯｸUB" pitchFamily="50" charset="-128"/>
                <a:ea typeface="HGP創英角ｺﾞｼｯｸUB" pitchFamily="50" charset="-128"/>
              </a:rPr>
              <a:t>)</a:t>
            </a:r>
          </a:p>
          <a:p>
            <a:pPr algn="l" eaLnBrk="1" hangingPunct="1"/>
            <a:r>
              <a:rPr lang="ja-JP" altLang="en-US" sz="1400" dirty="0">
                <a:solidFill>
                  <a:srgbClr val="FF0000"/>
                </a:solidFill>
                <a:latin typeface="HGP創英角ｺﾞｼｯｸUB" pitchFamily="50" charset="-128"/>
                <a:ea typeface="HGP創英角ｺﾞｼｯｸUB" pitchFamily="50" charset="-128"/>
              </a:rPr>
              <a:t>「電子納品の取扱について」　（事務連絡　</a:t>
            </a:r>
            <a:r>
              <a:rPr lang="en-US" altLang="ja-JP" sz="1400" dirty="0">
                <a:solidFill>
                  <a:srgbClr val="FF0000"/>
                </a:solidFill>
                <a:latin typeface="HGP創英角ｺﾞｼｯｸUB" pitchFamily="50" charset="-128"/>
                <a:ea typeface="HGP創英角ｺﾞｼｯｸUB" pitchFamily="50" charset="-128"/>
              </a:rPr>
              <a:t>H26.8.5</a:t>
            </a:r>
            <a:r>
              <a:rPr lang="ja-JP" altLang="en-US" sz="1400" dirty="0">
                <a:solidFill>
                  <a:srgbClr val="FF0000"/>
                </a:solidFill>
                <a:latin typeface="HGP創英角ｺﾞｼｯｸUB" pitchFamily="50" charset="-128"/>
                <a:ea typeface="HGP創英角ｺﾞｼｯｸUB" pitchFamily="50" charset="-128"/>
              </a:rPr>
              <a:t>　企画部　技術管理課長）</a:t>
            </a:r>
            <a:endParaRPr lang="en-US" altLang="ja-JP" sz="1400" dirty="0">
              <a:solidFill>
                <a:srgbClr val="FF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95488" y="1110571"/>
            <a:ext cx="4124684" cy="5483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51203" name="Text Box 3"/>
          <p:cNvSpPr txBox="1">
            <a:spLocks noChangeArrowheads="1"/>
          </p:cNvSpPr>
          <p:nvPr/>
        </p:nvSpPr>
        <p:spPr bwMode="auto">
          <a:xfrm>
            <a:off x="241833" y="656692"/>
            <a:ext cx="7102475"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buFont typeface="HGP創英角ｺﾞｼｯｸUB" panose="020B0900000000000000" pitchFamily="50" charset="-128"/>
              <a:buChar char="○"/>
            </a:pPr>
            <a:r>
              <a:rPr lang="ja-JP" altLang="en-US" sz="2800" b="0" u="sng" dirty="0" smtClean="0">
                <a:latin typeface="HGP創英角ｺﾞｼｯｸUB" pitchFamily="50" charset="-128"/>
                <a:ea typeface="HGP創英角ｺﾞｼｯｸUB" pitchFamily="50" charset="-128"/>
              </a:rPr>
              <a:t>距離標</a:t>
            </a:r>
            <a:r>
              <a:rPr lang="ja-JP" altLang="en-US" sz="2800" b="0" u="sng" dirty="0">
                <a:latin typeface="HGP創英角ｺﾞｼｯｸUB" pitchFamily="50" charset="-128"/>
                <a:ea typeface="HGP創英角ｺﾞｼｯｸUB" pitchFamily="50" charset="-128"/>
              </a:rPr>
              <a:t>データの取得サイト（</a:t>
            </a:r>
            <a:r>
              <a:rPr lang="ja-JP" altLang="en-US" sz="2800" b="0" u="sng" dirty="0">
                <a:solidFill>
                  <a:srgbClr val="FF0000"/>
                </a:solidFill>
                <a:latin typeface="HGP創英角ｺﾞｼｯｸUB" pitchFamily="50" charset="-128"/>
                <a:ea typeface="HGP創英角ｺﾞｼｯｸUB" pitchFamily="50" charset="-128"/>
              </a:rPr>
              <a:t>発注者版</a:t>
            </a:r>
            <a:r>
              <a:rPr lang="ja-JP" altLang="en-US" sz="2800" b="0" u="sng" dirty="0">
                <a:latin typeface="HGP創英角ｺﾞｼｯｸUB" pitchFamily="50" charset="-128"/>
                <a:ea typeface="HGP創英角ｺﾞｼｯｸUB" pitchFamily="50" charset="-128"/>
              </a:rPr>
              <a:t>）</a:t>
            </a:r>
          </a:p>
        </p:txBody>
      </p:sp>
      <p:sp>
        <p:nvSpPr>
          <p:cNvPr id="51204" name="AutoShape 5"/>
          <p:cNvSpPr>
            <a:spLocks noChangeArrowheads="1"/>
          </p:cNvSpPr>
          <p:nvPr/>
        </p:nvSpPr>
        <p:spPr bwMode="auto">
          <a:xfrm>
            <a:off x="6336196" y="4037013"/>
            <a:ext cx="2699854" cy="2074862"/>
          </a:xfrm>
          <a:prstGeom prst="wedgeRoundRectCallout">
            <a:avLst>
              <a:gd name="adj1" fmla="val -68537"/>
              <a:gd name="adj2" fmla="val -16939"/>
              <a:gd name="adj3" fmla="val 16667"/>
            </a:avLst>
          </a:prstGeom>
          <a:solidFill>
            <a:srgbClr val="FFFF99"/>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itchFamily="50" charset="-128"/>
                <a:ea typeface="HGP創英角ｺﾞｼｯｸUB" pitchFamily="50" charset="-128"/>
              </a:rPr>
              <a:t>発注者版には距離標の</a:t>
            </a:r>
            <a:r>
              <a:rPr lang="ja-JP" altLang="en-US" sz="1800">
                <a:solidFill>
                  <a:srgbClr val="FF0000"/>
                </a:solidFill>
                <a:latin typeface="HGP創英角ｺﾞｼｯｸUB" pitchFamily="50" charset="-128"/>
                <a:ea typeface="HGP創英角ｺﾞｼｯｸUB" pitchFamily="50" charset="-128"/>
              </a:rPr>
              <a:t>位置図</a:t>
            </a:r>
            <a:r>
              <a:rPr lang="ja-JP" altLang="en-US" sz="1800" b="0">
                <a:solidFill>
                  <a:srgbClr val="000000"/>
                </a:solidFill>
                <a:latin typeface="HGP創英角ｺﾞｼｯｸUB" pitchFamily="50" charset="-128"/>
                <a:ea typeface="HGP創英角ｺﾞｼｯｸUB" pitchFamily="50" charset="-128"/>
              </a:rPr>
              <a:t>が記載してある。距離標の現地位置確認や距離標を図面に展開する等の参考資料として発注者から貸与を受ける。</a:t>
            </a:r>
          </a:p>
        </p:txBody>
      </p:sp>
      <p:sp>
        <p:nvSpPr>
          <p:cNvPr id="51205" name="AutoShape 6"/>
          <p:cNvSpPr>
            <a:spLocks noChangeArrowheads="1"/>
          </p:cNvSpPr>
          <p:nvPr/>
        </p:nvSpPr>
        <p:spPr bwMode="auto">
          <a:xfrm>
            <a:off x="6635750" y="1239838"/>
            <a:ext cx="1574800" cy="774700"/>
          </a:xfrm>
          <a:prstGeom prst="wedgeRoundRectCallout">
            <a:avLst>
              <a:gd name="adj1" fmla="val -157500"/>
              <a:gd name="adj2" fmla="val 151193"/>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800" b="0">
                <a:solidFill>
                  <a:srgbClr val="000000"/>
                </a:solidFill>
                <a:latin typeface="HGP創英角ｺﾞｼｯｸUB" pitchFamily="50" charset="-128"/>
                <a:ea typeface="HGP創英角ｺﾞｼｯｸUB" pitchFamily="50" charset="-128"/>
              </a:rPr>
              <a:t>  </a:t>
            </a:r>
            <a:r>
              <a:rPr lang="ja-JP" altLang="en-US" sz="1800" b="0">
                <a:solidFill>
                  <a:srgbClr val="000000"/>
                </a:solidFill>
                <a:latin typeface="HGP創英角ｺﾞｼｯｸUB" pitchFamily="50" charset="-128"/>
                <a:ea typeface="HGP創英角ｺﾞｼｯｸUB" pitchFamily="50" charset="-128"/>
              </a:rPr>
              <a:t>ポスト周辺に基準点</a:t>
            </a:r>
          </a:p>
        </p:txBody>
      </p:sp>
      <p:sp>
        <p:nvSpPr>
          <p:cNvPr id="51206" name="AutoShape 7"/>
          <p:cNvSpPr>
            <a:spLocks noChangeArrowheads="1"/>
          </p:cNvSpPr>
          <p:nvPr/>
        </p:nvSpPr>
        <p:spPr bwMode="auto">
          <a:xfrm>
            <a:off x="254000" y="2660650"/>
            <a:ext cx="1555750" cy="685800"/>
          </a:xfrm>
          <a:prstGeom prst="wedgeRoundRectCallout">
            <a:avLst>
              <a:gd name="adj1" fmla="val 65000"/>
              <a:gd name="adj2" fmla="val 19213"/>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a:solidFill>
                  <a:srgbClr val="000000"/>
                </a:solidFill>
                <a:latin typeface="HGP創英角ｺﾞｼｯｸUB" pitchFamily="50" charset="-128"/>
                <a:ea typeface="HGP創英角ｺﾞｼｯｸUB" pitchFamily="50" charset="-128"/>
              </a:rPr>
              <a:t>世界測地系</a:t>
            </a:r>
            <a:br>
              <a:rPr lang="ja-JP" altLang="en-US" sz="1800" b="0">
                <a:solidFill>
                  <a:srgbClr val="000000"/>
                </a:solidFill>
                <a:latin typeface="HGP創英角ｺﾞｼｯｸUB" pitchFamily="50" charset="-128"/>
                <a:ea typeface="HGP創英角ｺﾞｼｯｸUB" pitchFamily="50" charset="-128"/>
              </a:rPr>
            </a:br>
            <a:r>
              <a:rPr lang="ja-JP" altLang="en-US" sz="1800" b="0">
                <a:solidFill>
                  <a:srgbClr val="000000"/>
                </a:solidFill>
                <a:latin typeface="HGP創英角ｺﾞｼｯｸUB" pitchFamily="50" charset="-128"/>
                <a:ea typeface="HGP創英角ｺﾞｼｯｸUB" pitchFamily="50" charset="-128"/>
              </a:rPr>
              <a:t>成果</a:t>
            </a:r>
          </a:p>
        </p:txBody>
      </p:sp>
      <p:sp>
        <p:nvSpPr>
          <p:cNvPr id="51207" name="AutoShape 8"/>
          <p:cNvSpPr>
            <a:spLocks noChangeArrowheads="1"/>
          </p:cNvSpPr>
          <p:nvPr/>
        </p:nvSpPr>
        <p:spPr bwMode="auto">
          <a:xfrm>
            <a:off x="190500" y="3656013"/>
            <a:ext cx="1860550" cy="825500"/>
          </a:xfrm>
          <a:prstGeom prst="wedgeRoundRectCallout">
            <a:avLst>
              <a:gd name="adj1" fmla="val 56315"/>
              <a:gd name="adj2" fmla="val -78653"/>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a:solidFill>
                  <a:srgbClr val="000000"/>
                </a:solidFill>
                <a:latin typeface="HGP創英角ｺﾞｼｯｸUB" pitchFamily="50" charset="-128"/>
                <a:ea typeface="HGP創英角ｺﾞｼｯｸUB" pitchFamily="50" charset="-128"/>
              </a:rPr>
              <a:t>距離標の標高は必ず入力</a:t>
            </a:r>
          </a:p>
        </p:txBody>
      </p:sp>
      <p:pic>
        <p:nvPicPr>
          <p:cNvPr id="51208" name="Picture 9" descr="page-0001"/>
          <p:cNvPicPr>
            <a:picLocks noChangeAspect="1" noChangeArrowheads="1"/>
          </p:cNvPicPr>
          <p:nvPr/>
        </p:nvPicPr>
        <p:blipFill>
          <a:blip r:embed="rId4" cstate="print">
            <a:extLst>
              <a:ext uri="{28A0092B-C50C-407E-A947-70E740481C1C}">
                <a14:useLocalDpi xmlns="" xmlns:a14="http://schemas.microsoft.com/office/drawing/2010/main" val="0"/>
              </a:ext>
            </a:extLst>
          </a:blip>
          <a:srcRect l="46748" t="18675" r="28421" b="64876"/>
          <a:stretch>
            <a:fillRect/>
          </a:stretch>
        </p:blipFill>
        <p:spPr bwMode="auto">
          <a:xfrm>
            <a:off x="6623050" y="2171700"/>
            <a:ext cx="1393825" cy="1397000"/>
          </a:xfrm>
          <a:prstGeom prst="rect">
            <a:avLst/>
          </a:prstGeom>
          <a:noFill/>
          <a:ln w="158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1209" name="AutoShape 10"/>
          <p:cNvSpPr>
            <a:spLocks noChangeArrowheads="1"/>
          </p:cNvSpPr>
          <p:nvPr/>
        </p:nvSpPr>
        <p:spPr bwMode="auto">
          <a:xfrm>
            <a:off x="868363" y="1954213"/>
            <a:ext cx="971550" cy="393700"/>
          </a:xfrm>
          <a:prstGeom prst="wedgeRoundRectCallout">
            <a:avLst>
              <a:gd name="adj1" fmla="val 75350"/>
              <a:gd name="adj2" fmla="val 198204"/>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a:solidFill>
                  <a:srgbClr val="FF0000"/>
                </a:solidFill>
                <a:latin typeface="HGP創英角ｺﾞｼｯｸUB" pitchFamily="50" charset="-128"/>
                <a:ea typeface="HGP創英角ｺﾞｼｯｸUB" pitchFamily="50" charset="-128"/>
              </a:rPr>
              <a:t>実測版</a:t>
            </a:r>
          </a:p>
        </p:txBody>
      </p:sp>
      <p:sp>
        <p:nvSpPr>
          <p:cNvPr id="10"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距離標データ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308819945"/>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8BC3C82-C52A-4922-A63E-9EFF96976F8C}" type="slidenum">
              <a:rPr lang="en-US" altLang="ja-JP" b="0">
                <a:latin typeface="HGP創英角ｺﾞｼｯｸUB" pitchFamily="50" charset="-128"/>
                <a:ea typeface="HGP創英角ｺﾞｼｯｸUB" pitchFamily="50" charset="-128"/>
              </a:rPr>
              <a:pPr eaLnBrk="1" hangingPunct="1"/>
              <a:t>110</a:t>
            </a:fld>
            <a:endParaRPr lang="en-US" altLang="ja-JP" b="0">
              <a:latin typeface="HGP創英角ｺﾞｼｯｸUB" pitchFamily="50" charset="-128"/>
              <a:ea typeface="HGP創英角ｺﾞｼｯｸUB" pitchFamily="50" charset="-128"/>
            </a:endParaRPr>
          </a:p>
        </p:txBody>
      </p:sp>
      <p:sp>
        <p:nvSpPr>
          <p:cNvPr id="52227" name="Rectangle 2"/>
          <p:cNvSpPr>
            <a:spLocks noGrp="1" noChangeArrowheads="1"/>
          </p:cNvSpPr>
          <p:nvPr>
            <p:ph type="title" idx="4294967295"/>
          </p:nvPr>
        </p:nvSpPr>
        <p:spPr>
          <a:xfrm>
            <a:off x="179388" y="648000"/>
            <a:ext cx="5040312" cy="461665"/>
          </a:xfrm>
        </p:spPr>
        <p:txBody>
          <a:bodyPr>
            <a:spAutoFit/>
          </a:bodyPr>
          <a:lstStyle/>
          <a:p>
            <a:pPr marL="514350" indent="-514350" eaLnBrk="1" hangingPunct="1">
              <a:buFont typeface="+mj-ea"/>
              <a:buAutoNum type="circleNumDbPlain"/>
            </a:pPr>
            <a:r>
              <a:rPr lang="ja-JP" altLang="en-US" sz="3000" b="0" dirty="0" smtClean="0">
                <a:solidFill>
                  <a:schemeClr val="tx1"/>
                </a:solidFill>
                <a:latin typeface="HGP創英角ｺﾞｼｯｸUB" pitchFamily="50" charset="-128"/>
                <a:ea typeface="HGP創英角ｺﾞｼｯｸUB" pitchFamily="50" charset="-128"/>
              </a:rPr>
              <a:t>完成縦断図の作成内容</a:t>
            </a:r>
          </a:p>
        </p:txBody>
      </p:sp>
      <p:sp>
        <p:nvSpPr>
          <p:cNvPr id="52228" name="Rectangle 4"/>
          <p:cNvSpPr>
            <a:spLocks noChangeArrowheads="1"/>
          </p:cNvSpPr>
          <p:nvPr/>
        </p:nvSpPr>
        <p:spPr bwMode="auto">
          <a:xfrm>
            <a:off x="5940152" y="664962"/>
            <a:ext cx="29876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要領 </a:t>
            </a:r>
            <a:r>
              <a:rPr lang="en-US" altLang="ja-JP" sz="1800" b="0">
                <a:solidFill>
                  <a:srgbClr val="000000"/>
                </a:solidFill>
                <a:latin typeface="HGP創英角ｺﾞｼｯｸUB" pitchFamily="50" charset="-128"/>
                <a:ea typeface="HGP創英角ｺﾞｼｯｸUB" pitchFamily="50" charset="-128"/>
              </a:rPr>
              <a:t>P.18</a:t>
            </a:r>
            <a:r>
              <a:rPr lang="ja-JP" altLang="en-US" sz="1800" b="0">
                <a:solidFill>
                  <a:srgbClr val="000000"/>
                </a:solidFill>
                <a:latin typeface="HGP創英角ｺﾞｼｯｸUB" pitchFamily="50" charset="-128"/>
                <a:ea typeface="HGP創英角ｺﾞｼｯｸUB" pitchFamily="50" charset="-128"/>
              </a:rPr>
              <a:t>，</a:t>
            </a:r>
            <a:r>
              <a:rPr lang="en-US" altLang="ja-JP" sz="1800" b="0">
                <a:solidFill>
                  <a:srgbClr val="000000"/>
                </a:solidFill>
                <a:latin typeface="HGP創英角ｺﾞｼｯｸUB" pitchFamily="50" charset="-128"/>
                <a:ea typeface="HGP創英角ｺﾞｼｯｸUB" pitchFamily="50" charset="-128"/>
              </a:rPr>
              <a:t>P.43-45】</a:t>
            </a:r>
          </a:p>
        </p:txBody>
      </p:sp>
      <p:sp>
        <p:nvSpPr>
          <p:cNvPr id="52229" name="Rectangle 92"/>
          <p:cNvSpPr>
            <a:spLocks noChangeArrowheads="1"/>
          </p:cNvSpPr>
          <p:nvPr/>
        </p:nvSpPr>
        <p:spPr bwMode="auto">
          <a:xfrm>
            <a:off x="827088" y="981075"/>
            <a:ext cx="7091362" cy="95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10000"/>
              </a:spcBef>
              <a:buSzPct val="80000"/>
              <a:buFont typeface="Wingdings" pitchFamily="2" charset="2"/>
              <a:buChar char="l"/>
            </a:pPr>
            <a:r>
              <a:rPr lang="ja-JP" altLang="en-US" sz="2600" b="0">
                <a:solidFill>
                  <a:srgbClr val="000000"/>
                </a:solidFill>
                <a:latin typeface="HGP創英角ｺﾞｼｯｸUB" pitchFamily="50" charset="-128"/>
                <a:ea typeface="HGP創英角ｺﾞｼｯｸUB" pitchFamily="50" charset="-128"/>
              </a:rPr>
              <a:t>発注者が貸与する縦断図情報の利用が基本</a:t>
            </a:r>
          </a:p>
          <a:p>
            <a:pPr algn="l" eaLnBrk="1" hangingPunct="1">
              <a:spcBef>
                <a:spcPct val="10000"/>
              </a:spcBef>
              <a:buSzPct val="80000"/>
              <a:buFont typeface="Wingdings" pitchFamily="2" charset="2"/>
              <a:buChar char="l"/>
            </a:pPr>
            <a:r>
              <a:rPr lang="ja-JP" altLang="en-US" sz="2600" b="0">
                <a:solidFill>
                  <a:srgbClr val="000000"/>
                </a:solidFill>
                <a:latin typeface="HGP創英角ｺﾞｼｯｸUB" pitchFamily="50" charset="-128"/>
                <a:ea typeface="HGP創英角ｺﾞｼｯｸUB" pitchFamily="50" charset="-128"/>
              </a:rPr>
              <a:t>データ作成は「</a:t>
            </a:r>
            <a:r>
              <a:rPr lang="en-US" altLang="ja-JP" sz="2600" b="0">
                <a:solidFill>
                  <a:srgbClr val="000000"/>
                </a:solidFill>
                <a:latin typeface="HGP創英角ｺﾞｼｯｸUB" pitchFamily="50" charset="-128"/>
                <a:ea typeface="HGP創英角ｺﾞｼｯｸUB" pitchFamily="50" charset="-128"/>
              </a:rPr>
              <a:t>CAD</a:t>
            </a:r>
            <a:r>
              <a:rPr lang="ja-JP" altLang="en-US" sz="2600" b="0">
                <a:solidFill>
                  <a:srgbClr val="000000"/>
                </a:solidFill>
                <a:latin typeface="HGP創英角ｺﾞｼｯｸUB" pitchFamily="50" charset="-128"/>
                <a:ea typeface="HGP創英角ｺﾞｼｯｸUB" pitchFamily="50" charset="-128"/>
              </a:rPr>
              <a:t>製図基準（案）」に従う</a:t>
            </a:r>
          </a:p>
        </p:txBody>
      </p:sp>
      <p:sp>
        <p:nvSpPr>
          <p:cNvPr id="52230" name="Rectangle 403"/>
          <p:cNvSpPr>
            <a:spLocks noChangeArrowheads="1"/>
          </p:cNvSpPr>
          <p:nvPr/>
        </p:nvSpPr>
        <p:spPr bwMode="auto">
          <a:xfrm>
            <a:off x="647700" y="6097414"/>
            <a:ext cx="7734300" cy="715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5000"/>
              </a:spcBef>
              <a:buSzPct val="80000"/>
              <a:buFont typeface="Wingdings" pitchFamily="2" charset="2"/>
              <a:buChar char="ü"/>
            </a:pPr>
            <a:r>
              <a:rPr lang="ja-JP" altLang="en-US" sz="2000" b="0" dirty="0">
                <a:solidFill>
                  <a:srgbClr val="000000"/>
                </a:solidFill>
                <a:latin typeface="HGP創英角ｺﾞｼｯｸUB" pitchFamily="50" charset="-128"/>
                <a:ea typeface="HGP創英角ｺﾞｼｯｸUB" pitchFamily="50" charset="-128"/>
              </a:rPr>
              <a:t>縦断図情報がない場合、不足する場合は出来形測量の結果を利用（測点対応の</a:t>
            </a:r>
            <a:r>
              <a:rPr lang="en-US" altLang="ja-JP" sz="2000" b="0" dirty="0">
                <a:solidFill>
                  <a:srgbClr val="000000"/>
                </a:solidFill>
                <a:latin typeface="HGP創英角ｺﾞｼｯｸUB" pitchFamily="50" charset="-128"/>
                <a:ea typeface="HGP創英角ｺﾞｼｯｸUB" pitchFamily="50" charset="-128"/>
              </a:rPr>
              <a:t>5</a:t>
            </a:r>
            <a:r>
              <a:rPr lang="ja-JP" altLang="en-US" sz="2000" b="0" dirty="0">
                <a:solidFill>
                  <a:srgbClr val="000000"/>
                </a:solidFill>
                <a:latin typeface="HGP創英角ｺﾞｼｯｸUB" pitchFamily="50" charset="-128"/>
                <a:ea typeface="HGP創英角ｺﾞｼｯｸUB" pitchFamily="50" charset="-128"/>
              </a:rPr>
              <a:t>項目は必須）</a:t>
            </a:r>
          </a:p>
        </p:txBody>
      </p:sp>
      <p:graphicFrame>
        <p:nvGraphicFramePr>
          <p:cNvPr id="131116" name="Group 44"/>
          <p:cNvGraphicFramePr>
            <a:graphicFrameLocks noGrp="1"/>
          </p:cNvGraphicFramePr>
          <p:nvPr>
            <p:ph idx="4294967295"/>
            <p:extLst>
              <p:ext uri="{D42A27DB-BD31-4B8C-83A1-F6EECF244321}">
                <p14:modId xmlns="" xmlns:p14="http://schemas.microsoft.com/office/powerpoint/2010/main" val="3480555643"/>
              </p:ext>
            </p:extLst>
          </p:nvPr>
        </p:nvGraphicFramePr>
        <p:xfrm>
          <a:off x="381000" y="1906795"/>
          <a:ext cx="8470900" cy="4186501"/>
        </p:xfrm>
        <a:graphic>
          <a:graphicData uri="http://schemas.openxmlformats.org/drawingml/2006/table">
            <a:tbl>
              <a:tblPr/>
              <a:tblGrid>
                <a:gridCol w="1689100"/>
                <a:gridCol w="4949825"/>
                <a:gridCol w="1831975"/>
              </a:tblGrid>
              <a:tr h="48112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項　目</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内　容</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備　考</a:t>
                      </a: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98607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作成範囲</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ja-JP" altLang="en-US" sz="2600" b="0"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rPr>
                        <a:t>工事起点から工事終点</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ja-JP" altLang="en-US" sz="2600" b="0"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rPr>
                        <a:t>道路中心線での縦断</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構造</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22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ファイル　形　　式</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SXF</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形式 </a:t>
                      </a:r>
                      <a:endPar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endParaRPr>
                    </a:p>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Ver.3.x</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または</a:t>
                      </a:r>
                      <a:r>
                        <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Ver.2.0</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・完成平面図は</a:t>
                      </a:r>
                      <a:r>
                        <a:rPr kumimoji="1" lang="en-US" altLang="ja-JP" sz="1800" b="0"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rPr>
                        <a:t>Ver.3.x</a:t>
                      </a: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0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取得対象</a:t>
                      </a:r>
                    </a:p>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項　　目</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ja-JP" altLang="en-US"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測点番号、追加距離、路面高、横断勾配（左）及び</a:t>
                      </a:r>
                      <a:r>
                        <a:rPr kumimoji="1" lang="en-US" altLang="ja-JP"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a:t>
                      </a:r>
                      <a:r>
                        <a:rPr kumimoji="1" lang="ja-JP" altLang="en-US"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右</a:t>
                      </a:r>
                      <a:r>
                        <a:rPr kumimoji="1" lang="en-US" altLang="ja-JP"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等を記載</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・縦断図情報利用</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・測点属性の</a:t>
                      </a:r>
                      <a:r>
                        <a:rPr kumimoji="1" lang="en-US" altLang="ja-JP"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5</a:t>
                      </a:r>
                      <a:r>
                        <a:rPr kumimoji="1" lang="ja-JP" altLang="en-US" sz="1800" b="0" i="0" u="sng" strike="noStrike" cap="none" normalizeH="0" baseline="0" smtClean="0">
                          <a:ln>
                            <a:noFill/>
                          </a:ln>
                          <a:solidFill>
                            <a:schemeClr val="tx1"/>
                          </a:solidFill>
                          <a:effectLst/>
                          <a:latin typeface="Arial" charset="0"/>
                          <a:ea typeface="ＭＳ Ｐゴシック" pitchFamily="50" charset="-128"/>
                          <a:cs typeface="Times New Roman" pitchFamily="18" charset="0"/>
                        </a:rPr>
                        <a:t>項目と対応</a:t>
                      </a:r>
                      <a:endParaRPr kumimoji="1" lang="ja-JP" altLang="en-US"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endParaRP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75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属性入力</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・な　し</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endParaRPr kumimoji="1" lang="en-US" altLang="ja-JP" sz="2000" b="1"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endParaRP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完成縦断図</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51512255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番号プレースホルダ 5"/>
          <p:cNvSpPr>
            <a:spLocks noGrp="1"/>
          </p:cNvSpPr>
          <p:nvPr>
            <p:ph type="sldNum" sz="quarter" idx="4294967295"/>
          </p:nvPr>
        </p:nvSpPr>
        <p:spPr bwMode="auto">
          <a:xfrm>
            <a:off x="6759575" y="6337300"/>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08A07BD6-4490-4822-871D-FB5E31673D34}" type="slidenum">
              <a:rPr lang="en-US" altLang="ja-JP" b="0">
                <a:latin typeface="HGP創英角ｺﾞｼｯｸUB" pitchFamily="50" charset="-128"/>
                <a:ea typeface="HGP創英角ｺﾞｼｯｸUB" pitchFamily="50" charset="-128"/>
              </a:rPr>
              <a:pPr eaLnBrk="1" hangingPunct="1"/>
              <a:t>111</a:t>
            </a:fld>
            <a:endParaRPr lang="en-US" altLang="ja-JP" b="0">
              <a:latin typeface="HGP創英角ｺﾞｼｯｸUB" pitchFamily="50" charset="-128"/>
              <a:ea typeface="HGP創英角ｺﾞｼｯｸUB" pitchFamily="50" charset="-128"/>
            </a:endParaRPr>
          </a:p>
        </p:txBody>
      </p:sp>
      <p:sp>
        <p:nvSpPr>
          <p:cNvPr id="53251" name="Rectangle 2"/>
          <p:cNvSpPr>
            <a:spLocks noGrp="1" noChangeArrowheads="1"/>
          </p:cNvSpPr>
          <p:nvPr>
            <p:ph type="title"/>
          </p:nvPr>
        </p:nvSpPr>
        <p:spPr>
          <a:xfrm>
            <a:off x="180000" y="648000"/>
            <a:ext cx="8229600" cy="648000"/>
          </a:xfrm>
        </p:spPr>
        <p:txBody>
          <a:bodyPr anchor="ctr"/>
          <a:lstStyle/>
          <a:p>
            <a:pPr marL="514350" indent="-514350" eaLnBrk="1" hangingPunct="1">
              <a:buFont typeface="+mj-ea"/>
              <a:buAutoNum type="circleNumDbPlain" startAt="2"/>
            </a:pPr>
            <a:r>
              <a:rPr lang="ja-JP" altLang="en-US" sz="3200" b="0" dirty="0" smtClean="0">
                <a:solidFill>
                  <a:schemeClr val="tx1"/>
                </a:solidFill>
                <a:latin typeface="HGP創英角ｺﾞｼｯｸUB" pitchFamily="50" charset="-128"/>
                <a:ea typeface="HGP創英角ｺﾞｼｯｸUB" pitchFamily="50" charset="-128"/>
              </a:rPr>
              <a:t>完成縦断図のイメージ</a:t>
            </a:r>
          </a:p>
        </p:txBody>
      </p:sp>
      <p:sp>
        <p:nvSpPr>
          <p:cNvPr id="53252" name="Rectangle 5"/>
          <p:cNvSpPr>
            <a:spLocks noGrp="1" noChangeArrowheads="1"/>
          </p:cNvSpPr>
          <p:nvPr>
            <p:ph type="body" idx="1"/>
          </p:nvPr>
        </p:nvSpPr>
        <p:spPr/>
        <p:txBody>
          <a:bodyPr/>
          <a:lstStyle/>
          <a:p>
            <a:pPr eaLnBrk="1" hangingPunct="1"/>
            <a:endParaRPr lang="ja-JP" altLang="ja-JP" smtClean="0">
              <a:latin typeface="HGP創英角ｺﾞｼｯｸUB" pitchFamily="50" charset="-128"/>
              <a:ea typeface="HGP創英角ｺﾞｼｯｸUB" pitchFamily="50" charset="-128"/>
            </a:endParaRPr>
          </a:p>
        </p:txBody>
      </p:sp>
      <p:pic>
        <p:nvPicPr>
          <p:cNvPr id="53253" name="Picture 6" descr="C1PF003Z"/>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223608"/>
            <a:ext cx="7919095" cy="4878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t="7802" r="39998" b="5000"/>
          <a:stretch>
            <a:fillRect/>
          </a:stretch>
        </p:blipFill>
        <p:spPr bwMode="auto">
          <a:xfrm>
            <a:off x="3900488" y="1570038"/>
            <a:ext cx="4437062" cy="5010150"/>
          </a:xfrm>
          <a:prstGeom prst="rect">
            <a:avLst/>
          </a:prstGeom>
          <a:noFill/>
          <a:ln w="38100" algn="ctr">
            <a:solidFill>
              <a:srgbClr val="FF0000"/>
            </a:solidFill>
            <a:prstDash val="dash"/>
            <a:miter lim="800000"/>
            <a:headEnd/>
            <a:tailEnd/>
          </a:ln>
          <a:extLst>
            <a:ext uri="{909E8E84-426E-40DD-AFC4-6F175D3DCCD1}">
              <a14:hiddenFill xmlns="" xmlns:a14="http://schemas.microsoft.com/office/drawing/2010/main">
                <a:solidFill>
                  <a:srgbClr val="FFFFFF"/>
                </a:solidFill>
              </a14:hiddenFill>
            </a:ext>
          </a:extLst>
        </p:spPr>
      </p:pic>
      <p:sp>
        <p:nvSpPr>
          <p:cNvPr id="53255" name="Rectangle 8"/>
          <p:cNvSpPr>
            <a:spLocks noChangeArrowheads="1"/>
          </p:cNvSpPr>
          <p:nvPr/>
        </p:nvSpPr>
        <p:spPr bwMode="auto">
          <a:xfrm>
            <a:off x="863588" y="4509120"/>
            <a:ext cx="939800" cy="1085850"/>
          </a:xfrm>
          <a:prstGeom prst="rect">
            <a:avLst/>
          </a:prstGeom>
          <a:noFill/>
          <a:ln w="38100" algn="ctr">
            <a:solidFill>
              <a:srgbClr val="FF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3256" name="Line 9"/>
          <p:cNvSpPr>
            <a:spLocks noChangeShapeType="1"/>
          </p:cNvSpPr>
          <p:nvPr/>
        </p:nvSpPr>
        <p:spPr bwMode="auto">
          <a:xfrm>
            <a:off x="1803388" y="5594970"/>
            <a:ext cx="2070112" cy="967755"/>
          </a:xfrm>
          <a:prstGeom prst="line">
            <a:avLst/>
          </a:prstGeom>
          <a:noFill/>
          <a:ln w="38100">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b="0"/>
          </a:p>
        </p:txBody>
      </p:sp>
      <p:sp>
        <p:nvSpPr>
          <p:cNvPr id="53257" name="Line 10"/>
          <p:cNvSpPr>
            <a:spLocks noChangeShapeType="1"/>
          </p:cNvSpPr>
          <p:nvPr/>
        </p:nvSpPr>
        <p:spPr bwMode="auto">
          <a:xfrm flipV="1">
            <a:off x="1803388" y="1543050"/>
            <a:ext cx="2062175" cy="2966070"/>
          </a:xfrm>
          <a:prstGeom prst="line">
            <a:avLst/>
          </a:prstGeom>
          <a:noFill/>
          <a:ln w="38100">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b="0"/>
          </a:p>
        </p:txBody>
      </p:sp>
      <p:sp>
        <p:nvSpPr>
          <p:cNvPr id="53258" name="AutoShape 12"/>
          <p:cNvSpPr>
            <a:spLocks noChangeArrowheads="1"/>
          </p:cNvSpPr>
          <p:nvPr/>
        </p:nvSpPr>
        <p:spPr bwMode="auto">
          <a:xfrm>
            <a:off x="108000" y="1268413"/>
            <a:ext cx="3600400" cy="1655762"/>
          </a:xfrm>
          <a:prstGeom prst="wedgeRoundRectCallout">
            <a:avLst>
              <a:gd name="adj1" fmla="val 69287"/>
              <a:gd name="adj2" fmla="val 55944"/>
              <a:gd name="adj3" fmla="val 16667"/>
            </a:avLst>
          </a:prstGeom>
          <a:solidFill>
            <a:schemeClr val="bg1"/>
          </a:solidFill>
          <a:ln w="9525">
            <a:solidFill>
              <a:srgbClr val="FF0000"/>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000000"/>
              </a:solidFill>
              <a:latin typeface="HGP創英角ｺﾞｼｯｸUB" pitchFamily="50" charset="-128"/>
              <a:ea typeface="HGP創英角ｺﾞｼｯｸUB" pitchFamily="50" charset="-128"/>
            </a:endParaRPr>
          </a:p>
        </p:txBody>
      </p:sp>
      <p:sp>
        <p:nvSpPr>
          <p:cNvPr id="53259" name="Text Box 13"/>
          <p:cNvSpPr txBox="1">
            <a:spLocks noChangeArrowheads="1"/>
          </p:cNvSpPr>
          <p:nvPr/>
        </p:nvSpPr>
        <p:spPr bwMode="auto">
          <a:xfrm>
            <a:off x="179512" y="1341438"/>
            <a:ext cx="3887663"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000" b="0" dirty="0">
                <a:solidFill>
                  <a:srgbClr val="000000"/>
                </a:solidFill>
                <a:latin typeface="HGP創英角ｺﾞｼｯｸUB" pitchFamily="50" charset="-128"/>
                <a:ea typeface="HGP創英角ｺﾞｼｯｸUB" pitchFamily="50" charset="-128"/>
              </a:rPr>
              <a:t>「測点」地物の属性に反映 ⇒ </a:t>
            </a:r>
          </a:p>
          <a:p>
            <a:pPr algn="l" eaLnBrk="1" hangingPunct="1">
              <a:spcBef>
                <a:spcPct val="50000"/>
              </a:spcBef>
            </a:pPr>
            <a:r>
              <a:rPr lang="ja-JP" altLang="en-US" sz="2000" b="0" dirty="0">
                <a:solidFill>
                  <a:srgbClr val="000000"/>
                </a:solidFill>
                <a:latin typeface="HGP創英角ｺﾞｼｯｸUB" pitchFamily="50" charset="-128"/>
                <a:ea typeface="HGP創英角ｺﾞｼｯｸUB" pitchFamily="50" charset="-128"/>
              </a:rPr>
              <a:t>測点、追加距離、路面高、</a:t>
            </a:r>
          </a:p>
          <a:p>
            <a:pPr algn="l" eaLnBrk="1" hangingPunct="1">
              <a:spcBef>
                <a:spcPct val="50000"/>
              </a:spcBef>
            </a:pPr>
            <a:r>
              <a:rPr lang="ja-JP" altLang="en-US" sz="2000" b="0" dirty="0">
                <a:solidFill>
                  <a:srgbClr val="000000"/>
                </a:solidFill>
                <a:latin typeface="HGP創英角ｺﾞｼｯｸUB" pitchFamily="50" charset="-128"/>
                <a:ea typeface="HGP創英角ｺﾞｼｯｸUB" pitchFamily="50" charset="-128"/>
              </a:rPr>
              <a:t>横断勾配</a:t>
            </a:r>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左</a:t>
            </a:r>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err="1">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横断勾配</a:t>
            </a:r>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右</a:t>
            </a:r>
            <a:r>
              <a:rPr lang="en-US" altLang="ja-JP" sz="1800" b="0" dirty="0">
                <a:solidFill>
                  <a:srgbClr val="000000"/>
                </a:solidFill>
                <a:latin typeface="HGP創英角ｺﾞｼｯｸUB" pitchFamily="50" charset="-128"/>
                <a:ea typeface="HGP創英角ｺﾞｼｯｸUB" pitchFamily="50" charset="-128"/>
              </a:rPr>
              <a:t>)</a:t>
            </a:r>
          </a:p>
        </p:txBody>
      </p:sp>
      <p:sp>
        <p:nvSpPr>
          <p:cNvPr id="13"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完成縦断図</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8015197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180000" y="648000"/>
            <a:ext cx="8737600" cy="792163"/>
          </a:xfrm>
        </p:spPr>
        <p:txBody>
          <a:bodyPr/>
          <a:lstStyle/>
          <a:p>
            <a:pPr marL="514350" indent="-514350" eaLnBrk="1" hangingPunct="1">
              <a:buFont typeface="+mj-ea"/>
              <a:buAutoNum type="circleNumDbPlain"/>
            </a:pPr>
            <a:r>
              <a:rPr lang="ja-JP" altLang="en-US" sz="3000" b="0" dirty="0" smtClean="0">
                <a:solidFill>
                  <a:schemeClr val="tx1"/>
                </a:solidFill>
                <a:latin typeface="HGP創英角ｺﾞｼｯｸUB" pitchFamily="50" charset="-128"/>
                <a:ea typeface="HGP創英角ｺﾞｼｯｸUB" pitchFamily="50" charset="-128"/>
              </a:rPr>
              <a:t>道路施設基本データの作成内容（橋梁の事例）</a:t>
            </a:r>
          </a:p>
        </p:txBody>
      </p:sp>
      <p:grpSp>
        <p:nvGrpSpPr>
          <p:cNvPr id="4100" name="Group 45"/>
          <p:cNvGrpSpPr>
            <a:grpSpLocks/>
          </p:cNvGrpSpPr>
          <p:nvPr/>
        </p:nvGrpSpPr>
        <p:grpSpPr bwMode="auto">
          <a:xfrm>
            <a:off x="107950" y="1163638"/>
            <a:ext cx="3816350" cy="2438400"/>
            <a:chOff x="100" y="669"/>
            <a:chExt cx="2156" cy="1536"/>
          </a:xfrm>
        </p:grpSpPr>
        <p:sp>
          <p:nvSpPr>
            <p:cNvPr id="141350" name="AutoShape 3"/>
            <p:cNvSpPr>
              <a:spLocks noChangeArrowheads="1"/>
            </p:cNvSpPr>
            <p:nvPr/>
          </p:nvSpPr>
          <p:spPr bwMode="auto">
            <a:xfrm>
              <a:off x="100" y="669"/>
              <a:ext cx="2156" cy="1536"/>
            </a:xfrm>
            <a:prstGeom prst="roundRect">
              <a:avLst>
                <a:gd name="adj" fmla="val 7190"/>
              </a:avLst>
            </a:prstGeom>
            <a:solidFill>
              <a:srgbClr val="FFFFCC"/>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800" b="0" u="sng">
                  <a:solidFill>
                    <a:srgbClr val="000000"/>
                  </a:solidFill>
                  <a:latin typeface="HGP創英角ｺﾞｼｯｸUB" pitchFamily="50" charset="-128"/>
                  <a:ea typeface="HGP創英角ｺﾞｼｯｸUB" pitchFamily="50" charset="-128"/>
                </a:rPr>
                <a:t>①</a:t>
              </a:r>
              <a:r>
                <a:rPr lang="ja-JP" altLang="en-US" sz="1800" b="0" u="sng">
                  <a:solidFill>
                    <a:srgbClr val="000000"/>
                  </a:solidFill>
                  <a:latin typeface="HGP創英角ｺﾞｼｯｸUB" pitchFamily="50" charset="-128"/>
                  <a:ea typeface="HGP創英角ｺﾞｼｯｸUB" pitchFamily="50" charset="-128"/>
                </a:rPr>
                <a:t>道路施設基本データ詳細情報</a:t>
              </a:r>
            </a:p>
            <a:p>
              <a:pPr algn="just">
                <a:spcBef>
                  <a:spcPct val="30000"/>
                </a:spcBef>
                <a:defRPr/>
              </a:pPr>
              <a:endParaRPr lang="en-US" altLang="ja-JP" sz="2000" b="0">
                <a:solidFill>
                  <a:srgbClr val="000000"/>
                </a:solidFill>
                <a:latin typeface="HGP創英角ｺﾞｼｯｸUB" pitchFamily="50" charset="-128"/>
                <a:ea typeface="HGP創英角ｺﾞｼｯｸUB" pitchFamily="50" charset="-128"/>
              </a:endParaRPr>
            </a:p>
          </p:txBody>
        </p:sp>
        <p:grpSp>
          <p:nvGrpSpPr>
            <p:cNvPr id="4134" name="Group 4"/>
            <p:cNvGrpSpPr>
              <a:grpSpLocks/>
            </p:cNvGrpSpPr>
            <p:nvPr/>
          </p:nvGrpSpPr>
          <p:grpSpPr bwMode="auto">
            <a:xfrm>
              <a:off x="135" y="953"/>
              <a:ext cx="2039" cy="251"/>
              <a:chOff x="6951" y="13730"/>
              <a:chExt cx="3066" cy="396"/>
            </a:xfrm>
          </p:grpSpPr>
          <p:sp>
            <p:nvSpPr>
              <p:cNvPr id="4142" name="AutoShape 5"/>
              <p:cNvSpPr>
                <a:spLocks noChangeArrowheads="1"/>
              </p:cNvSpPr>
              <p:nvPr/>
            </p:nvSpPr>
            <p:spPr bwMode="auto">
              <a:xfrm>
                <a:off x="6951" y="13730"/>
                <a:ext cx="3066" cy="396"/>
              </a:xfrm>
              <a:prstGeom prst="parallelogram">
                <a:avLst>
                  <a:gd name="adj" fmla="val 12797"/>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2400" b="0">
                  <a:solidFill>
                    <a:srgbClr val="000000"/>
                  </a:solidFill>
                  <a:latin typeface="HGP創英角ｺﾞｼｯｸUB" pitchFamily="50" charset="-128"/>
                  <a:ea typeface="HGP創英角ｺﾞｼｯｸUB" pitchFamily="50" charset="-128"/>
                </a:endParaRPr>
              </a:p>
            </p:txBody>
          </p:sp>
          <p:sp>
            <p:nvSpPr>
              <p:cNvPr id="4143" name="Text Box 6"/>
              <p:cNvSpPr txBox="1">
                <a:spLocks noChangeArrowheads="1"/>
              </p:cNvSpPr>
              <p:nvPr/>
            </p:nvSpPr>
            <p:spPr bwMode="auto">
              <a:xfrm>
                <a:off x="7021" y="13766"/>
                <a:ext cx="2899" cy="32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6000"/>
                  </a:lnSpc>
                </a:pPr>
                <a:r>
                  <a:rPr lang="en-US" altLang="ja-JP" sz="1800" b="0">
                    <a:solidFill>
                      <a:srgbClr val="000000"/>
                    </a:solidFill>
                    <a:latin typeface="HGP創英角ｺﾞｼｯｸUB" pitchFamily="50" charset="-128"/>
                    <a:ea typeface="HGP創英角ｺﾞｼｯｸUB" pitchFamily="50" charset="-128"/>
                  </a:rPr>
                  <a:t>1</a:t>
                </a:r>
                <a:r>
                  <a:rPr lang="ja-JP" altLang="en-US" sz="1800" b="0">
                    <a:solidFill>
                      <a:srgbClr val="000000"/>
                    </a:solidFill>
                    <a:latin typeface="HGP創英角ｺﾞｼｯｸUB" pitchFamily="50" charset="-128"/>
                    <a:ea typeface="HGP創英角ｺﾞｼｯｸUB" pitchFamily="50" charset="-128"/>
                  </a:rPr>
                  <a:t>：橋梁の全体基本情報 （</a:t>
                </a:r>
                <a:r>
                  <a:rPr lang="en-US" altLang="ja-JP" sz="1800" b="0">
                    <a:solidFill>
                      <a:srgbClr val="000000"/>
                    </a:solidFill>
                    <a:latin typeface="HGP創英角ｺﾞｼｯｸUB" pitchFamily="50" charset="-128"/>
                    <a:ea typeface="HGP創英角ｺﾞｼｯｸUB" pitchFamily="50" charset="-128"/>
                  </a:rPr>
                  <a:t>A</a:t>
                </a:r>
                <a:r>
                  <a:rPr lang="ja-JP" altLang="en-US" sz="1800" b="0">
                    <a:solidFill>
                      <a:srgbClr val="000000"/>
                    </a:solidFill>
                    <a:latin typeface="HGP創英角ｺﾞｼｯｸUB" pitchFamily="50" charset="-128"/>
                    <a:ea typeface="HGP創英角ｺﾞｼｯｸUB" pitchFamily="50" charset="-128"/>
                  </a:rPr>
                  <a:t>）</a:t>
                </a:r>
              </a:p>
            </p:txBody>
          </p:sp>
        </p:grpSp>
        <p:grpSp>
          <p:nvGrpSpPr>
            <p:cNvPr id="4135" name="Group 7"/>
            <p:cNvGrpSpPr>
              <a:grpSpLocks/>
            </p:cNvGrpSpPr>
            <p:nvPr/>
          </p:nvGrpSpPr>
          <p:grpSpPr bwMode="auto">
            <a:xfrm>
              <a:off x="137" y="1253"/>
              <a:ext cx="2034" cy="244"/>
              <a:chOff x="6951" y="13730"/>
              <a:chExt cx="3066" cy="396"/>
            </a:xfrm>
          </p:grpSpPr>
          <p:sp>
            <p:nvSpPr>
              <p:cNvPr id="4140" name="AutoShape 8"/>
              <p:cNvSpPr>
                <a:spLocks noChangeArrowheads="1"/>
              </p:cNvSpPr>
              <p:nvPr/>
            </p:nvSpPr>
            <p:spPr bwMode="auto">
              <a:xfrm>
                <a:off x="6951" y="13730"/>
                <a:ext cx="3066" cy="396"/>
              </a:xfrm>
              <a:prstGeom prst="parallelogram">
                <a:avLst>
                  <a:gd name="adj" fmla="val 12797"/>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2400" b="0">
                  <a:solidFill>
                    <a:srgbClr val="000000"/>
                  </a:solidFill>
                  <a:latin typeface="HGP創英角ｺﾞｼｯｸUB" pitchFamily="50" charset="-128"/>
                  <a:ea typeface="HGP創英角ｺﾞｼｯｸUB" pitchFamily="50" charset="-128"/>
                </a:endParaRPr>
              </a:p>
            </p:txBody>
          </p:sp>
          <p:sp>
            <p:nvSpPr>
              <p:cNvPr id="4141" name="Text Box 9"/>
              <p:cNvSpPr txBox="1">
                <a:spLocks noChangeArrowheads="1"/>
              </p:cNvSpPr>
              <p:nvPr/>
            </p:nvSpPr>
            <p:spPr bwMode="auto">
              <a:xfrm>
                <a:off x="7018" y="13766"/>
                <a:ext cx="2915" cy="32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6000"/>
                  </a:lnSpc>
                </a:pPr>
                <a:r>
                  <a:rPr lang="en-US" altLang="ja-JP" sz="1800" b="0">
                    <a:solidFill>
                      <a:srgbClr val="000000"/>
                    </a:solidFill>
                    <a:latin typeface="HGP創英角ｺﾞｼｯｸUB" pitchFamily="50" charset="-128"/>
                    <a:ea typeface="HGP創英角ｺﾞｼｯｸUB" pitchFamily="50" charset="-128"/>
                  </a:rPr>
                  <a:t>2</a:t>
                </a:r>
                <a:r>
                  <a:rPr lang="ja-JP" altLang="en-US" sz="1800" b="0">
                    <a:solidFill>
                      <a:srgbClr val="000000"/>
                    </a:solidFill>
                    <a:latin typeface="HGP創英角ｺﾞｼｯｸUB" pitchFamily="50" charset="-128"/>
                    <a:ea typeface="HGP創英角ｺﾞｼｯｸUB" pitchFamily="50" charset="-128"/>
                  </a:rPr>
                  <a:t>：上部工情報 （</a:t>
                </a:r>
                <a:r>
                  <a:rPr lang="en-US" altLang="ja-JP" sz="1800" b="0">
                    <a:solidFill>
                      <a:srgbClr val="000000"/>
                    </a:solidFill>
                    <a:latin typeface="HGP創英角ｺﾞｼｯｸUB" pitchFamily="50" charset="-128"/>
                    <a:ea typeface="HGP創英角ｺﾞｼｯｸUB" pitchFamily="50" charset="-128"/>
                  </a:rPr>
                  <a:t>B</a:t>
                </a:r>
                <a:r>
                  <a:rPr lang="ja-JP" altLang="en-US" sz="1800" b="0">
                    <a:solidFill>
                      <a:srgbClr val="000000"/>
                    </a:solidFill>
                    <a:latin typeface="HGP創英角ｺﾞｼｯｸUB" pitchFamily="50" charset="-128"/>
                    <a:ea typeface="HGP創英角ｺﾞｼｯｸUB" pitchFamily="50" charset="-128"/>
                  </a:rPr>
                  <a:t>） （</a:t>
                </a:r>
                <a:r>
                  <a:rPr lang="en-US" altLang="ja-JP" sz="1800" b="0">
                    <a:solidFill>
                      <a:srgbClr val="000000"/>
                    </a:solidFill>
                    <a:latin typeface="HGP創英角ｺﾞｼｯｸUB" pitchFamily="50" charset="-128"/>
                    <a:ea typeface="HGP創英角ｺﾞｼｯｸUB" pitchFamily="50" charset="-128"/>
                  </a:rPr>
                  <a:t>C</a:t>
                </a:r>
                <a:r>
                  <a:rPr lang="ja-JP" altLang="en-US" sz="1800" b="0">
                    <a:solidFill>
                      <a:srgbClr val="000000"/>
                    </a:solidFill>
                    <a:latin typeface="HGP創英角ｺﾞｼｯｸUB" pitchFamily="50" charset="-128"/>
                    <a:ea typeface="HGP創英角ｺﾞｼｯｸUB" pitchFamily="50" charset="-128"/>
                  </a:rPr>
                  <a:t>）</a:t>
                </a:r>
              </a:p>
            </p:txBody>
          </p:sp>
        </p:grpSp>
        <p:grpSp>
          <p:nvGrpSpPr>
            <p:cNvPr id="4136" name="Group 10"/>
            <p:cNvGrpSpPr>
              <a:grpSpLocks/>
            </p:cNvGrpSpPr>
            <p:nvPr/>
          </p:nvGrpSpPr>
          <p:grpSpPr bwMode="auto">
            <a:xfrm>
              <a:off x="145" y="1543"/>
              <a:ext cx="2026" cy="244"/>
              <a:chOff x="6951" y="13730"/>
              <a:chExt cx="3066" cy="396"/>
            </a:xfrm>
          </p:grpSpPr>
          <p:sp>
            <p:nvSpPr>
              <p:cNvPr id="4138" name="AutoShape 11"/>
              <p:cNvSpPr>
                <a:spLocks noChangeArrowheads="1"/>
              </p:cNvSpPr>
              <p:nvPr/>
            </p:nvSpPr>
            <p:spPr bwMode="auto">
              <a:xfrm>
                <a:off x="6951" y="13730"/>
                <a:ext cx="3066" cy="396"/>
              </a:xfrm>
              <a:prstGeom prst="parallelogram">
                <a:avLst>
                  <a:gd name="adj" fmla="val 12797"/>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2400" b="0">
                  <a:solidFill>
                    <a:srgbClr val="000000"/>
                  </a:solidFill>
                  <a:latin typeface="HGP創英角ｺﾞｼｯｸUB" pitchFamily="50" charset="-128"/>
                  <a:ea typeface="HGP創英角ｺﾞｼｯｸUB" pitchFamily="50" charset="-128"/>
                </a:endParaRPr>
              </a:p>
            </p:txBody>
          </p:sp>
          <p:sp>
            <p:nvSpPr>
              <p:cNvPr id="4139" name="Text Box 12"/>
              <p:cNvSpPr txBox="1">
                <a:spLocks noChangeArrowheads="1"/>
              </p:cNvSpPr>
              <p:nvPr/>
            </p:nvSpPr>
            <p:spPr bwMode="auto">
              <a:xfrm>
                <a:off x="7006" y="13766"/>
                <a:ext cx="2955" cy="32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6000"/>
                  </a:lnSpc>
                </a:pPr>
                <a:r>
                  <a:rPr lang="en-US" altLang="ja-JP" sz="1800" b="0">
                    <a:solidFill>
                      <a:srgbClr val="000000"/>
                    </a:solidFill>
                    <a:latin typeface="HGP創英角ｺﾞｼｯｸUB" pitchFamily="50" charset="-128"/>
                    <a:ea typeface="HGP創英角ｺﾞｼｯｸUB" pitchFamily="50" charset="-128"/>
                  </a:rPr>
                  <a:t>3</a:t>
                </a:r>
                <a:r>
                  <a:rPr lang="ja-JP" altLang="en-US" sz="1800" b="0">
                    <a:solidFill>
                      <a:srgbClr val="000000"/>
                    </a:solidFill>
                    <a:latin typeface="HGP創英角ｺﾞｼｯｸUB" pitchFamily="50" charset="-128"/>
                    <a:ea typeface="HGP創英角ｺﾞｼｯｸUB" pitchFamily="50" charset="-128"/>
                  </a:rPr>
                  <a:t>：径間情報 （</a:t>
                </a:r>
                <a:r>
                  <a:rPr lang="en-US" altLang="ja-JP" sz="1800" b="0">
                    <a:solidFill>
                      <a:srgbClr val="000000"/>
                    </a:solidFill>
                    <a:latin typeface="HGP創英角ｺﾞｼｯｸUB" pitchFamily="50" charset="-128"/>
                    <a:ea typeface="HGP創英角ｺﾞｼｯｸUB" pitchFamily="50" charset="-128"/>
                  </a:rPr>
                  <a:t>D</a:t>
                </a:r>
                <a:r>
                  <a:rPr lang="ja-JP" altLang="en-US" sz="1800" b="0">
                    <a:solidFill>
                      <a:srgbClr val="000000"/>
                    </a:solidFill>
                    <a:latin typeface="HGP創英角ｺﾞｼｯｸUB" pitchFamily="50" charset="-128"/>
                    <a:ea typeface="HGP創英角ｺﾞｼｯｸUB" pitchFamily="50" charset="-128"/>
                  </a:rPr>
                  <a:t>） （</a:t>
                </a:r>
                <a:r>
                  <a:rPr lang="en-US" altLang="ja-JP" sz="1800" b="0">
                    <a:solidFill>
                      <a:srgbClr val="000000"/>
                    </a:solidFill>
                    <a:latin typeface="HGP創英角ｺﾞｼｯｸUB" pitchFamily="50" charset="-128"/>
                    <a:ea typeface="HGP創英角ｺﾞｼｯｸUB" pitchFamily="50" charset="-128"/>
                  </a:rPr>
                  <a:t>E</a:t>
                </a:r>
                <a:r>
                  <a:rPr lang="ja-JP" altLang="en-US" sz="1800" b="0">
                    <a:solidFill>
                      <a:srgbClr val="000000"/>
                    </a:solidFill>
                    <a:latin typeface="HGP創英角ｺﾞｼｯｸUB" pitchFamily="50" charset="-128"/>
                    <a:ea typeface="HGP創英角ｺﾞｼｯｸUB" pitchFamily="50" charset="-128"/>
                  </a:rPr>
                  <a:t>） （</a:t>
                </a:r>
                <a:r>
                  <a:rPr lang="en-US" altLang="ja-JP" sz="1800" b="0">
                    <a:solidFill>
                      <a:srgbClr val="000000"/>
                    </a:solidFill>
                    <a:latin typeface="HGP創英角ｺﾞｼｯｸUB" pitchFamily="50" charset="-128"/>
                    <a:ea typeface="HGP創英角ｺﾞｼｯｸUB" pitchFamily="50" charset="-128"/>
                  </a:rPr>
                  <a:t>F</a:t>
                </a:r>
                <a:r>
                  <a:rPr lang="ja-JP" altLang="en-US" sz="1800" b="0">
                    <a:solidFill>
                      <a:srgbClr val="000000"/>
                    </a:solidFill>
                    <a:latin typeface="HGP創英角ｺﾞｼｯｸUB" pitchFamily="50" charset="-128"/>
                    <a:ea typeface="HGP創英角ｺﾞｼｯｸUB" pitchFamily="50" charset="-128"/>
                  </a:rPr>
                  <a:t>）</a:t>
                </a:r>
              </a:p>
            </p:txBody>
          </p:sp>
        </p:grpSp>
        <p:sp>
          <p:nvSpPr>
            <p:cNvPr id="4137" name="AutoShape 13"/>
            <p:cNvSpPr>
              <a:spLocks noChangeArrowheads="1"/>
            </p:cNvSpPr>
            <p:nvPr/>
          </p:nvSpPr>
          <p:spPr bwMode="auto">
            <a:xfrm>
              <a:off x="161" y="1831"/>
              <a:ext cx="2004" cy="261"/>
            </a:xfrm>
            <a:prstGeom prst="parallelogram">
              <a:avLst>
                <a:gd name="adj" fmla="val 12690"/>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800" b="0">
                  <a:solidFill>
                    <a:srgbClr val="000000"/>
                  </a:solidFill>
                  <a:latin typeface="HGP創英角ｺﾞｼｯｸUB" pitchFamily="50" charset="-128"/>
                  <a:ea typeface="HGP創英角ｺﾞｼｯｸUB" pitchFamily="50" charset="-128"/>
                </a:rPr>
                <a:t>その他、</a:t>
              </a:r>
              <a:r>
                <a:rPr lang="en-US" altLang="ja-JP" sz="1800" b="0">
                  <a:solidFill>
                    <a:srgbClr val="000000"/>
                  </a:solidFill>
                  <a:latin typeface="HGP創英角ｺﾞｼｯｸUB" pitchFamily="50" charset="-128"/>
                  <a:ea typeface="HGP創英角ｺﾞｼｯｸUB" pitchFamily="50" charset="-128"/>
                </a:rPr>
                <a:t>9</a:t>
              </a:r>
              <a:r>
                <a:rPr lang="ja-JP" altLang="en-US" sz="1800" b="0">
                  <a:solidFill>
                    <a:srgbClr val="000000"/>
                  </a:solidFill>
                  <a:latin typeface="HGP創英角ｺﾞｼｯｸUB" pitchFamily="50" charset="-128"/>
                  <a:ea typeface="HGP創英角ｺﾞｼｯｸUB" pitchFamily="50" charset="-128"/>
                </a:rPr>
                <a:t>種の詳細情報</a:t>
              </a:r>
            </a:p>
          </p:txBody>
        </p:sp>
      </p:grpSp>
      <p:sp>
        <p:nvSpPr>
          <p:cNvPr id="4101" name="Line 24"/>
          <p:cNvSpPr>
            <a:spLocks noChangeShapeType="1"/>
          </p:cNvSpPr>
          <p:nvPr/>
        </p:nvSpPr>
        <p:spPr bwMode="auto">
          <a:xfrm flipH="1" flipV="1">
            <a:off x="3708400" y="1628775"/>
            <a:ext cx="287338" cy="136525"/>
          </a:xfrm>
          <a:prstGeom prst="line">
            <a:avLst/>
          </a:prstGeom>
          <a:noFill/>
          <a:ln w="44450">
            <a:solidFill>
              <a:srgbClr val="FF0000"/>
            </a:solidFill>
            <a:round/>
            <a:headEnd/>
            <a:tailEnd type="triangle" w="lg" len="lg"/>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02" name="Line 25"/>
          <p:cNvSpPr>
            <a:spLocks noChangeShapeType="1"/>
          </p:cNvSpPr>
          <p:nvPr/>
        </p:nvSpPr>
        <p:spPr bwMode="auto">
          <a:xfrm flipH="1">
            <a:off x="5392738" y="3697288"/>
            <a:ext cx="668337" cy="614362"/>
          </a:xfrm>
          <a:prstGeom prst="line">
            <a:avLst/>
          </a:prstGeom>
          <a:noFill/>
          <a:ln w="44450">
            <a:solidFill>
              <a:srgbClr val="FF0000"/>
            </a:solidFill>
            <a:round/>
            <a:headEnd/>
            <a:tailEnd type="triangle" w="lg" len="lg"/>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03" name="Freeform 26"/>
          <p:cNvSpPr>
            <a:spLocks/>
          </p:cNvSpPr>
          <p:nvPr/>
        </p:nvSpPr>
        <p:spPr bwMode="auto">
          <a:xfrm>
            <a:off x="2657475" y="3729038"/>
            <a:ext cx="2646363" cy="549275"/>
          </a:xfrm>
          <a:custGeom>
            <a:avLst/>
            <a:gdLst>
              <a:gd name="T0" fmla="*/ 2147483647 w 816"/>
              <a:gd name="T1" fmla="*/ 0 h 450"/>
              <a:gd name="T2" fmla="*/ 0 w 816"/>
              <a:gd name="T3" fmla="*/ 2147483647 h 450"/>
              <a:gd name="T4" fmla="*/ 0 60000 65536"/>
              <a:gd name="T5" fmla="*/ 0 60000 65536"/>
              <a:gd name="T6" fmla="*/ 0 w 816"/>
              <a:gd name="T7" fmla="*/ 0 h 450"/>
              <a:gd name="T8" fmla="*/ 816 w 816"/>
              <a:gd name="T9" fmla="*/ 450 h 450"/>
            </a:gdLst>
            <a:ahLst/>
            <a:cxnLst>
              <a:cxn ang="T4">
                <a:pos x="T0" y="T1"/>
              </a:cxn>
              <a:cxn ang="T5">
                <a:pos x="T2" y="T3"/>
              </a:cxn>
            </a:cxnLst>
            <a:rect l="T6" t="T7" r="T8" b="T9"/>
            <a:pathLst>
              <a:path w="816" h="450">
                <a:moveTo>
                  <a:pt x="816" y="0"/>
                </a:moveTo>
                <a:lnTo>
                  <a:pt x="0" y="450"/>
                </a:lnTo>
              </a:path>
            </a:pathLst>
          </a:custGeom>
          <a:noFill/>
          <a:ln w="44450">
            <a:solidFill>
              <a:srgbClr val="FF0000"/>
            </a:solidFill>
            <a:round/>
            <a:headEnd/>
            <a:tailEnd type="triangle" w="lg" len="lg"/>
          </a:ln>
          <a:extLst>
            <a:ext uri="{909E8E84-426E-40DD-AFC4-6F175D3DCCD1}">
              <a14:hiddenFill xmlns="" xmlns:a14="http://schemas.microsoft.com/office/drawing/2010/main">
                <a:solidFill>
                  <a:srgbClr val="FFFFFF"/>
                </a:solidFill>
              </a14:hiddenFill>
            </a:ext>
          </a:extLst>
        </p:spPr>
        <p:txBody>
          <a:bodyPr lIns="74295" tIns="8890" rIns="74295" bIns="8890"/>
          <a:lstStyle/>
          <a:p>
            <a:endParaRPr lang="ja-JP" altLang="en-US" b="0"/>
          </a:p>
        </p:txBody>
      </p:sp>
      <p:sp>
        <p:nvSpPr>
          <p:cNvPr id="4104" name="Line 27"/>
          <p:cNvSpPr>
            <a:spLocks noChangeShapeType="1"/>
          </p:cNvSpPr>
          <p:nvPr/>
        </p:nvSpPr>
        <p:spPr bwMode="auto">
          <a:xfrm>
            <a:off x="6796088" y="3713163"/>
            <a:ext cx="522287" cy="539750"/>
          </a:xfrm>
          <a:prstGeom prst="line">
            <a:avLst/>
          </a:prstGeom>
          <a:noFill/>
          <a:ln w="41275">
            <a:solidFill>
              <a:srgbClr val="FF0000"/>
            </a:solidFill>
            <a:round/>
            <a:headEnd/>
            <a:tailEnd type="triangle" w="lg" len="lg"/>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graphicFrame>
        <p:nvGraphicFramePr>
          <p:cNvPr id="4098" name="Object 28"/>
          <p:cNvGraphicFramePr>
            <a:graphicFrameLocks noChangeAspect="1"/>
          </p:cNvGraphicFramePr>
          <p:nvPr>
            <p:extLst>
              <p:ext uri="{D42A27DB-BD31-4B8C-83A1-F6EECF244321}">
                <p14:modId xmlns="" xmlns:p14="http://schemas.microsoft.com/office/powerpoint/2010/main" val="4247700220"/>
              </p:ext>
            </p:extLst>
          </p:nvPr>
        </p:nvGraphicFramePr>
        <p:xfrm>
          <a:off x="4008438" y="1155936"/>
          <a:ext cx="4879975" cy="2722563"/>
        </p:xfrm>
        <a:graphic>
          <a:graphicData uri="http://schemas.openxmlformats.org/presentationml/2006/ole">
            <p:oleObj spid="_x0000_s20530" name="Visio" r:id="rId4" imgW="4744974" imgH="2189226" progId="Visio.Drawing.11">
              <p:embed/>
            </p:oleObj>
          </a:graphicData>
        </a:graphic>
      </p:graphicFrame>
      <p:sp>
        <p:nvSpPr>
          <p:cNvPr id="4105" name="Text Box 29"/>
          <p:cNvSpPr txBox="1">
            <a:spLocks noChangeArrowheads="1"/>
          </p:cNvSpPr>
          <p:nvPr/>
        </p:nvSpPr>
        <p:spPr bwMode="auto">
          <a:xfrm>
            <a:off x="5437188" y="1227374"/>
            <a:ext cx="2149475" cy="376237"/>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en-US" altLang="ja-JP" sz="2000" b="0">
                <a:solidFill>
                  <a:srgbClr val="000000"/>
                </a:solidFill>
                <a:latin typeface="HGP創英角ｺﾞｼｯｸUB" pitchFamily="50" charset="-128"/>
                <a:ea typeface="HGP創英角ｺﾞｼｯｸUB" pitchFamily="50" charset="-128"/>
              </a:rPr>
              <a:t>   </a:t>
            </a:r>
            <a:r>
              <a:rPr lang="ja-JP" altLang="en-US" sz="2000" b="0">
                <a:solidFill>
                  <a:srgbClr val="000000"/>
                </a:solidFill>
                <a:latin typeface="HGP創英角ｺﾞｼｯｸUB" pitchFamily="50" charset="-128"/>
                <a:ea typeface="HGP創英角ｺﾞｼｯｸUB" pitchFamily="50" charset="-128"/>
              </a:rPr>
              <a:t>橋梁全体  （</a:t>
            </a:r>
            <a:r>
              <a:rPr lang="en-US" altLang="ja-JP" sz="2000" b="0">
                <a:solidFill>
                  <a:srgbClr val="000000"/>
                </a:solidFill>
                <a:latin typeface="HGP創英角ｺﾞｼｯｸUB" pitchFamily="50" charset="-128"/>
                <a:ea typeface="HGP創英角ｺﾞｼｯｸUB" pitchFamily="50" charset="-128"/>
              </a:rPr>
              <a:t>A</a:t>
            </a:r>
            <a:r>
              <a:rPr lang="ja-JP" altLang="en-US" sz="2000" b="0">
                <a:solidFill>
                  <a:srgbClr val="000000"/>
                </a:solidFill>
                <a:latin typeface="HGP創英角ｺﾞｼｯｸUB" pitchFamily="50" charset="-128"/>
                <a:ea typeface="HGP創英角ｺﾞｼｯｸUB" pitchFamily="50" charset="-128"/>
              </a:rPr>
              <a:t>）</a:t>
            </a:r>
          </a:p>
        </p:txBody>
      </p:sp>
      <p:sp>
        <p:nvSpPr>
          <p:cNvPr id="4106" name="Text Box 30"/>
          <p:cNvSpPr txBox="1">
            <a:spLocks noChangeArrowheads="1"/>
          </p:cNvSpPr>
          <p:nvPr/>
        </p:nvSpPr>
        <p:spPr bwMode="auto">
          <a:xfrm>
            <a:off x="6516688" y="1681399"/>
            <a:ext cx="935037" cy="287337"/>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600" b="0">
                <a:solidFill>
                  <a:srgbClr val="000000"/>
                </a:solidFill>
                <a:latin typeface="HGP創英角ｺﾞｼｯｸUB" pitchFamily="50" charset="-128"/>
                <a:ea typeface="HGP創英角ｺﾞｼｯｸUB" pitchFamily="50" charset="-128"/>
              </a:rPr>
              <a:t>上部工</a:t>
            </a:r>
          </a:p>
        </p:txBody>
      </p:sp>
      <p:sp>
        <p:nvSpPr>
          <p:cNvPr id="4107" name="Text Box 31"/>
          <p:cNvSpPr txBox="1">
            <a:spLocks noChangeArrowheads="1"/>
          </p:cNvSpPr>
          <p:nvPr/>
        </p:nvSpPr>
        <p:spPr bwMode="auto">
          <a:xfrm>
            <a:off x="5938838" y="3048236"/>
            <a:ext cx="793750" cy="288925"/>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600" b="0">
                <a:solidFill>
                  <a:srgbClr val="000000"/>
                </a:solidFill>
                <a:latin typeface="HGP創英角ｺﾞｼｯｸUB" pitchFamily="50" charset="-128"/>
                <a:ea typeface="HGP創英角ｺﾞｼｯｸUB" pitchFamily="50" charset="-128"/>
              </a:rPr>
              <a:t>径間</a:t>
            </a:r>
          </a:p>
        </p:txBody>
      </p:sp>
      <p:sp>
        <p:nvSpPr>
          <p:cNvPr id="4108" name="Text Box 32"/>
          <p:cNvSpPr txBox="1">
            <a:spLocks noChangeArrowheads="1"/>
          </p:cNvSpPr>
          <p:nvPr/>
        </p:nvSpPr>
        <p:spPr bwMode="auto">
          <a:xfrm>
            <a:off x="5219700" y="1881424"/>
            <a:ext cx="720725" cy="330200"/>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B</a:t>
            </a:r>
            <a:r>
              <a:rPr lang="ja-JP" altLang="en-US" sz="2000" b="0">
                <a:solidFill>
                  <a:srgbClr val="000000"/>
                </a:solidFill>
                <a:latin typeface="HGP創英角ｺﾞｼｯｸUB" pitchFamily="50" charset="-128"/>
                <a:ea typeface="HGP創英角ｺﾞｼｯｸUB" pitchFamily="50" charset="-128"/>
              </a:rPr>
              <a:t>）</a:t>
            </a:r>
          </a:p>
        </p:txBody>
      </p:sp>
      <p:sp>
        <p:nvSpPr>
          <p:cNvPr id="4109" name="Text Box 33"/>
          <p:cNvSpPr txBox="1">
            <a:spLocks noChangeArrowheads="1"/>
          </p:cNvSpPr>
          <p:nvPr/>
        </p:nvSpPr>
        <p:spPr bwMode="auto">
          <a:xfrm>
            <a:off x="7308850" y="1897299"/>
            <a:ext cx="717550" cy="330200"/>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C</a:t>
            </a:r>
            <a:r>
              <a:rPr lang="ja-JP" altLang="en-US" sz="2000" b="0">
                <a:solidFill>
                  <a:srgbClr val="000000"/>
                </a:solidFill>
                <a:latin typeface="HGP創英角ｺﾞｼｯｸUB" pitchFamily="50" charset="-128"/>
                <a:ea typeface="HGP創英角ｺﾞｼｯｸUB" pitchFamily="50" charset="-128"/>
              </a:rPr>
              <a:t>）</a:t>
            </a:r>
          </a:p>
        </p:txBody>
      </p:sp>
      <p:sp>
        <p:nvSpPr>
          <p:cNvPr id="4110" name="Text Box 34"/>
          <p:cNvSpPr txBox="1">
            <a:spLocks noChangeArrowheads="1"/>
          </p:cNvSpPr>
          <p:nvPr/>
        </p:nvSpPr>
        <p:spPr bwMode="auto">
          <a:xfrm>
            <a:off x="4573588" y="3421299"/>
            <a:ext cx="709612" cy="327025"/>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D</a:t>
            </a:r>
            <a:r>
              <a:rPr lang="ja-JP" altLang="en-US" sz="2000" b="0">
                <a:solidFill>
                  <a:srgbClr val="000000"/>
                </a:solidFill>
                <a:latin typeface="HGP創英角ｺﾞｼｯｸUB" pitchFamily="50" charset="-128"/>
                <a:ea typeface="HGP創英角ｺﾞｼｯｸUB" pitchFamily="50" charset="-128"/>
              </a:rPr>
              <a:t>）</a:t>
            </a:r>
          </a:p>
        </p:txBody>
      </p:sp>
      <p:sp>
        <p:nvSpPr>
          <p:cNvPr id="4111" name="Text Box 35"/>
          <p:cNvSpPr txBox="1">
            <a:spLocks noChangeArrowheads="1"/>
          </p:cNvSpPr>
          <p:nvPr/>
        </p:nvSpPr>
        <p:spPr bwMode="auto">
          <a:xfrm>
            <a:off x="5967413" y="3421299"/>
            <a:ext cx="709612" cy="327025"/>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E</a:t>
            </a:r>
            <a:r>
              <a:rPr lang="ja-JP" altLang="en-US" sz="2000" b="0">
                <a:solidFill>
                  <a:srgbClr val="000000"/>
                </a:solidFill>
                <a:latin typeface="HGP創英角ｺﾞｼｯｸUB" pitchFamily="50" charset="-128"/>
                <a:ea typeface="HGP創英角ｺﾞｼｯｸUB" pitchFamily="50" charset="-128"/>
              </a:rPr>
              <a:t>）</a:t>
            </a:r>
          </a:p>
        </p:txBody>
      </p:sp>
      <p:sp>
        <p:nvSpPr>
          <p:cNvPr id="4112" name="Text Box 36"/>
          <p:cNvSpPr txBox="1">
            <a:spLocks noChangeArrowheads="1"/>
          </p:cNvSpPr>
          <p:nvPr/>
        </p:nvSpPr>
        <p:spPr bwMode="auto">
          <a:xfrm>
            <a:off x="7462838" y="3421299"/>
            <a:ext cx="709612" cy="327025"/>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F</a:t>
            </a:r>
            <a:r>
              <a:rPr lang="ja-JP" altLang="en-US" sz="2000" b="0">
                <a:solidFill>
                  <a:srgbClr val="000000"/>
                </a:solidFill>
                <a:latin typeface="HGP創英角ｺﾞｼｯｸUB" pitchFamily="50" charset="-128"/>
                <a:ea typeface="HGP創英角ｺﾞｼｯｸUB" pitchFamily="50" charset="-128"/>
              </a:rPr>
              <a:t>）</a:t>
            </a:r>
          </a:p>
        </p:txBody>
      </p:sp>
      <p:sp>
        <p:nvSpPr>
          <p:cNvPr id="4113" name="Rectangle 37"/>
          <p:cNvSpPr>
            <a:spLocks noChangeArrowheads="1"/>
          </p:cNvSpPr>
          <p:nvPr/>
        </p:nvSpPr>
        <p:spPr bwMode="auto">
          <a:xfrm>
            <a:off x="6488907" y="278112"/>
            <a:ext cx="21955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chemeClr val="bg1"/>
                </a:solidFill>
                <a:latin typeface="HGP創英角ｺﾞｼｯｸUB" pitchFamily="50" charset="-128"/>
                <a:ea typeface="HGP創英角ｺﾞｼｯｸUB" pitchFamily="50" charset="-128"/>
              </a:rPr>
              <a:t>【</a:t>
            </a:r>
            <a:r>
              <a:rPr lang="ja-JP" altLang="en-US" sz="1800" b="0" dirty="0">
                <a:solidFill>
                  <a:schemeClr val="bg1"/>
                </a:solidFill>
                <a:latin typeface="HGP創英角ｺﾞｼｯｸUB" pitchFamily="50" charset="-128"/>
                <a:ea typeface="HGP創英角ｺﾞｼｯｸUB" pitchFamily="50" charset="-128"/>
              </a:rPr>
              <a:t>要領 </a:t>
            </a:r>
            <a:r>
              <a:rPr lang="en-US" altLang="ja-JP" sz="1800" b="0" dirty="0" smtClean="0">
                <a:solidFill>
                  <a:schemeClr val="bg1"/>
                </a:solidFill>
                <a:latin typeface="HGP創英角ｺﾞｼｯｸUB" pitchFamily="50" charset="-128"/>
                <a:ea typeface="HGP創英角ｺﾞｼｯｸUB" pitchFamily="50" charset="-128"/>
              </a:rPr>
              <a:t>P.46</a:t>
            </a:r>
            <a:r>
              <a:rPr lang="ja-JP" altLang="en-US" sz="1800" b="0" dirty="0" smtClean="0">
                <a:solidFill>
                  <a:schemeClr val="bg1"/>
                </a:solidFill>
                <a:latin typeface="HGP創英角ｺﾞｼｯｸUB" pitchFamily="50" charset="-128"/>
                <a:ea typeface="HGP創英角ｺﾞｼｯｸUB" pitchFamily="50" charset="-128"/>
              </a:rPr>
              <a:t>～</a:t>
            </a:r>
            <a:r>
              <a:rPr lang="en-US" altLang="ja-JP" sz="1800" b="0" dirty="0" smtClean="0">
                <a:solidFill>
                  <a:schemeClr val="bg1"/>
                </a:solidFill>
                <a:latin typeface="HGP創英角ｺﾞｼｯｸUB" pitchFamily="50" charset="-128"/>
                <a:ea typeface="HGP創英角ｺﾞｼｯｸUB" pitchFamily="50" charset="-128"/>
              </a:rPr>
              <a:t>58】</a:t>
            </a:r>
            <a:endParaRPr lang="en-US" altLang="ja-JP" sz="1800" b="0" dirty="0">
              <a:solidFill>
                <a:schemeClr val="bg1"/>
              </a:solidFill>
              <a:latin typeface="HGP創英角ｺﾞｼｯｸUB" pitchFamily="50" charset="-128"/>
              <a:ea typeface="HGP創英角ｺﾞｼｯｸUB" pitchFamily="50" charset="-128"/>
            </a:endParaRPr>
          </a:p>
        </p:txBody>
      </p:sp>
      <p:sp>
        <p:nvSpPr>
          <p:cNvPr id="4114" name="Text Box 46"/>
          <p:cNvSpPr txBox="1">
            <a:spLocks noChangeArrowheads="1"/>
          </p:cNvSpPr>
          <p:nvPr/>
        </p:nvSpPr>
        <p:spPr bwMode="auto">
          <a:xfrm>
            <a:off x="749300" y="3594100"/>
            <a:ext cx="2286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情報ﾃﾞｰﾀ（</a:t>
            </a:r>
            <a:r>
              <a:rPr lang="en-US" altLang="ja-JP" sz="1600" b="0">
                <a:solidFill>
                  <a:srgbClr val="000000"/>
                </a:solidFill>
                <a:latin typeface="HGP創英角ｺﾞｼｯｸUB" pitchFamily="50" charset="-128"/>
                <a:ea typeface="HGP創英角ｺﾞｼｯｸUB" pitchFamily="50" charset="-128"/>
              </a:rPr>
              <a:t>.csv</a:t>
            </a:r>
            <a:r>
              <a:rPr lang="ja-JP" altLang="en-US" sz="1600" b="0">
                <a:solidFill>
                  <a:srgbClr val="000000"/>
                </a:solidFill>
                <a:latin typeface="HGP創英角ｺﾞｼｯｸUB" pitchFamily="50" charset="-128"/>
                <a:ea typeface="HGP創英角ｺﾞｼｯｸUB" pitchFamily="50" charset="-128"/>
              </a:rPr>
              <a:t>）</a:t>
            </a:r>
          </a:p>
        </p:txBody>
      </p:sp>
      <p:sp>
        <p:nvSpPr>
          <p:cNvPr id="4115" name="Text Box 47"/>
          <p:cNvSpPr txBox="1">
            <a:spLocks noChangeArrowheads="1"/>
          </p:cNvSpPr>
          <p:nvPr/>
        </p:nvSpPr>
        <p:spPr bwMode="auto">
          <a:xfrm>
            <a:off x="250825" y="6235700"/>
            <a:ext cx="3133725" cy="338138"/>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ｲﾒｰｼﾞﾃﾞｰﾀ（</a:t>
            </a:r>
            <a:r>
              <a:rPr lang="en-US" altLang="ja-JP" sz="1600" b="0">
                <a:solidFill>
                  <a:srgbClr val="000000"/>
                </a:solidFill>
                <a:latin typeface="HGP創英角ｺﾞｼｯｸUB" pitchFamily="50" charset="-128"/>
                <a:ea typeface="HGP創英角ｺﾞｼｯｸUB" pitchFamily="50" charset="-128"/>
              </a:rPr>
              <a:t>.jpg</a:t>
            </a:r>
            <a:r>
              <a:rPr lang="ja-JP" altLang="en-US" sz="1400" b="0">
                <a:solidFill>
                  <a:srgbClr val="000000"/>
                </a:solidFill>
                <a:latin typeface="HGP創英角ｺﾞｼｯｸUB" pitchFamily="50" charset="-128"/>
                <a:ea typeface="HGP創英角ｺﾞｼｯｸUB" pitchFamily="50" charset="-128"/>
              </a:rPr>
              <a:t>又は</a:t>
            </a:r>
            <a:r>
              <a:rPr lang="en-US" altLang="ja-JP" sz="1600" b="0">
                <a:solidFill>
                  <a:srgbClr val="000000"/>
                </a:solidFill>
                <a:latin typeface="HGP創英角ｺﾞｼｯｸUB" pitchFamily="50" charset="-128"/>
                <a:ea typeface="HGP創英角ｺﾞｼｯｸUB" pitchFamily="50" charset="-128"/>
              </a:rPr>
              <a:t>.p21</a:t>
            </a:r>
            <a:r>
              <a:rPr lang="ja-JP" altLang="en-US" sz="1600" b="0">
                <a:solidFill>
                  <a:srgbClr val="000000"/>
                </a:solidFill>
                <a:latin typeface="HGP創英角ｺﾞｼｯｸUB" pitchFamily="50" charset="-128"/>
                <a:ea typeface="HGP創英角ｺﾞｼｯｸUB" pitchFamily="50" charset="-128"/>
              </a:rPr>
              <a:t>）</a:t>
            </a:r>
          </a:p>
        </p:txBody>
      </p:sp>
      <p:sp>
        <p:nvSpPr>
          <p:cNvPr id="4116" name="Text Box 48"/>
          <p:cNvSpPr txBox="1">
            <a:spLocks noChangeArrowheads="1"/>
          </p:cNvSpPr>
          <p:nvPr/>
        </p:nvSpPr>
        <p:spPr bwMode="auto">
          <a:xfrm>
            <a:off x="3327400" y="6261100"/>
            <a:ext cx="2828925" cy="33655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ｲﾒｰｼﾞﾃﾞｰﾀ（</a:t>
            </a:r>
            <a:r>
              <a:rPr lang="en-US" altLang="ja-JP" sz="1600" b="0">
                <a:solidFill>
                  <a:srgbClr val="000000"/>
                </a:solidFill>
                <a:latin typeface="HGP創英角ｺﾞｼｯｸUB" pitchFamily="50" charset="-128"/>
                <a:ea typeface="HGP創英角ｺﾞｼｯｸUB" pitchFamily="50" charset="-128"/>
              </a:rPr>
              <a:t>.jpg</a:t>
            </a:r>
            <a:r>
              <a:rPr lang="ja-JP" altLang="en-US" sz="1600" b="0">
                <a:solidFill>
                  <a:srgbClr val="000000"/>
                </a:solidFill>
                <a:latin typeface="HGP創英角ｺﾞｼｯｸUB" pitchFamily="50" charset="-128"/>
                <a:ea typeface="HGP創英角ｺﾞｼｯｸUB" pitchFamily="50" charset="-128"/>
              </a:rPr>
              <a:t>）</a:t>
            </a:r>
          </a:p>
        </p:txBody>
      </p:sp>
      <p:sp>
        <p:nvSpPr>
          <p:cNvPr id="4117" name="Text Box 49"/>
          <p:cNvSpPr txBox="1">
            <a:spLocks noChangeArrowheads="1"/>
          </p:cNvSpPr>
          <p:nvPr/>
        </p:nvSpPr>
        <p:spPr bwMode="auto">
          <a:xfrm>
            <a:off x="6108700" y="6248400"/>
            <a:ext cx="2628900" cy="33655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位置図ﾞﾃﾞｰﾀ（</a:t>
            </a:r>
            <a:r>
              <a:rPr lang="en-US" altLang="ja-JP" sz="1600" b="0">
                <a:solidFill>
                  <a:srgbClr val="000000"/>
                </a:solidFill>
                <a:latin typeface="HGP創英角ｺﾞｼｯｸUB" pitchFamily="50" charset="-128"/>
                <a:ea typeface="HGP創英角ｺﾞｼｯｸUB" pitchFamily="50" charset="-128"/>
              </a:rPr>
              <a:t>.pdf</a:t>
            </a:r>
            <a:r>
              <a:rPr lang="ja-JP" altLang="en-US" sz="1600" b="0">
                <a:solidFill>
                  <a:srgbClr val="000000"/>
                </a:solidFill>
                <a:latin typeface="HGP創英角ｺﾞｼｯｸUB" pitchFamily="50" charset="-128"/>
                <a:ea typeface="HGP創英角ｺﾞｼｯｸUB" pitchFamily="50" charset="-128"/>
              </a:rPr>
              <a:t>）</a:t>
            </a:r>
          </a:p>
        </p:txBody>
      </p:sp>
      <p:grpSp>
        <p:nvGrpSpPr>
          <p:cNvPr id="4119" name="Group 38"/>
          <p:cNvGrpSpPr>
            <a:grpSpLocks/>
          </p:cNvGrpSpPr>
          <p:nvPr/>
        </p:nvGrpSpPr>
        <p:grpSpPr bwMode="auto">
          <a:xfrm>
            <a:off x="266700" y="4195763"/>
            <a:ext cx="2897188" cy="2049462"/>
            <a:chOff x="30" y="2827"/>
            <a:chExt cx="1897" cy="1315"/>
          </a:xfrm>
        </p:grpSpPr>
        <p:sp>
          <p:nvSpPr>
            <p:cNvPr id="141346" name="AutoShape 14"/>
            <p:cNvSpPr>
              <a:spLocks noChangeArrowheads="1"/>
            </p:cNvSpPr>
            <p:nvPr/>
          </p:nvSpPr>
          <p:spPr bwMode="auto">
            <a:xfrm>
              <a:off x="30" y="2827"/>
              <a:ext cx="1897" cy="1315"/>
            </a:xfrm>
            <a:prstGeom prst="roundRect">
              <a:avLst>
                <a:gd name="adj" fmla="val 7190"/>
              </a:avLst>
            </a:prstGeom>
            <a:solidFill>
              <a:srgbClr val="FFCCCC"/>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800" b="0" u="sng">
                  <a:solidFill>
                    <a:srgbClr val="000000"/>
                  </a:solidFill>
                  <a:latin typeface="HGP創英角ｺﾞｼｯｸUB" pitchFamily="50" charset="-128"/>
                  <a:ea typeface="HGP創英角ｺﾞｼｯｸUB" pitchFamily="50" charset="-128"/>
                </a:rPr>
                <a:t>②</a:t>
              </a:r>
              <a:r>
                <a:rPr lang="ja-JP" altLang="en-US" sz="1800" b="0" u="sng">
                  <a:solidFill>
                    <a:srgbClr val="000000"/>
                  </a:solidFill>
                  <a:latin typeface="HGP創英角ｺﾞｼｯｸUB" pitchFamily="50" charset="-128"/>
                  <a:ea typeface="HGP創英角ｺﾞｼｯｸUB" pitchFamily="50" charset="-128"/>
                </a:rPr>
                <a:t>道路施設一般図</a:t>
              </a:r>
              <a:endParaRPr lang="ja-JP" altLang="en-US" sz="1800" b="0">
                <a:solidFill>
                  <a:srgbClr val="000000"/>
                </a:solidFill>
                <a:latin typeface="HGP創英角ｺﾞｼｯｸUB" pitchFamily="50" charset="-128"/>
                <a:ea typeface="HGP創英角ｺﾞｼｯｸUB" pitchFamily="50" charset="-128"/>
              </a:endParaRPr>
            </a:p>
          </p:txBody>
        </p:sp>
        <p:pic>
          <p:nvPicPr>
            <p:cNvPr id="4132" name="Picture 18"/>
            <p:cNvPicPr>
              <a:picLocks noChangeAspect="1" noChangeArrowheads="1"/>
            </p:cNvPicPr>
            <p:nvPr/>
          </p:nvPicPr>
          <p:blipFill>
            <a:blip r:embed="rId5" cstate="print">
              <a:extLst>
                <a:ext uri="{28A0092B-C50C-407E-A947-70E740481C1C}">
                  <a14:useLocalDpi xmlns="" xmlns:a14="http://schemas.microsoft.com/office/drawing/2010/main" val="0"/>
                </a:ext>
              </a:extLst>
            </a:blip>
            <a:srcRect l="17007" t="24547" r="19363" b="18022"/>
            <a:stretch>
              <a:fillRect/>
            </a:stretch>
          </p:blipFill>
          <p:spPr bwMode="auto">
            <a:xfrm>
              <a:off x="157" y="3076"/>
              <a:ext cx="1632" cy="1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120" name="Group 39"/>
          <p:cNvGrpSpPr>
            <a:grpSpLocks/>
          </p:cNvGrpSpPr>
          <p:nvPr/>
        </p:nvGrpSpPr>
        <p:grpSpPr bwMode="auto">
          <a:xfrm>
            <a:off x="3276600" y="4173538"/>
            <a:ext cx="2627313" cy="2097087"/>
            <a:chOff x="2000" y="2821"/>
            <a:chExt cx="1671" cy="1321"/>
          </a:xfrm>
        </p:grpSpPr>
        <p:sp>
          <p:nvSpPr>
            <p:cNvPr id="141348" name="AutoShape 15"/>
            <p:cNvSpPr>
              <a:spLocks noChangeArrowheads="1"/>
            </p:cNvSpPr>
            <p:nvPr/>
          </p:nvSpPr>
          <p:spPr bwMode="auto">
            <a:xfrm>
              <a:off x="2000" y="2821"/>
              <a:ext cx="1671" cy="1321"/>
            </a:xfrm>
            <a:prstGeom prst="roundRect">
              <a:avLst>
                <a:gd name="adj" fmla="val 7190"/>
              </a:avLst>
            </a:prstGeom>
            <a:solidFill>
              <a:srgbClr val="CCFFCC"/>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800" b="0" u="sng">
                  <a:solidFill>
                    <a:srgbClr val="000000"/>
                  </a:solidFill>
                  <a:latin typeface="HGP創英角ｺﾞｼｯｸUB" pitchFamily="50" charset="-128"/>
                  <a:ea typeface="HGP創英角ｺﾞｼｯｸUB" pitchFamily="50" charset="-128"/>
                </a:rPr>
                <a:t>③</a:t>
              </a:r>
              <a:r>
                <a:rPr lang="ja-JP" altLang="en-US" sz="1800" b="0" u="sng">
                  <a:solidFill>
                    <a:srgbClr val="000000"/>
                  </a:solidFill>
                  <a:latin typeface="HGP創英角ｺﾞｼｯｸUB" pitchFamily="50" charset="-128"/>
                  <a:ea typeface="HGP創英角ｺﾞｼｯｸUB" pitchFamily="50" charset="-128"/>
                </a:rPr>
                <a:t>現況写真</a:t>
              </a:r>
            </a:p>
            <a:p>
              <a:pPr>
                <a:defRPr/>
              </a:pPr>
              <a:endParaRPr lang="en-US" altLang="ja-JP" sz="2000" b="0">
                <a:solidFill>
                  <a:srgbClr val="000000"/>
                </a:solidFill>
                <a:latin typeface="HGP創英角ｺﾞｼｯｸUB" pitchFamily="50" charset="-128"/>
                <a:ea typeface="HGP創英角ｺﾞｼｯｸUB" pitchFamily="50" charset="-128"/>
              </a:endParaRPr>
            </a:p>
          </p:txBody>
        </p:sp>
        <p:pic>
          <p:nvPicPr>
            <p:cNvPr id="4130" name="Picture 1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09" y="3102"/>
              <a:ext cx="1360" cy="97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4121" name="Group 44"/>
          <p:cNvGrpSpPr>
            <a:grpSpLocks/>
          </p:cNvGrpSpPr>
          <p:nvPr/>
        </p:nvGrpSpPr>
        <p:grpSpPr bwMode="auto">
          <a:xfrm>
            <a:off x="6032500" y="4160838"/>
            <a:ext cx="2870200" cy="2109787"/>
            <a:chOff x="3808" y="2653"/>
            <a:chExt cx="1824" cy="1329"/>
          </a:xfrm>
        </p:grpSpPr>
        <p:grpSp>
          <p:nvGrpSpPr>
            <p:cNvPr id="4122" name="Group 40"/>
            <p:cNvGrpSpPr>
              <a:grpSpLocks/>
            </p:cNvGrpSpPr>
            <p:nvPr/>
          </p:nvGrpSpPr>
          <p:grpSpPr bwMode="auto">
            <a:xfrm>
              <a:off x="3808" y="2653"/>
              <a:ext cx="1824" cy="1329"/>
              <a:chOff x="3742" y="2813"/>
              <a:chExt cx="1936" cy="1329"/>
            </a:xfrm>
          </p:grpSpPr>
          <p:sp>
            <p:nvSpPr>
              <p:cNvPr id="141344" name="AutoShape 16"/>
              <p:cNvSpPr>
                <a:spLocks noChangeArrowheads="1"/>
              </p:cNvSpPr>
              <p:nvPr/>
            </p:nvSpPr>
            <p:spPr bwMode="auto">
              <a:xfrm>
                <a:off x="3742" y="2813"/>
                <a:ext cx="1936" cy="1329"/>
              </a:xfrm>
              <a:prstGeom prst="roundRect">
                <a:avLst>
                  <a:gd name="adj" fmla="val 7190"/>
                </a:avLst>
              </a:prstGeom>
              <a:solidFill>
                <a:srgbClr val="DDDDDD"/>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600" b="0" u="sng">
                    <a:solidFill>
                      <a:srgbClr val="000000"/>
                    </a:solidFill>
                    <a:latin typeface="HGP創英角ｺﾞｼｯｸUB" pitchFamily="50" charset="-128"/>
                    <a:ea typeface="HGP創英角ｺﾞｼｯｸUB" pitchFamily="50" charset="-128"/>
                  </a:rPr>
                  <a:t>④</a:t>
                </a:r>
                <a:r>
                  <a:rPr lang="ja-JP" altLang="en-US" sz="1600" b="0" u="sng">
                    <a:solidFill>
                      <a:srgbClr val="000000"/>
                    </a:solidFill>
                    <a:latin typeface="HGP創英角ｺﾞｼｯｸUB" pitchFamily="50" charset="-128"/>
                    <a:ea typeface="HGP創英角ｺﾞｼｯｸUB" pitchFamily="50" charset="-128"/>
                  </a:rPr>
                  <a:t>道路施設基本ﾃﾞｰﾀ位置図</a:t>
                </a:r>
              </a:p>
              <a:p>
                <a:pPr>
                  <a:defRPr/>
                </a:pPr>
                <a:endParaRPr lang="en-US" altLang="ja-JP" sz="1600" b="0">
                  <a:solidFill>
                    <a:srgbClr val="000000"/>
                  </a:solidFill>
                  <a:latin typeface="HGP創英角ｺﾞｼｯｸUB" pitchFamily="50" charset="-128"/>
                  <a:ea typeface="HGP創英角ｺﾞｼｯｸUB" pitchFamily="50" charset="-128"/>
                </a:endParaRPr>
              </a:p>
            </p:txBody>
          </p:sp>
          <p:pic>
            <p:nvPicPr>
              <p:cNvPr id="4128" name="Picture 19"/>
              <p:cNvPicPr>
                <a:picLocks noChangeAspect="1" noChangeArrowheads="1"/>
              </p:cNvPicPr>
              <p:nvPr/>
            </p:nvPicPr>
            <p:blipFill>
              <a:blip r:embed="rId7" cstate="print">
                <a:extLst>
                  <a:ext uri="{28A0092B-C50C-407E-A947-70E740481C1C}">
                    <a14:useLocalDpi xmlns="" xmlns:a14="http://schemas.microsoft.com/office/drawing/2010/main" val="0"/>
                  </a:ext>
                </a:extLst>
              </a:blip>
              <a:srcRect l="16978" t="25394" r="19452" b="20964"/>
              <a:stretch>
                <a:fillRect/>
              </a:stretch>
            </p:blipFill>
            <p:spPr bwMode="auto">
              <a:xfrm>
                <a:off x="3825" y="3058"/>
                <a:ext cx="1728" cy="1056"/>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4123" name="Group 20"/>
            <p:cNvGrpSpPr>
              <a:grpSpLocks/>
            </p:cNvGrpSpPr>
            <p:nvPr/>
          </p:nvGrpSpPr>
          <p:grpSpPr bwMode="auto">
            <a:xfrm>
              <a:off x="4938" y="3200"/>
              <a:ext cx="484" cy="271"/>
              <a:chOff x="4846" y="3321"/>
              <a:chExt cx="505" cy="271"/>
            </a:xfrm>
          </p:grpSpPr>
          <p:sp>
            <p:nvSpPr>
              <p:cNvPr id="4124" name="Line 21"/>
              <p:cNvSpPr>
                <a:spLocks noChangeShapeType="1"/>
              </p:cNvSpPr>
              <p:nvPr/>
            </p:nvSpPr>
            <p:spPr bwMode="auto">
              <a:xfrm flipH="1">
                <a:off x="4878" y="3414"/>
                <a:ext cx="361"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25" name="Line 22"/>
              <p:cNvSpPr>
                <a:spLocks noChangeShapeType="1"/>
              </p:cNvSpPr>
              <p:nvPr/>
            </p:nvSpPr>
            <p:spPr bwMode="auto">
              <a:xfrm flipH="1" flipV="1">
                <a:off x="5241" y="3408"/>
                <a:ext cx="110" cy="184"/>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26" name="Text Box 23"/>
              <p:cNvSpPr txBox="1">
                <a:spLocks noChangeArrowheads="1"/>
              </p:cNvSpPr>
              <p:nvPr/>
            </p:nvSpPr>
            <p:spPr bwMode="auto">
              <a:xfrm>
                <a:off x="4846" y="3321"/>
                <a:ext cx="455" cy="256"/>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64000"/>
                  </a:lnSpc>
                </a:pPr>
                <a:r>
                  <a:rPr lang="en-US" altLang="ja-JP" sz="1000" b="0">
                    <a:solidFill>
                      <a:srgbClr val="000000"/>
                    </a:solidFill>
                    <a:latin typeface="HGP創英角ｺﾞｼｯｸUB" pitchFamily="50" charset="-128"/>
                    <a:ea typeface="HGP創英角ｺﾞｼｯｸUB" pitchFamily="50" charset="-128"/>
                  </a:rPr>
                  <a:t>○○</a:t>
                </a:r>
                <a:r>
                  <a:rPr lang="ja-JP" altLang="en-US" sz="1000" b="0">
                    <a:solidFill>
                      <a:srgbClr val="000000"/>
                    </a:solidFill>
                    <a:latin typeface="HGP創英角ｺﾞｼｯｸUB" pitchFamily="50" charset="-128"/>
                    <a:ea typeface="HGP創英角ｺﾞｼｯｸUB" pitchFamily="50" charset="-128"/>
                  </a:rPr>
                  <a:t>橋梁</a:t>
                </a:r>
              </a:p>
              <a:p>
                <a:pPr algn="just" eaLnBrk="1" hangingPunct="1">
                  <a:lnSpc>
                    <a:spcPct val="64000"/>
                  </a:lnSpc>
                </a:pPr>
                <a:endParaRPr lang="ja-JP" altLang="en-US" sz="1000" b="0">
                  <a:solidFill>
                    <a:srgbClr val="000000"/>
                  </a:solidFill>
                  <a:latin typeface="HGP創英角ｺﾞｼｯｸUB" pitchFamily="50" charset="-128"/>
                  <a:ea typeface="HGP創英角ｺﾞｼｯｸUB" pitchFamily="50" charset="-128"/>
                </a:endParaRPr>
              </a:p>
              <a:p>
                <a:pPr algn="just" eaLnBrk="1" hangingPunct="1">
                  <a:lnSpc>
                    <a:spcPct val="64000"/>
                  </a:lnSpc>
                </a:pPr>
                <a:r>
                  <a:rPr lang="en-US" altLang="ja-JP" sz="1000" b="0">
                    <a:solidFill>
                      <a:srgbClr val="000000"/>
                    </a:solidFill>
                    <a:latin typeface="HGP創英角ｺﾞｼｯｸUB" pitchFamily="50" charset="-128"/>
                    <a:ea typeface="HGP創英角ｺﾞｼｯｸUB" pitchFamily="50" charset="-128"/>
                  </a:rPr>
                  <a:t>I001-001</a:t>
                </a:r>
              </a:p>
              <a:p>
                <a:pPr algn="just" eaLnBrk="1" hangingPunct="1">
                  <a:lnSpc>
                    <a:spcPct val="64000"/>
                  </a:lnSpc>
                </a:pPr>
                <a:r>
                  <a:rPr lang="en-US" altLang="ja-JP" sz="1000" b="0">
                    <a:solidFill>
                      <a:srgbClr val="000000"/>
                    </a:solidFill>
                    <a:latin typeface="HGP創英角ｺﾞｼｯｸUB" pitchFamily="50" charset="-128"/>
                    <a:ea typeface="HGP創英角ｺﾞｼｯｸUB" pitchFamily="50" charset="-128"/>
                  </a:rPr>
                  <a:t>12.0kp+40</a:t>
                </a:r>
              </a:p>
            </p:txBody>
          </p:sp>
        </p:grpSp>
      </p:grpSp>
      <p:sp>
        <p:nvSpPr>
          <p:cNvPr id="48"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a:solidFill>
                  <a:schemeClr val="tx2"/>
                </a:solidFill>
                <a:latin typeface="HGP創英角ｺﾞｼｯｸUB" pitchFamily="50" charset="-128"/>
                <a:ea typeface="HGP創英角ｺﾞｼｯｸUB" pitchFamily="50" charset="-128"/>
                <a:cs typeface="+mj-cs"/>
              </a:rPr>
              <a:t>道路施設基本データ</a:t>
            </a:r>
          </a:p>
        </p:txBody>
      </p:sp>
    </p:spTree>
    <p:extLst>
      <p:ext uri="{BB962C8B-B14F-4D97-AF65-F5344CB8AC3E}">
        <p14:creationId xmlns="" xmlns:p14="http://schemas.microsoft.com/office/powerpoint/2010/main" val="63755948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body" idx="4294967295"/>
          </p:nvPr>
        </p:nvSpPr>
        <p:spPr>
          <a:xfrm>
            <a:off x="180000" y="648000"/>
            <a:ext cx="8676476" cy="892175"/>
          </a:xfrm>
        </p:spPr>
        <p:txBody>
          <a:bodyPr/>
          <a:lstStyle/>
          <a:p>
            <a:pPr marL="457200" indent="-457200" eaLnBrk="1" hangingPunct="1">
              <a:lnSpc>
                <a:spcPct val="90000"/>
              </a:lnSpc>
              <a:spcBef>
                <a:spcPct val="0"/>
              </a:spcBef>
              <a:buClr>
                <a:schemeClr val="tx1"/>
              </a:buClr>
              <a:buSzPct val="100000"/>
              <a:buFont typeface="+mj-ea"/>
              <a:buAutoNum type="circleNumDbPlain" startAt="2"/>
            </a:pPr>
            <a:r>
              <a:rPr lang="en-US" altLang="ja-JP" sz="2800" dirty="0" smtClean="0">
                <a:latin typeface="HGP創英角ｺﾞｼｯｸUB" pitchFamily="50" charset="-128"/>
                <a:ea typeface="HGP創英角ｺﾞｼｯｸUB" pitchFamily="50" charset="-128"/>
              </a:rPr>
              <a:t>Web</a:t>
            </a:r>
            <a:r>
              <a:rPr lang="ja-JP" altLang="en-US" sz="2800" dirty="0" smtClean="0">
                <a:latin typeface="HGP創英角ｺﾞｼｯｸUB" pitchFamily="50" charset="-128"/>
                <a:ea typeface="HGP創英角ｺﾞｼｯｸUB" pitchFamily="50" charset="-128"/>
              </a:rPr>
              <a:t>サイトから</a:t>
            </a:r>
            <a:r>
              <a:rPr lang="ja-JP" altLang="en-US" sz="2800" u="sng" dirty="0" smtClean="0">
                <a:solidFill>
                  <a:srgbClr val="FF0000"/>
                </a:solidFill>
                <a:latin typeface="HGP創英角ｺﾞｼｯｸUB" pitchFamily="50" charset="-128"/>
                <a:ea typeface="HGP創英角ｺﾞｼｯｸUB" pitchFamily="50" charset="-128"/>
              </a:rPr>
              <a:t>作成ツール</a:t>
            </a:r>
            <a:r>
              <a:rPr lang="ja-JP" altLang="en-US" sz="2800" dirty="0" smtClean="0">
                <a:latin typeface="HGP創英角ｺﾞｼｯｸUB" pitchFamily="50" charset="-128"/>
                <a:ea typeface="HGP創英角ｺﾞｼｯｸUB" pitchFamily="50" charset="-128"/>
              </a:rPr>
              <a:t>、</a:t>
            </a:r>
            <a:r>
              <a:rPr lang="ja-JP" altLang="en-US" sz="2800" u="sng" dirty="0" smtClean="0">
                <a:latin typeface="HGP創英角ｺﾞｼｯｸUB" pitchFamily="50" charset="-128"/>
                <a:ea typeface="HGP創英角ｺﾞｼｯｸUB" pitchFamily="50" charset="-128"/>
              </a:rPr>
              <a:t>記入シート</a:t>
            </a:r>
            <a:r>
              <a:rPr lang="ja-JP" altLang="en-US" sz="2800" dirty="0" smtClean="0">
                <a:latin typeface="HGP創英角ｺﾞｼｯｸUB" pitchFamily="50" charset="-128"/>
                <a:ea typeface="HGP創英角ｺﾞｼｯｸUB" pitchFamily="50" charset="-128"/>
              </a:rPr>
              <a:t>、</a:t>
            </a:r>
            <a:r>
              <a:rPr lang="ja-JP" altLang="en-US" sz="2800" u="sng" dirty="0" smtClean="0">
                <a:latin typeface="HGP創英角ｺﾞｼｯｸUB" pitchFamily="50" charset="-128"/>
                <a:ea typeface="HGP創英角ｺﾞｼｯｸUB" pitchFamily="50" charset="-128"/>
              </a:rPr>
              <a:t>作成マニュアル</a:t>
            </a:r>
            <a:r>
              <a:rPr lang="ja-JP" altLang="en-US" sz="2800" dirty="0" smtClean="0">
                <a:latin typeface="HGP創英角ｺﾞｼｯｸUB" pitchFamily="50" charset="-128"/>
                <a:ea typeface="HGP創英角ｺﾞｼｯｸUB" pitchFamily="50" charset="-128"/>
              </a:rPr>
              <a:t>、</a:t>
            </a:r>
            <a:r>
              <a:rPr lang="ja-JP" altLang="en-US" sz="2800" u="sng" dirty="0" smtClean="0">
                <a:latin typeface="HGP創英角ｺﾞｼｯｸUB" pitchFamily="50" charset="-128"/>
                <a:ea typeface="HGP創英角ｺﾞｼｯｸUB" pitchFamily="50" charset="-128"/>
              </a:rPr>
              <a:t>利用マニュアル</a:t>
            </a:r>
            <a:r>
              <a:rPr lang="ja-JP" altLang="en-US" sz="2800" dirty="0" smtClean="0">
                <a:latin typeface="HGP創英角ｺﾞｼｯｸUB" pitchFamily="50" charset="-128"/>
                <a:ea typeface="HGP創英角ｺﾞｼｯｸUB" pitchFamily="50" charset="-128"/>
              </a:rPr>
              <a:t>をダウンロードした上で、作成する。</a:t>
            </a:r>
          </a:p>
        </p:txBody>
      </p:sp>
      <p:sp>
        <p:nvSpPr>
          <p:cNvPr id="54276" name="Text Box 6" descr="25%"/>
          <p:cNvSpPr txBox="1">
            <a:spLocks noChangeArrowheads="1"/>
          </p:cNvSpPr>
          <p:nvPr/>
        </p:nvSpPr>
        <p:spPr bwMode="auto">
          <a:xfrm>
            <a:off x="180000" y="1665288"/>
            <a:ext cx="8676476" cy="4302716"/>
          </a:xfrm>
          <a:prstGeom prst="rect">
            <a:avLst/>
          </a:prstGeom>
          <a:noFill/>
          <a:ln w="9525" algn="ctr">
            <a:solidFill>
              <a:srgbClr val="FF0000"/>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2400" b="0" dirty="0" smtClean="0">
                <a:solidFill>
                  <a:srgbClr val="008000"/>
                </a:solidFill>
                <a:latin typeface="HGP創英角ｺﾞｼｯｸUB" pitchFamily="50" charset="-128"/>
                <a:ea typeface="HGP創英角ｺﾞｼｯｸUB" pitchFamily="50" charset="-128"/>
              </a:rPr>
              <a:t>◆</a:t>
            </a:r>
            <a:r>
              <a:rPr lang="ja-JP" altLang="en-US" sz="2400" b="0" u="sng" dirty="0">
                <a:solidFill>
                  <a:srgbClr val="008000"/>
                </a:solidFill>
                <a:latin typeface="HGP創英角ｺﾞｼｯｸUB" pitchFamily="50" charset="-128"/>
                <a:ea typeface="HGP創英角ｺﾞｼｯｸUB" pitchFamily="50" charset="-128"/>
              </a:rPr>
              <a:t>作成ツール及び利用マニュアル等の入手先：</a:t>
            </a:r>
            <a:endParaRPr lang="en-US" altLang="ja-JP" sz="2400" b="0" u="sng" dirty="0">
              <a:solidFill>
                <a:srgbClr val="008000"/>
              </a:solidFill>
              <a:latin typeface="HGP創英角ｺﾞｼｯｸUB" pitchFamily="50" charset="-128"/>
              <a:ea typeface="HGP創英角ｺﾞｼｯｸUB" pitchFamily="50" charset="-128"/>
            </a:endParaRPr>
          </a:p>
          <a:p>
            <a:pPr algn="l" eaLnBrk="1" hangingPunct="1"/>
            <a:endParaRPr lang="ja-JP" altLang="en-US" sz="2400" b="0" u="sng" dirty="0">
              <a:solidFill>
                <a:srgbClr val="008000"/>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道路工事完成図等作成支援サイト　→　道路施設基本データ</a:t>
            </a:r>
            <a:endParaRPr lang="en-US" altLang="ja-JP" sz="2400" b="0" dirty="0">
              <a:solidFill>
                <a:srgbClr val="000000"/>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a:t>
            </a:r>
            <a:r>
              <a:rPr lang="ja-JP" altLang="en-US" sz="2400" b="0" dirty="0" smtClean="0">
                <a:solidFill>
                  <a:srgbClr val="000000"/>
                </a:solidFill>
                <a:latin typeface="HGP創英角ｺﾞｼｯｸUB" pitchFamily="50" charset="-128"/>
                <a:ea typeface="HGP創英角ｺﾞｼｯｸUB" pitchFamily="50" charset="-128"/>
              </a:rPr>
              <a:t>　　　　　　 →</a:t>
            </a:r>
            <a:r>
              <a:rPr lang="ja-JP" altLang="en-US" sz="2400" b="0" dirty="0">
                <a:solidFill>
                  <a:srgbClr val="000000"/>
                </a:solidFill>
                <a:latin typeface="HGP創英角ｺﾞｼｯｸUB" pitchFamily="50" charset="-128"/>
                <a:ea typeface="HGP創英角ｺﾞｼｯｸUB" pitchFamily="50" charset="-128"/>
              </a:rPr>
              <a:t>　作成支援ツール</a:t>
            </a:r>
          </a:p>
          <a:p>
            <a:pPr algn="l" eaLnBrk="1" hangingPunct="1"/>
            <a:endParaRPr lang="ja-JP" altLang="en-US" sz="2400" b="0" dirty="0">
              <a:solidFill>
                <a:srgbClr val="000000"/>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a:t>
            </a:r>
            <a:r>
              <a:rPr lang="en-US" altLang="ja-JP" sz="2400" b="0" dirty="0">
                <a:ln>
                  <a:solidFill>
                    <a:schemeClr val="tx1"/>
                  </a:solidFill>
                </a:ln>
                <a:solidFill>
                  <a:schemeClr val="tx1">
                    <a:lumMod val="95000"/>
                    <a:lumOff val="5000"/>
                  </a:schemeClr>
                </a:solidFill>
                <a:latin typeface="HGP創英角ｺﾞｼｯｸUB" pitchFamily="50" charset="-128"/>
                <a:ea typeface="HGP創英角ｺﾞｼｯｸUB" pitchFamily="50" charset="-128"/>
                <a:hlinkClick r:id="rId3"/>
              </a:rPr>
              <a:t>http://www.nilim-cdrw.jp/dl_tool.html</a:t>
            </a:r>
            <a:endParaRPr lang="en-US" altLang="ja-JP" sz="2400" b="0" dirty="0">
              <a:ln>
                <a:solidFill>
                  <a:schemeClr val="tx1"/>
                </a:solidFill>
              </a:ln>
              <a:solidFill>
                <a:schemeClr val="tx1">
                  <a:lumMod val="95000"/>
                  <a:lumOff val="5000"/>
                </a:schemeClr>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a:t>
            </a:r>
            <a:endParaRPr lang="ja-JP" altLang="en-US" sz="2400" b="0" dirty="0">
              <a:solidFill>
                <a:srgbClr val="9900CC"/>
              </a:solidFill>
              <a:latin typeface="HGP創英角ｺﾞｼｯｸUB" pitchFamily="50" charset="-128"/>
              <a:ea typeface="HGP創英角ｺﾞｼｯｸUB" pitchFamily="50" charset="-128"/>
            </a:endParaRPr>
          </a:p>
          <a:p>
            <a:pPr algn="l" eaLnBrk="1" hangingPunct="1">
              <a:spcAft>
                <a:spcPct val="70000"/>
              </a:spcAft>
              <a:buSzPct val="80000"/>
              <a:buFont typeface="Wingdings" pitchFamily="2" charset="2"/>
              <a:buChar char="l"/>
            </a:pPr>
            <a:r>
              <a:rPr lang="ja-JP" altLang="en-US" sz="2400" b="0" dirty="0">
                <a:solidFill>
                  <a:srgbClr val="6600CC"/>
                </a:solidFill>
                <a:latin typeface="HGP創英角ｺﾞｼｯｸUB" pitchFamily="50" charset="-128"/>
                <a:ea typeface="HGP創英角ｺﾞｼｯｸUB" pitchFamily="50" charset="-128"/>
              </a:rPr>
              <a:t>道路施設基本データ作成システム</a:t>
            </a:r>
            <a:r>
              <a:rPr lang="en-US" altLang="ja-JP" sz="2400" b="0" dirty="0">
                <a:solidFill>
                  <a:srgbClr val="6600CC"/>
                </a:solidFill>
                <a:latin typeface="HGP創英角ｺﾞｼｯｸUB" pitchFamily="50" charset="-128"/>
                <a:ea typeface="HGP創英角ｺﾞｼｯｸUB" pitchFamily="50" charset="-128"/>
              </a:rPr>
              <a:t>(</a:t>
            </a:r>
            <a:r>
              <a:rPr lang="en-US" altLang="ja-JP" sz="2400" b="0" dirty="0" smtClean="0">
                <a:solidFill>
                  <a:srgbClr val="6600CC"/>
                </a:solidFill>
                <a:latin typeface="HGP創英角ｺﾞｼｯｸUB" pitchFamily="50" charset="-128"/>
                <a:ea typeface="HGP創英角ｺﾞｼｯｸUB" pitchFamily="50" charset="-128"/>
              </a:rPr>
              <a:t>Ver.1.0.2)</a:t>
            </a:r>
            <a:endParaRPr lang="en-US" altLang="ja-JP" sz="2400" b="0" dirty="0">
              <a:solidFill>
                <a:srgbClr val="6600CC"/>
              </a:solidFill>
              <a:latin typeface="HGP創英角ｺﾞｼｯｸUB" pitchFamily="50" charset="-128"/>
              <a:ea typeface="HGP創英角ｺﾞｼｯｸUB" pitchFamily="50" charset="-128"/>
            </a:endParaRPr>
          </a:p>
          <a:p>
            <a:pPr algn="l" eaLnBrk="1" hangingPunct="1">
              <a:spcAft>
                <a:spcPct val="70000"/>
              </a:spcAft>
              <a:buSzPct val="80000"/>
              <a:buFont typeface="Wingdings" pitchFamily="2" charset="2"/>
              <a:buChar char="l"/>
            </a:pPr>
            <a:r>
              <a:rPr lang="ja-JP" altLang="en-US" sz="2400" b="0" dirty="0">
                <a:solidFill>
                  <a:srgbClr val="6600CC"/>
                </a:solidFill>
                <a:latin typeface="HGP創英角ｺﾞｼｯｸUB" pitchFamily="50" charset="-128"/>
                <a:ea typeface="HGP創英角ｺﾞｼｯｸUB" pitchFamily="50" charset="-128"/>
              </a:rPr>
              <a:t>道路施設基本データ作成システム利用マニュアル</a:t>
            </a:r>
            <a:endParaRPr lang="en-US" altLang="ja-JP" sz="2400" b="0" dirty="0">
              <a:solidFill>
                <a:srgbClr val="6600CC"/>
              </a:solidFill>
              <a:latin typeface="HGP創英角ｺﾞｼｯｸUB" pitchFamily="50" charset="-128"/>
              <a:ea typeface="HGP創英角ｺﾞｼｯｸUB" pitchFamily="50" charset="-128"/>
            </a:endParaRPr>
          </a:p>
          <a:p>
            <a:pPr algn="l" eaLnBrk="1" hangingPunct="1">
              <a:spcAft>
                <a:spcPct val="70000"/>
              </a:spcAft>
              <a:buSzPct val="80000"/>
              <a:buFont typeface="Wingdings" pitchFamily="2" charset="2"/>
              <a:buChar char="l"/>
            </a:pPr>
            <a:r>
              <a:rPr lang="ja-JP" altLang="en-US" sz="2400" b="0" dirty="0">
                <a:solidFill>
                  <a:srgbClr val="6600CC"/>
                </a:solidFill>
                <a:latin typeface="HGP創英角ｺﾞｼｯｸUB" pitchFamily="50" charset="-128"/>
                <a:ea typeface="HGP創英角ｺﾞｼｯｸUB" pitchFamily="50" charset="-128"/>
              </a:rPr>
              <a:t>記入シート</a:t>
            </a:r>
            <a:r>
              <a:rPr lang="en-US" altLang="ja-JP" sz="2400" b="0" dirty="0">
                <a:solidFill>
                  <a:srgbClr val="6600CC"/>
                </a:solidFill>
                <a:latin typeface="HGP創英角ｺﾞｼｯｸUB" pitchFamily="50" charset="-128"/>
                <a:ea typeface="HGP創英角ｺﾞｼｯｸUB" pitchFamily="50" charset="-128"/>
              </a:rPr>
              <a:t>(</a:t>
            </a:r>
            <a:r>
              <a:rPr lang="ja-JP" altLang="en-US" sz="2400" b="0" dirty="0">
                <a:solidFill>
                  <a:srgbClr val="6600CC"/>
                </a:solidFill>
                <a:latin typeface="HGP創英角ｺﾞｼｯｸUB" pitchFamily="50" charset="-128"/>
                <a:ea typeface="HGP創英角ｺﾞｼｯｸUB" pitchFamily="50" charset="-128"/>
              </a:rPr>
              <a:t>道路施設台帳</a:t>
            </a:r>
            <a:r>
              <a:rPr lang="en-US" altLang="ja-JP" sz="2400" b="0" dirty="0">
                <a:solidFill>
                  <a:srgbClr val="6600CC"/>
                </a:solidFill>
                <a:latin typeface="HGP創英角ｺﾞｼｯｸUB" pitchFamily="50" charset="-128"/>
                <a:ea typeface="HGP創英角ｺﾞｼｯｸUB" pitchFamily="50" charset="-128"/>
              </a:rPr>
              <a:t>)※</a:t>
            </a:r>
            <a:r>
              <a:rPr lang="ja-JP" altLang="en-US" sz="2400" b="0" dirty="0">
                <a:solidFill>
                  <a:srgbClr val="6600CC"/>
                </a:solidFill>
                <a:latin typeface="HGP創英角ｺﾞｼｯｸUB" pitchFamily="50" charset="-128"/>
                <a:ea typeface="HGP創英角ｺﾞｼｯｸUB" pitchFamily="50" charset="-128"/>
              </a:rPr>
              <a:t>新規に作成する</a:t>
            </a:r>
            <a:r>
              <a:rPr lang="ja-JP" altLang="en-US" sz="2400" b="0" dirty="0" smtClean="0">
                <a:solidFill>
                  <a:srgbClr val="6600CC"/>
                </a:solidFill>
                <a:latin typeface="HGP創英角ｺﾞｼｯｸUB" pitchFamily="50" charset="-128"/>
                <a:ea typeface="HGP創英角ｺﾞｼｯｸUB" pitchFamily="50" charset="-128"/>
              </a:rPr>
              <a:t>場合</a:t>
            </a:r>
            <a:endParaRPr lang="en-US" altLang="ja-JP" sz="2400" b="0" dirty="0">
              <a:solidFill>
                <a:srgbClr val="6600CC"/>
              </a:solidFill>
              <a:latin typeface="HGP創英角ｺﾞｼｯｸUB" pitchFamily="50" charset="-128"/>
              <a:ea typeface="HGP創英角ｺﾞｼｯｸUB" pitchFamily="50" charset="-128"/>
            </a:endParaRPr>
          </a:p>
        </p:txBody>
      </p:sp>
      <p:sp>
        <p:nvSpPr>
          <p:cNvPr id="5"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750669161"/>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title" idx="4294967295"/>
          </p:nvPr>
        </p:nvSpPr>
        <p:spPr>
          <a:xfrm>
            <a:off x="180000" y="648000"/>
            <a:ext cx="8351838" cy="685800"/>
          </a:xfrm>
          <a:noFill/>
        </p:spPr>
        <p:txBody>
          <a:bodyPr/>
          <a:lstStyle/>
          <a:p>
            <a:pPr marL="514350" indent="-514350" eaLnBrk="1" hangingPunct="1">
              <a:spcBef>
                <a:spcPct val="20000"/>
              </a:spcBef>
              <a:buClr>
                <a:schemeClr val="tx1"/>
              </a:buClr>
              <a:buFont typeface="+mj-ea"/>
              <a:buAutoNum type="circleNumDbPlain" startAt="3"/>
            </a:pPr>
            <a:r>
              <a:rPr lang="ja-JP" altLang="en-US" sz="3200" b="0" dirty="0" smtClean="0">
                <a:solidFill>
                  <a:schemeClr val="tx1"/>
                </a:solidFill>
                <a:latin typeface="HGP創英角ｺﾞｼｯｸUB" pitchFamily="50" charset="-128"/>
                <a:ea typeface="HGP創英角ｺﾞｼｯｸUB" pitchFamily="50" charset="-128"/>
              </a:rPr>
              <a:t>道路施設基本データについての注意</a:t>
            </a:r>
          </a:p>
        </p:txBody>
      </p:sp>
      <p:sp>
        <p:nvSpPr>
          <p:cNvPr id="6" name="Rectangle 4"/>
          <p:cNvSpPr txBox="1">
            <a:spLocks noChangeArrowheads="1"/>
          </p:cNvSpPr>
          <p:nvPr/>
        </p:nvSpPr>
        <p:spPr bwMode="auto">
          <a:xfrm>
            <a:off x="180000" y="1253654"/>
            <a:ext cx="8640000" cy="4119562"/>
          </a:xfrm>
          <a:prstGeom prst="rect">
            <a:avLst/>
          </a:prstGeom>
          <a:noFill/>
          <a:ln w="9525">
            <a:noFill/>
            <a:miter lim="800000"/>
            <a:headEnd/>
            <a:tailEnd/>
          </a:ln>
          <a:effectLst/>
        </p:spPr>
        <p:txBody>
          <a:bodyPr/>
          <a:lstStyle/>
          <a:p>
            <a:pPr marL="457200" indent="-457200" algn="l">
              <a:lnSpc>
                <a:spcPct val="90000"/>
              </a:lnSpc>
              <a:spcBef>
                <a:spcPct val="20000"/>
              </a:spcBef>
              <a:buFont typeface="Arial" panose="020B0604020202020204" pitchFamily="34" charset="0"/>
              <a:buChar char="•"/>
              <a:defRPr/>
            </a:pPr>
            <a:r>
              <a:rPr lang="ja-JP" altLang="en-US" sz="3200" b="0" kern="0" dirty="0" smtClean="0">
                <a:solidFill>
                  <a:srgbClr val="000000"/>
                </a:solidFill>
                <a:latin typeface="HGP創英角ｺﾞｼｯｸUB" pitchFamily="50" charset="-128"/>
                <a:ea typeface="HGP創英角ｺﾞｼｯｸUB" pitchFamily="50" charset="-128"/>
              </a:rPr>
              <a:t>道路</a:t>
            </a:r>
            <a:r>
              <a:rPr lang="ja-JP" altLang="en-US" sz="3200" b="0" kern="0" dirty="0">
                <a:solidFill>
                  <a:srgbClr val="000000"/>
                </a:solidFill>
                <a:latin typeface="HGP創英角ｺﾞｼｯｸUB" pitchFamily="50" charset="-128"/>
                <a:ea typeface="HGP創英角ｺﾞｼｯｸUB" pitchFamily="50" charset="-128"/>
              </a:rPr>
              <a:t>施設基本データを作成するために、平成</a:t>
            </a:r>
            <a:r>
              <a:rPr lang="en-US" altLang="ja-JP" sz="3200" b="0" kern="0" dirty="0">
                <a:solidFill>
                  <a:srgbClr val="000000"/>
                </a:solidFill>
                <a:latin typeface="HGP創英角ｺﾞｼｯｸUB" pitchFamily="50" charset="-128"/>
                <a:ea typeface="HGP創英角ｺﾞｼｯｸUB" pitchFamily="50" charset="-128"/>
              </a:rPr>
              <a:t>22</a:t>
            </a:r>
            <a:r>
              <a:rPr lang="ja-JP" altLang="en-US" sz="3200" b="0" kern="0" dirty="0">
                <a:solidFill>
                  <a:srgbClr val="000000"/>
                </a:solidFill>
                <a:latin typeface="HGP創英角ｺﾞｼｯｸUB" pitchFamily="50" charset="-128"/>
                <a:ea typeface="HGP創英角ｺﾞｼｯｸUB" pitchFamily="50" charset="-128"/>
              </a:rPr>
              <a:t>年</a:t>
            </a:r>
            <a:r>
              <a:rPr lang="en-US" altLang="ja-JP" sz="3200" b="0" kern="0" dirty="0">
                <a:solidFill>
                  <a:srgbClr val="000000"/>
                </a:solidFill>
                <a:latin typeface="HGP創英角ｺﾞｼｯｸUB" pitchFamily="50" charset="-128"/>
                <a:ea typeface="HGP創英角ｺﾞｼｯｸUB" pitchFamily="50" charset="-128"/>
              </a:rPr>
              <a:t>5</a:t>
            </a:r>
            <a:r>
              <a:rPr lang="ja-JP" altLang="en-US" sz="3200" b="0" kern="0" dirty="0">
                <a:solidFill>
                  <a:srgbClr val="000000"/>
                </a:solidFill>
                <a:latin typeface="HGP創英角ｺﾞｼｯｸUB" pitchFamily="50" charset="-128"/>
                <a:ea typeface="HGP創英角ｺﾞｼｯｸUB" pitchFamily="50" charset="-128"/>
              </a:rPr>
              <a:t>月から中部地整のシステムを全国で補助的に使用していましたが、</a:t>
            </a:r>
            <a:r>
              <a:rPr lang="ja-JP" altLang="en-US" sz="3200" b="0" kern="0" dirty="0">
                <a:solidFill>
                  <a:srgbClr val="FF0000"/>
                </a:solidFill>
                <a:latin typeface="HGP創英角ｺﾞｼｯｸUB" pitchFamily="50" charset="-128"/>
                <a:ea typeface="HGP創英角ｺﾞｼｯｸUB" pitchFamily="50" charset="-128"/>
              </a:rPr>
              <a:t>平成</a:t>
            </a:r>
            <a:r>
              <a:rPr lang="en-US" altLang="ja-JP" sz="3200" b="0" kern="0" dirty="0">
                <a:solidFill>
                  <a:srgbClr val="FF0000"/>
                </a:solidFill>
                <a:latin typeface="HGP創英角ｺﾞｼｯｸUB" pitchFamily="50" charset="-128"/>
                <a:ea typeface="HGP創英角ｺﾞｼｯｸUB" pitchFamily="50" charset="-128"/>
              </a:rPr>
              <a:t>24</a:t>
            </a:r>
            <a:r>
              <a:rPr lang="ja-JP" altLang="en-US" sz="3200" b="0" kern="0" dirty="0">
                <a:solidFill>
                  <a:srgbClr val="FF0000"/>
                </a:solidFill>
                <a:latin typeface="HGP創英角ｺﾞｼｯｸUB" pitchFamily="50" charset="-128"/>
                <a:ea typeface="HGP創英角ｺﾞｼｯｸUB" pitchFamily="50" charset="-128"/>
              </a:rPr>
              <a:t>年</a:t>
            </a:r>
            <a:r>
              <a:rPr lang="en-US" altLang="ja-JP" sz="3200" b="0" kern="0" dirty="0">
                <a:solidFill>
                  <a:srgbClr val="FF0000"/>
                </a:solidFill>
                <a:latin typeface="HGP創英角ｺﾞｼｯｸUB" pitchFamily="50" charset="-128"/>
                <a:ea typeface="HGP創英角ｺﾞｼｯｸUB" pitchFamily="50" charset="-128"/>
              </a:rPr>
              <a:t>9</a:t>
            </a:r>
            <a:r>
              <a:rPr lang="ja-JP" altLang="en-US" sz="3200" b="0" kern="0" dirty="0">
                <a:solidFill>
                  <a:srgbClr val="FF0000"/>
                </a:solidFill>
                <a:latin typeface="HGP創英角ｺﾞｼｯｸUB" pitchFamily="50" charset="-128"/>
                <a:ea typeface="HGP創英角ｺﾞｼｯｸUB" pitchFamily="50" charset="-128"/>
              </a:rPr>
              <a:t>月から全国統一の支援システムである「道路施設基本データ作成システム」を使用してください。</a:t>
            </a:r>
            <a:endParaRPr lang="en-US" altLang="ja-JP" sz="3200" b="0" kern="0" dirty="0">
              <a:solidFill>
                <a:srgbClr val="FF0000"/>
              </a:solidFill>
              <a:latin typeface="HGP創英角ｺﾞｼｯｸUB" pitchFamily="50" charset="-128"/>
              <a:ea typeface="HGP創英角ｺﾞｼｯｸUB" pitchFamily="50" charset="-128"/>
            </a:endParaRPr>
          </a:p>
          <a:p>
            <a:pPr marL="457200" indent="-457200" algn="l">
              <a:lnSpc>
                <a:spcPct val="90000"/>
              </a:lnSpc>
              <a:spcBef>
                <a:spcPct val="20000"/>
              </a:spcBef>
              <a:buFont typeface="Arial" panose="020B0604020202020204" pitchFamily="34" charset="0"/>
              <a:buChar char="•"/>
              <a:defRPr/>
            </a:pPr>
            <a:endParaRPr lang="ja-JP" altLang="en-US" sz="3200" b="0" kern="0" dirty="0">
              <a:solidFill>
                <a:srgbClr val="FF0000"/>
              </a:solidFill>
              <a:latin typeface="HGP創英角ｺﾞｼｯｸUB" pitchFamily="50" charset="-128"/>
              <a:ea typeface="HGP創英角ｺﾞｼｯｸUB" pitchFamily="50" charset="-128"/>
            </a:endParaRPr>
          </a:p>
          <a:p>
            <a:pPr marL="457200" indent="-457200" algn="l">
              <a:lnSpc>
                <a:spcPct val="90000"/>
              </a:lnSpc>
              <a:spcBef>
                <a:spcPct val="20000"/>
              </a:spcBef>
              <a:buFont typeface="Arial" panose="020B0604020202020204" pitchFamily="34" charset="0"/>
              <a:buChar char="•"/>
              <a:defRPr/>
            </a:pPr>
            <a:r>
              <a:rPr lang="ja-JP" altLang="en-US" sz="3200" b="0" kern="0" dirty="0" smtClean="0">
                <a:solidFill>
                  <a:srgbClr val="000000"/>
                </a:solidFill>
                <a:latin typeface="HGP創英角ｺﾞｼｯｸUB" pitchFamily="50" charset="-128"/>
                <a:ea typeface="HGP創英角ｺﾞｼｯｸUB" pitchFamily="50" charset="-128"/>
              </a:rPr>
              <a:t>道路</a:t>
            </a:r>
            <a:r>
              <a:rPr lang="ja-JP" altLang="en-US" sz="3200" b="0" kern="0" dirty="0">
                <a:solidFill>
                  <a:srgbClr val="000000"/>
                </a:solidFill>
                <a:latin typeface="HGP創英角ｺﾞｼｯｸUB" pitchFamily="50" charset="-128"/>
                <a:ea typeface="HGP創英角ｺﾞｼｯｸUB" pitchFamily="50" charset="-128"/>
              </a:rPr>
              <a:t>施設基本データの作成内容・運用方法については、各地方整備局等で異なるため、これらに関することは、</a:t>
            </a:r>
            <a:r>
              <a:rPr lang="ja-JP" altLang="en-US" sz="3200" b="0" kern="0" dirty="0">
                <a:solidFill>
                  <a:srgbClr val="FF0000"/>
                </a:solidFill>
                <a:latin typeface="HGP創英角ｺﾞｼｯｸUB" pitchFamily="50" charset="-128"/>
                <a:ea typeface="HGP創英角ｺﾞｼｯｸUB" pitchFamily="50" charset="-128"/>
              </a:rPr>
              <a:t>各地方整備局等の（道路部道路管理課等）で担当します。</a:t>
            </a:r>
          </a:p>
        </p:txBody>
      </p:sp>
      <p:sp>
        <p:nvSpPr>
          <p:cNvPr id="4"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369808884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idx="4294967295"/>
          </p:nvPr>
        </p:nvSpPr>
        <p:spPr>
          <a:xfrm>
            <a:off x="721569" y="1839914"/>
            <a:ext cx="2843212" cy="583795"/>
          </a:xfrm>
        </p:spPr>
        <p:txBody>
          <a:bodyPr/>
          <a:lstStyle/>
          <a:p>
            <a:pPr eaLnBrk="1" hangingPunct="1"/>
            <a:r>
              <a:rPr lang="ja-JP" altLang="en-US" sz="3200" b="0" u="sng" dirty="0" smtClean="0">
                <a:solidFill>
                  <a:schemeClr val="tx1"/>
                </a:solidFill>
                <a:latin typeface="HGP創英角ｺﾞｼｯｸUB" pitchFamily="50" charset="-128"/>
                <a:ea typeface="HGP創英角ｺﾞｼｯｸUB" pitchFamily="50" charset="-128"/>
              </a:rPr>
              <a:t>格納フォルダ</a:t>
            </a:r>
          </a:p>
        </p:txBody>
      </p:sp>
      <p:sp>
        <p:nvSpPr>
          <p:cNvPr id="33"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
        <p:nvSpPr>
          <p:cNvPr id="56335" name="タイトル 1"/>
          <p:cNvSpPr>
            <a:spLocks/>
          </p:cNvSpPr>
          <p:nvPr/>
        </p:nvSpPr>
        <p:spPr bwMode="auto">
          <a:xfrm>
            <a:off x="180000" y="648000"/>
            <a:ext cx="5113338"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3200" b="0" dirty="0" smtClean="0">
                <a:latin typeface="HGP創英角ｺﾞｼｯｸUB" pitchFamily="50" charset="-128"/>
                <a:ea typeface="HGP創英角ｺﾞｼｯｸUB" pitchFamily="50" charset="-128"/>
              </a:rPr>
              <a:t>④成果品の作成</a:t>
            </a:r>
            <a:endParaRPr lang="ja-JP" altLang="en-US" sz="3200" b="0" dirty="0">
              <a:latin typeface="HGP創英角ｺﾞｼｯｸUB" pitchFamily="50" charset="-128"/>
              <a:ea typeface="HGP創英角ｺﾞｼｯｸUB" pitchFamily="50" charset="-128"/>
            </a:endParaRPr>
          </a:p>
        </p:txBody>
      </p:sp>
      <p:grpSp>
        <p:nvGrpSpPr>
          <p:cNvPr id="56322" name="グループ化 32"/>
          <p:cNvGrpSpPr>
            <a:grpSpLocks noChangeAspect="1"/>
          </p:cNvGrpSpPr>
          <p:nvPr/>
        </p:nvGrpSpPr>
        <p:grpSpPr bwMode="auto">
          <a:xfrm>
            <a:off x="4086225" y="1484313"/>
            <a:ext cx="4416425" cy="4130675"/>
            <a:chOff x="479424" y="3247109"/>
            <a:chExt cx="3457575" cy="3233588"/>
          </a:xfrm>
        </p:grpSpPr>
        <p:grpSp>
          <p:nvGrpSpPr>
            <p:cNvPr id="56347" name="グループ化 33"/>
            <p:cNvGrpSpPr>
              <a:grpSpLocks/>
            </p:cNvGrpSpPr>
            <p:nvPr/>
          </p:nvGrpSpPr>
          <p:grpSpPr bwMode="auto">
            <a:xfrm>
              <a:off x="479424" y="3247109"/>
              <a:ext cx="3457575" cy="3233588"/>
              <a:chOff x="1886743" y="2003425"/>
              <a:chExt cx="3457575" cy="3233588"/>
            </a:xfrm>
          </p:grpSpPr>
          <p:pic>
            <p:nvPicPr>
              <p:cNvPr id="56350"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65480"/>
              <a:stretch>
                <a:fillRect/>
              </a:stretch>
            </p:blipFill>
            <p:spPr bwMode="auto">
              <a:xfrm>
                <a:off x="1886743" y="3574901"/>
                <a:ext cx="3457575"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635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b="79887"/>
              <a:stretch>
                <a:fillRect/>
              </a:stretch>
            </p:blipFill>
            <p:spPr bwMode="auto">
              <a:xfrm>
                <a:off x="1886743" y="2003425"/>
                <a:ext cx="3457575" cy="96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6352"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46489" b="40987"/>
              <a:stretch>
                <a:fillRect/>
              </a:stretch>
            </p:blipFill>
            <p:spPr bwMode="auto">
              <a:xfrm>
                <a:off x="1886743" y="2971800"/>
                <a:ext cx="3457575" cy="603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grpSp>
        <p:sp>
          <p:nvSpPr>
            <p:cNvPr id="56348" name="正方形/長方形 34"/>
            <p:cNvSpPr>
              <a:spLocks noChangeArrowheads="1"/>
            </p:cNvSpPr>
            <p:nvPr/>
          </p:nvSpPr>
          <p:spPr bwMode="auto">
            <a:xfrm>
              <a:off x="2699792" y="5445224"/>
              <a:ext cx="1049837" cy="219075"/>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b="0">
                  <a:solidFill>
                    <a:srgbClr val="0066FF"/>
                  </a:solidFill>
                  <a:latin typeface="HGP創英角ｺﾞｼｯｸUB" pitchFamily="50" charset="-128"/>
                  <a:ea typeface="HGP創英角ｺﾞｼｯｸUB" pitchFamily="50" charset="-128"/>
                </a:rPr>
                <a:t>OTHRS05.DTD</a:t>
              </a:r>
            </a:p>
          </p:txBody>
        </p:sp>
        <p:sp>
          <p:nvSpPr>
            <p:cNvPr id="56349" name="正方形/長方形 35"/>
            <p:cNvSpPr>
              <a:spLocks noChangeArrowheads="1"/>
            </p:cNvSpPr>
            <p:nvPr/>
          </p:nvSpPr>
          <p:spPr bwMode="auto">
            <a:xfrm>
              <a:off x="1763688" y="3789040"/>
              <a:ext cx="1049837" cy="219075"/>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b="0" dirty="0">
                  <a:solidFill>
                    <a:srgbClr val="0066FF"/>
                  </a:solidFill>
                  <a:latin typeface="HGP創英角ｺﾞｼｯｸUB" pitchFamily="50" charset="-128"/>
                  <a:ea typeface="HGP創英角ｺﾞｼｯｸUB" pitchFamily="50" charset="-128"/>
                </a:rPr>
                <a:t>INDE_C05.DTD</a:t>
              </a:r>
            </a:p>
          </p:txBody>
        </p:sp>
      </p:grpSp>
      <p:sp>
        <p:nvSpPr>
          <p:cNvPr id="56324" name="Rectangle 4"/>
          <p:cNvSpPr>
            <a:spLocks noChangeArrowheads="1"/>
          </p:cNvSpPr>
          <p:nvPr/>
        </p:nvSpPr>
        <p:spPr bwMode="auto">
          <a:xfrm>
            <a:off x="7021563" y="575824"/>
            <a:ext cx="18716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P.65-66】</a:t>
            </a:r>
          </a:p>
        </p:txBody>
      </p:sp>
      <p:sp>
        <p:nvSpPr>
          <p:cNvPr id="56325" name="Rectangle 74"/>
          <p:cNvSpPr>
            <a:spLocks noChangeArrowheads="1"/>
          </p:cNvSpPr>
          <p:nvPr/>
        </p:nvSpPr>
        <p:spPr bwMode="auto">
          <a:xfrm>
            <a:off x="250825" y="5373688"/>
            <a:ext cx="4357688" cy="1079500"/>
          </a:xfrm>
          <a:prstGeom prst="rect">
            <a:avLst/>
          </a:prstGeom>
          <a:solidFill>
            <a:srgbClr val="FFFF99"/>
          </a:solidFill>
          <a:ln w="9525" algn="ctr">
            <a:solidFill>
              <a:schemeClr val="tx1"/>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solidFill>
                  <a:srgbClr val="FF0000"/>
                </a:solidFill>
                <a:latin typeface="HGP創英角ｺﾞｼｯｸUB" pitchFamily="50" charset="-128"/>
                <a:ea typeface="HGP創英角ｺﾞｼｯｸUB" pitchFamily="50" charset="-128"/>
              </a:rPr>
              <a:t>注意</a:t>
            </a:r>
          </a:p>
          <a:p>
            <a:pPr algn="l" eaLnBrk="1" hangingPunct="1"/>
            <a:r>
              <a:rPr lang="ja-JP" altLang="en-US" sz="1600" b="0" dirty="0">
                <a:solidFill>
                  <a:srgbClr val="000000"/>
                </a:solidFill>
                <a:latin typeface="HGP創英角ｺﾞｼｯｸUB" pitchFamily="50" charset="-128"/>
                <a:ea typeface="HGP創英角ｺﾞｼｯｸUB" pitchFamily="50" charset="-128"/>
              </a:rPr>
              <a:t>　「道路工事完成図等作成要領」は、</a:t>
            </a:r>
          </a:p>
          <a:p>
            <a:pPr algn="l" eaLnBrk="1" hangingPunct="1"/>
            <a:r>
              <a:rPr lang="ja-JP" altLang="en-US" sz="1600" b="0" dirty="0">
                <a:solidFill>
                  <a:srgbClr val="000000"/>
                </a:solidFill>
                <a:latin typeface="HGP創英角ｺﾞｼｯｸUB" pitchFamily="50" charset="-128"/>
                <a:ea typeface="HGP創英角ｺﾞｼｯｸUB" pitchFamily="50" charset="-128"/>
              </a:rPr>
              <a:t>旧「工事完成図書の電子納品等要領（案）」準拠のフォルダ構成となっている。</a:t>
            </a:r>
          </a:p>
        </p:txBody>
      </p:sp>
      <p:sp>
        <p:nvSpPr>
          <p:cNvPr id="56326" name="AutoShape 8"/>
          <p:cNvSpPr>
            <a:spLocks noChangeArrowheads="1"/>
          </p:cNvSpPr>
          <p:nvPr/>
        </p:nvSpPr>
        <p:spPr bwMode="auto">
          <a:xfrm>
            <a:off x="4721225" y="2817813"/>
            <a:ext cx="4064000" cy="647700"/>
          </a:xfrm>
          <a:prstGeom prst="roundRect">
            <a:avLst>
              <a:gd name="adj" fmla="val 17403"/>
            </a:avLst>
          </a:prstGeom>
          <a:noFill/>
          <a:ln w="57150" algn="ctr">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27" name="AutoShape 9"/>
          <p:cNvSpPr>
            <a:spLocks noChangeArrowheads="1"/>
          </p:cNvSpPr>
          <p:nvPr/>
        </p:nvSpPr>
        <p:spPr bwMode="auto">
          <a:xfrm>
            <a:off x="4719638" y="3616325"/>
            <a:ext cx="4100512" cy="1998663"/>
          </a:xfrm>
          <a:prstGeom prst="roundRect">
            <a:avLst>
              <a:gd name="adj" fmla="val 10171"/>
            </a:avLst>
          </a:prstGeom>
          <a:noFill/>
          <a:ln w="5715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grpSp>
        <p:nvGrpSpPr>
          <p:cNvPr id="56328" name="Group 45"/>
          <p:cNvGrpSpPr>
            <a:grpSpLocks/>
          </p:cNvGrpSpPr>
          <p:nvPr/>
        </p:nvGrpSpPr>
        <p:grpSpPr bwMode="auto">
          <a:xfrm>
            <a:off x="7173913" y="1484313"/>
            <a:ext cx="1828800" cy="1003300"/>
            <a:chOff x="4504" y="720"/>
            <a:chExt cx="1152" cy="632"/>
          </a:xfrm>
        </p:grpSpPr>
        <p:sp>
          <p:nvSpPr>
            <p:cNvPr id="56336" name="AutoShape 43"/>
            <p:cNvSpPr>
              <a:spLocks noChangeArrowheads="1"/>
            </p:cNvSpPr>
            <p:nvPr/>
          </p:nvSpPr>
          <p:spPr bwMode="auto">
            <a:xfrm>
              <a:off x="4504" y="720"/>
              <a:ext cx="1152" cy="632"/>
            </a:xfrm>
            <a:prstGeom prst="roundRect">
              <a:avLst>
                <a:gd name="adj" fmla="val 16667"/>
              </a:avLst>
            </a:prstGeom>
            <a:solidFill>
              <a:schemeClr val="accent1"/>
            </a:solidFill>
            <a:ln w="9525" algn="ctr">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grpSp>
          <p:nvGrpSpPr>
            <p:cNvPr id="56337" name="Group 42"/>
            <p:cNvGrpSpPr>
              <a:grpSpLocks/>
            </p:cNvGrpSpPr>
            <p:nvPr/>
          </p:nvGrpSpPr>
          <p:grpSpPr bwMode="auto">
            <a:xfrm>
              <a:off x="4557" y="819"/>
              <a:ext cx="1037" cy="461"/>
              <a:chOff x="4581" y="1291"/>
              <a:chExt cx="1037" cy="461"/>
            </a:xfrm>
          </p:grpSpPr>
          <p:grpSp>
            <p:nvGrpSpPr>
              <p:cNvPr id="56338" name="Group 25"/>
              <p:cNvGrpSpPr>
                <a:grpSpLocks/>
              </p:cNvGrpSpPr>
              <p:nvPr/>
            </p:nvGrpSpPr>
            <p:grpSpPr bwMode="auto">
              <a:xfrm>
                <a:off x="4581" y="1293"/>
                <a:ext cx="416" cy="459"/>
                <a:chOff x="1241" y="3113"/>
                <a:chExt cx="416" cy="459"/>
              </a:xfrm>
            </p:grpSpPr>
            <p:sp>
              <p:nvSpPr>
                <p:cNvPr id="56344" name="Freeform 26"/>
                <p:cNvSpPr>
                  <a:spLocks/>
                </p:cNvSpPr>
                <p:nvPr/>
              </p:nvSpPr>
              <p:spPr bwMode="auto">
                <a:xfrm>
                  <a:off x="1297" y="3113"/>
                  <a:ext cx="318" cy="456"/>
                </a:xfrm>
                <a:custGeom>
                  <a:avLst/>
                  <a:gdLst>
                    <a:gd name="T0" fmla="*/ 0 w 318"/>
                    <a:gd name="T1" fmla="*/ 2 h 456"/>
                    <a:gd name="T2" fmla="*/ 0 w 318"/>
                    <a:gd name="T3" fmla="*/ 456 h 456"/>
                    <a:gd name="T4" fmla="*/ 315 w 318"/>
                    <a:gd name="T5" fmla="*/ 456 h 456"/>
                    <a:gd name="T6" fmla="*/ 318 w 318"/>
                    <a:gd name="T7" fmla="*/ 94 h 456"/>
                    <a:gd name="T8" fmla="*/ 226 w 318"/>
                    <a:gd name="T9" fmla="*/ 0 h 456"/>
                    <a:gd name="T10" fmla="*/ 0 w 318"/>
                    <a:gd name="T11" fmla="*/ 2 h 456"/>
                    <a:gd name="T12" fmla="*/ 0 60000 65536"/>
                    <a:gd name="T13" fmla="*/ 0 60000 65536"/>
                    <a:gd name="T14" fmla="*/ 0 60000 65536"/>
                    <a:gd name="T15" fmla="*/ 0 60000 65536"/>
                    <a:gd name="T16" fmla="*/ 0 60000 65536"/>
                    <a:gd name="T17" fmla="*/ 0 60000 65536"/>
                    <a:gd name="T18" fmla="*/ 0 w 318"/>
                    <a:gd name="T19" fmla="*/ 0 h 456"/>
                    <a:gd name="T20" fmla="*/ 318 w 318"/>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318" h="456">
                      <a:moveTo>
                        <a:pt x="0" y="2"/>
                      </a:moveTo>
                      <a:lnTo>
                        <a:pt x="0" y="456"/>
                      </a:lnTo>
                      <a:lnTo>
                        <a:pt x="315" y="456"/>
                      </a:lnTo>
                      <a:lnTo>
                        <a:pt x="318" y="94"/>
                      </a:lnTo>
                      <a:lnTo>
                        <a:pt x="226" y="0"/>
                      </a:lnTo>
                      <a:lnTo>
                        <a:pt x="0" y="2"/>
                      </a:lnTo>
                      <a:close/>
                    </a:path>
                  </a:pathLst>
                </a:custGeom>
                <a:solidFill>
                  <a:schemeClr val="tx1"/>
                </a:solidFill>
                <a:ln w="9525" cap="flat" cmpd="sng">
                  <a:solidFill>
                    <a:schemeClr val="tx1"/>
                  </a:solidFill>
                  <a:prstDash val="solid"/>
                  <a:round/>
                  <a:headEnd/>
                  <a:tailEnd/>
                </a:ln>
              </p:spPr>
              <p:txBody>
                <a:bodyPr wrap="none" anchor="ctr"/>
                <a:lstStyle/>
                <a:p>
                  <a:endParaRPr lang="ja-JP" altLang="en-US" b="0"/>
                </a:p>
              </p:txBody>
            </p:sp>
            <p:sp>
              <p:nvSpPr>
                <p:cNvPr id="56345" name="AutoShape 27"/>
                <p:cNvSpPr>
                  <a:spLocks noChangeArrowheads="1"/>
                </p:cNvSpPr>
                <p:nvPr/>
              </p:nvSpPr>
              <p:spPr bwMode="auto">
                <a:xfrm>
                  <a:off x="1524" y="3115"/>
                  <a:ext cx="91" cy="90"/>
                </a:xfrm>
                <a:prstGeom prst="rtTriangle">
                  <a:avLst/>
                </a:prstGeom>
                <a:solidFill>
                  <a:schemeClr val="accent1"/>
                </a:solidFill>
                <a:ln w="9525" algn="ctr">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46" name="Text Box 28"/>
                <p:cNvSpPr txBox="1">
                  <a:spLocks noChangeArrowheads="1"/>
                </p:cNvSpPr>
                <p:nvPr/>
              </p:nvSpPr>
              <p:spPr bwMode="auto">
                <a:xfrm>
                  <a:off x="1241" y="3339"/>
                  <a:ext cx="41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800" b="0" i="1">
                      <a:solidFill>
                        <a:srgbClr val="EAEAEA"/>
                      </a:solidFill>
                      <a:latin typeface="HGP創英角ｺﾞｼｯｸUB" pitchFamily="50" charset="-128"/>
                      <a:ea typeface="HGP創英角ｺﾞｼｯｸUB" pitchFamily="50" charset="-128"/>
                    </a:rPr>
                    <a:t>.P21</a:t>
                  </a:r>
                </a:p>
              </p:txBody>
            </p:sp>
          </p:grpSp>
          <p:grpSp>
            <p:nvGrpSpPr>
              <p:cNvPr id="56339" name="Group 36"/>
              <p:cNvGrpSpPr>
                <a:grpSpLocks/>
              </p:cNvGrpSpPr>
              <p:nvPr/>
            </p:nvGrpSpPr>
            <p:grpSpPr bwMode="auto">
              <a:xfrm>
                <a:off x="5248" y="1291"/>
                <a:ext cx="370" cy="456"/>
                <a:chOff x="1244" y="3703"/>
                <a:chExt cx="370" cy="456"/>
              </a:xfrm>
            </p:grpSpPr>
            <p:sp>
              <p:nvSpPr>
                <p:cNvPr id="56341" name="Freeform 37"/>
                <p:cNvSpPr>
                  <a:spLocks/>
                </p:cNvSpPr>
                <p:nvPr/>
              </p:nvSpPr>
              <p:spPr bwMode="auto">
                <a:xfrm>
                  <a:off x="1292" y="3703"/>
                  <a:ext cx="318" cy="456"/>
                </a:xfrm>
                <a:custGeom>
                  <a:avLst/>
                  <a:gdLst>
                    <a:gd name="T0" fmla="*/ 0 w 318"/>
                    <a:gd name="T1" fmla="*/ 2 h 456"/>
                    <a:gd name="T2" fmla="*/ 0 w 318"/>
                    <a:gd name="T3" fmla="*/ 456 h 456"/>
                    <a:gd name="T4" fmla="*/ 315 w 318"/>
                    <a:gd name="T5" fmla="*/ 456 h 456"/>
                    <a:gd name="T6" fmla="*/ 318 w 318"/>
                    <a:gd name="T7" fmla="*/ 94 h 456"/>
                    <a:gd name="T8" fmla="*/ 226 w 318"/>
                    <a:gd name="T9" fmla="*/ 0 h 456"/>
                    <a:gd name="T10" fmla="*/ 0 w 318"/>
                    <a:gd name="T11" fmla="*/ 2 h 456"/>
                    <a:gd name="T12" fmla="*/ 0 60000 65536"/>
                    <a:gd name="T13" fmla="*/ 0 60000 65536"/>
                    <a:gd name="T14" fmla="*/ 0 60000 65536"/>
                    <a:gd name="T15" fmla="*/ 0 60000 65536"/>
                    <a:gd name="T16" fmla="*/ 0 60000 65536"/>
                    <a:gd name="T17" fmla="*/ 0 60000 65536"/>
                    <a:gd name="T18" fmla="*/ 0 w 318"/>
                    <a:gd name="T19" fmla="*/ 0 h 456"/>
                    <a:gd name="T20" fmla="*/ 318 w 318"/>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318" h="456">
                      <a:moveTo>
                        <a:pt x="0" y="2"/>
                      </a:moveTo>
                      <a:lnTo>
                        <a:pt x="0" y="456"/>
                      </a:lnTo>
                      <a:lnTo>
                        <a:pt x="315" y="456"/>
                      </a:lnTo>
                      <a:lnTo>
                        <a:pt x="318" y="94"/>
                      </a:lnTo>
                      <a:lnTo>
                        <a:pt x="226" y="0"/>
                      </a:lnTo>
                      <a:lnTo>
                        <a:pt x="0" y="2"/>
                      </a:lnTo>
                      <a:close/>
                    </a:path>
                  </a:pathLst>
                </a:custGeom>
                <a:solidFill>
                  <a:srgbClr val="C0C0C0"/>
                </a:solidFill>
                <a:ln w="9525" cap="flat" cmpd="sng">
                  <a:solidFill>
                    <a:schemeClr val="tx1"/>
                  </a:solidFill>
                  <a:prstDash val="solid"/>
                  <a:round/>
                  <a:headEnd/>
                  <a:tailEnd/>
                </a:ln>
              </p:spPr>
              <p:txBody>
                <a:bodyPr wrap="none" anchor="ctr"/>
                <a:lstStyle/>
                <a:p>
                  <a:endParaRPr lang="ja-JP" altLang="en-US" b="0"/>
                </a:p>
              </p:txBody>
            </p:sp>
            <p:sp>
              <p:nvSpPr>
                <p:cNvPr id="56342" name="AutoShape 38"/>
                <p:cNvSpPr>
                  <a:spLocks noChangeArrowheads="1"/>
                </p:cNvSpPr>
                <p:nvPr/>
              </p:nvSpPr>
              <p:spPr bwMode="auto">
                <a:xfrm>
                  <a:off x="1519" y="3703"/>
                  <a:ext cx="91" cy="90"/>
                </a:xfrm>
                <a:prstGeom prst="rtTriangle">
                  <a:avLst/>
                </a:prstGeom>
                <a:solidFill>
                  <a:schemeClr val="accent1"/>
                </a:solidFill>
                <a:ln w="9525" algn="ctr">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43" name="Text Box 39"/>
                <p:cNvSpPr txBox="1">
                  <a:spLocks noChangeArrowheads="1"/>
                </p:cNvSpPr>
                <p:nvPr/>
              </p:nvSpPr>
              <p:spPr bwMode="auto">
                <a:xfrm>
                  <a:off x="1244" y="3944"/>
                  <a:ext cx="37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600" b="0" i="1">
                      <a:solidFill>
                        <a:srgbClr val="000000"/>
                      </a:solidFill>
                      <a:latin typeface="HGP創英角ｺﾞｼｯｸUB" pitchFamily="50" charset="-128"/>
                      <a:ea typeface="HGP創英角ｺﾞｼｯｸUB" pitchFamily="50" charset="-128"/>
                    </a:rPr>
                    <a:t>.SAF</a:t>
                  </a:r>
                </a:p>
              </p:txBody>
            </p:sp>
          </p:grpSp>
          <p:sp>
            <p:nvSpPr>
              <p:cNvPr id="56340" name="Text Box 41"/>
              <p:cNvSpPr txBox="1">
                <a:spLocks noChangeArrowheads="1"/>
              </p:cNvSpPr>
              <p:nvPr/>
            </p:nvSpPr>
            <p:spPr bwMode="auto">
              <a:xfrm>
                <a:off x="4961" y="1416"/>
                <a:ext cx="31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b="0">
                    <a:solidFill>
                      <a:srgbClr val="000000"/>
                    </a:solidFill>
                    <a:latin typeface="HGP創英角ｺﾞｼｯｸUB" pitchFamily="50" charset="-128"/>
                    <a:ea typeface="HGP創英角ｺﾞｼｯｸUB" pitchFamily="50" charset="-128"/>
                  </a:rPr>
                  <a:t>＋</a:t>
                </a:r>
              </a:p>
            </p:txBody>
          </p:sp>
        </p:grpSp>
      </p:grpSp>
      <p:sp>
        <p:nvSpPr>
          <p:cNvPr id="56329" name="AutoShape 44"/>
          <p:cNvSpPr>
            <a:spLocks noChangeArrowheads="1"/>
          </p:cNvSpPr>
          <p:nvPr/>
        </p:nvSpPr>
        <p:spPr bwMode="auto">
          <a:xfrm rot="1930485">
            <a:off x="7237413" y="2411413"/>
            <a:ext cx="390525" cy="685800"/>
          </a:xfrm>
          <a:prstGeom prst="downArrow">
            <a:avLst>
              <a:gd name="adj1" fmla="val 50000"/>
              <a:gd name="adj2" fmla="val 61870"/>
            </a:avLst>
          </a:prstGeom>
          <a:solidFill>
            <a:srgbClr val="FF99CC"/>
          </a:solidFill>
          <a:ln w="25400" algn="ctr">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30" name="Rectangle 10"/>
          <p:cNvSpPr>
            <a:spLocks noChangeArrowheads="1"/>
          </p:cNvSpPr>
          <p:nvPr/>
        </p:nvSpPr>
        <p:spPr bwMode="auto">
          <a:xfrm>
            <a:off x="43655" y="2449165"/>
            <a:ext cx="4519613" cy="1384995"/>
          </a:xfrm>
          <a:prstGeom prst="rect">
            <a:avLst/>
          </a:prstGeom>
          <a:solidFill>
            <a:srgbClr val="FF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marL="266700" indent="-2667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FontTx/>
              <a:buChar char="•"/>
            </a:pPr>
            <a:r>
              <a:rPr lang="ja-JP" altLang="en-US" sz="2800" b="0" dirty="0">
                <a:solidFill>
                  <a:srgbClr val="000000"/>
                </a:solidFill>
                <a:latin typeface="HGP創英角ｺﾞｼｯｸUB" pitchFamily="50" charset="-128"/>
                <a:ea typeface="HGP創英角ｺﾞｼｯｸUB" pitchFamily="50" charset="-128"/>
              </a:rPr>
              <a:t>完成平面図</a:t>
            </a:r>
            <a:r>
              <a:rPr lang="ja-JP" altLang="en-US" sz="2800" b="0" dirty="0" smtClean="0">
                <a:solidFill>
                  <a:srgbClr val="000000"/>
                </a:solidFill>
                <a:latin typeface="HGP創英角ｺﾞｼｯｸUB" pitchFamily="50" charset="-128"/>
                <a:ea typeface="HGP創英角ｺﾞｼｯｸUB" pitchFamily="50" charset="-128"/>
              </a:rPr>
              <a:t>および完　　　成縦断図</a:t>
            </a:r>
            <a:r>
              <a:rPr lang="ja-JP" altLang="en-US" sz="2800" b="0" dirty="0">
                <a:solidFill>
                  <a:srgbClr val="000000"/>
                </a:solidFill>
                <a:latin typeface="HGP創英角ｺﾞｼｯｸUB" pitchFamily="50" charset="-128"/>
                <a:ea typeface="HGP創英角ｺﾞｼｯｸUB" pitchFamily="50" charset="-128"/>
              </a:rPr>
              <a:t>は、</a:t>
            </a:r>
            <a:r>
              <a:rPr lang="en-US" altLang="ja-JP" sz="2800" b="0" u="sng" dirty="0">
                <a:solidFill>
                  <a:srgbClr val="008000"/>
                </a:solidFill>
                <a:latin typeface="HGP創英角ｺﾞｼｯｸUB" pitchFamily="50" charset="-128"/>
                <a:ea typeface="HGP創英角ｺﾞｼｯｸUB" pitchFamily="50" charset="-128"/>
              </a:rPr>
              <a:t>DRAWINGF</a:t>
            </a:r>
            <a:r>
              <a:rPr lang="ja-JP" altLang="en-US" sz="2800" b="0" dirty="0">
                <a:solidFill>
                  <a:srgbClr val="008000"/>
                </a:solidFill>
                <a:latin typeface="HGP創英角ｺﾞｼｯｸUB" pitchFamily="50" charset="-128"/>
                <a:ea typeface="HGP創英角ｺﾞｼｯｸUB" pitchFamily="50" charset="-128"/>
              </a:rPr>
              <a:t>（完成図フォルダ）</a:t>
            </a:r>
            <a:r>
              <a:rPr lang="ja-JP" altLang="en-US" sz="2800" b="0" dirty="0">
                <a:solidFill>
                  <a:srgbClr val="000000"/>
                </a:solidFill>
                <a:latin typeface="HGP創英角ｺﾞｼｯｸUB" pitchFamily="50" charset="-128"/>
                <a:ea typeface="HGP創英角ｺﾞｼｯｸUB" pitchFamily="50" charset="-128"/>
              </a:rPr>
              <a:t>に格納。</a:t>
            </a:r>
          </a:p>
        </p:txBody>
      </p:sp>
      <p:sp>
        <p:nvSpPr>
          <p:cNvPr id="56331" name="Rectangle 11" descr="30%"/>
          <p:cNvSpPr>
            <a:spLocks noChangeArrowheads="1"/>
          </p:cNvSpPr>
          <p:nvPr/>
        </p:nvSpPr>
        <p:spPr bwMode="auto">
          <a:xfrm>
            <a:off x="34925" y="3929063"/>
            <a:ext cx="4537075" cy="1384300"/>
          </a:xfrm>
          <a:prstGeom prst="rect">
            <a:avLst/>
          </a:prstGeom>
          <a:pattFill prst="pct30">
            <a:fgClr>
              <a:srgbClr val="FFCCFF"/>
            </a:fgClr>
            <a:bgClr>
              <a:schemeClr val="bg1"/>
            </a:bgClr>
          </a:patt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marL="266700" indent="-2667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FontTx/>
              <a:buChar char="•"/>
            </a:pPr>
            <a:r>
              <a:rPr lang="ja-JP" altLang="en-US" sz="2800" b="0" dirty="0">
                <a:solidFill>
                  <a:srgbClr val="000000"/>
                </a:solidFill>
                <a:latin typeface="HGP創英角ｺﾞｼｯｸUB" pitchFamily="50" charset="-128"/>
                <a:ea typeface="HGP創英角ｺﾞｼｯｸUB" pitchFamily="50" charset="-128"/>
              </a:rPr>
              <a:t>道路施設基本データは、</a:t>
            </a:r>
            <a:r>
              <a:rPr lang="en-US" altLang="ja-JP" sz="2800" b="0" dirty="0">
                <a:solidFill>
                  <a:srgbClr val="FF0000"/>
                </a:solidFill>
                <a:latin typeface="HGP創英角ｺﾞｼｯｸUB" pitchFamily="50" charset="-128"/>
                <a:ea typeface="HGP創英角ｺﾞｼｯｸUB" pitchFamily="50" charset="-128"/>
              </a:rPr>
              <a:t>OTHRS </a:t>
            </a:r>
            <a:r>
              <a:rPr lang="ja-JP" altLang="en-US" sz="2800" b="0" dirty="0">
                <a:solidFill>
                  <a:srgbClr val="FF0000"/>
                </a:solidFill>
                <a:latin typeface="HGP創英角ｺﾞｼｯｸUB" pitchFamily="50" charset="-128"/>
                <a:ea typeface="HGP創英角ｺﾞｼｯｸUB" pitchFamily="50" charset="-128"/>
              </a:rPr>
              <a:t>（その他フォルダ）内の</a:t>
            </a:r>
            <a:r>
              <a:rPr lang="en-US" altLang="ja-JP" sz="2800" b="0" u="sng" dirty="0">
                <a:solidFill>
                  <a:srgbClr val="FF0000"/>
                </a:solidFill>
                <a:latin typeface="HGP創英角ｺﾞｼｯｸUB" pitchFamily="50" charset="-128"/>
                <a:ea typeface="HGP創英角ｺﾞｼｯｸUB" pitchFamily="50" charset="-128"/>
              </a:rPr>
              <a:t>ORG999</a:t>
            </a:r>
            <a:r>
              <a:rPr lang="en-US" altLang="ja-JP" sz="2800" b="0" dirty="0">
                <a:solidFill>
                  <a:srgbClr val="FF0000"/>
                </a:solidFill>
                <a:latin typeface="HGP創英角ｺﾞｼｯｸUB" pitchFamily="50" charset="-128"/>
                <a:ea typeface="HGP創英角ｺﾞｼｯｸUB" pitchFamily="50" charset="-128"/>
              </a:rPr>
              <a:t> </a:t>
            </a:r>
            <a:r>
              <a:rPr lang="ja-JP" altLang="en-US" sz="2800" b="0" dirty="0">
                <a:solidFill>
                  <a:srgbClr val="000000"/>
                </a:solidFill>
                <a:latin typeface="HGP創英角ｺﾞｼｯｸUB" pitchFamily="50" charset="-128"/>
                <a:ea typeface="HGP創英角ｺﾞｼｯｸUB" pitchFamily="50" charset="-128"/>
              </a:rPr>
              <a:t>に格納。</a:t>
            </a:r>
          </a:p>
        </p:txBody>
      </p:sp>
      <p:sp>
        <p:nvSpPr>
          <p:cNvPr id="56332" name="Rectangle 29"/>
          <p:cNvSpPr>
            <a:spLocks noChangeArrowheads="1"/>
          </p:cNvSpPr>
          <p:nvPr/>
        </p:nvSpPr>
        <p:spPr bwMode="auto">
          <a:xfrm>
            <a:off x="4824413" y="5707273"/>
            <a:ext cx="4095750" cy="854075"/>
          </a:xfrm>
          <a:prstGeom prst="rect">
            <a:avLst/>
          </a:prstGeom>
          <a:solidFill>
            <a:srgbClr val="CC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lstStyle>
            <a:lvl1pPr marL="176213" indent="-17621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FontTx/>
              <a:buChar char="•"/>
            </a:pPr>
            <a:r>
              <a:rPr lang="ja-JP" altLang="en-US" sz="1500" b="0" dirty="0">
                <a:solidFill>
                  <a:srgbClr val="000000"/>
                </a:solidFill>
                <a:latin typeface="HGP創英角ｺﾞｼｯｸUB" pitchFamily="50" charset="-128"/>
                <a:ea typeface="HGP創英角ｺﾞｼｯｸUB" pitchFamily="50" charset="-128"/>
              </a:rPr>
              <a:t>台帳データがある場合は、</a:t>
            </a:r>
            <a:r>
              <a:rPr lang="en-US" altLang="ja-JP" sz="1500" b="0" dirty="0">
                <a:solidFill>
                  <a:srgbClr val="000000"/>
                </a:solidFill>
                <a:latin typeface="HGP創英角ｺﾞｼｯｸUB" pitchFamily="50" charset="-128"/>
                <a:ea typeface="HGP創英角ｺﾞｼｯｸUB" pitchFamily="50" charset="-128"/>
              </a:rPr>
              <a:t>REGISTER</a:t>
            </a:r>
            <a:r>
              <a:rPr lang="ja-JP" altLang="en-US" sz="1500" b="0" dirty="0">
                <a:solidFill>
                  <a:srgbClr val="000000"/>
                </a:solidFill>
                <a:latin typeface="HGP創英角ｺﾞｼｯｸUB" pitchFamily="50" charset="-128"/>
                <a:ea typeface="HGP創英角ｺﾞｼｯｸUB" pitchFamily="50" charset="-128"/>
              </a:rPr>
              <a:t>フォルダへ格納する。</a:t>
            </a:r>
          </a:p>
          <a:p>
            <a:pPr algn="l" eaLnBrk="1" hangingPunct="1">
              <a:lnSpc>
                <a:spcPct val="80000"/>
              </a:lnSpc>
              <a:spcBef>
                <a:spcPct val="20000"/>
              </a:spcBef>
              <a:buFontTx/>
              <a:buChar char="•"/>
            </a:pPr>
            <a:r>
              <a:rPr lang="ja-JP" altLang="en-US" sz="1500" b="0" dirty="0">
                <a:solidFill>
                  <a:srgbClr val="000000"/>
                </a:solidFill>
                <a:latin typeface="HGP創英角ｺﾞｼｯｸUB" pitchFamily="50" charset="-128"/>
                <a:ea typeface="HGP創英角ｺﾞｼｯｸUB" pitchFamily="50" charset="-128"/>
              </a:rPr>
              <a:t>地質・土質のデータがある場合は、</a:t>
            </a:r>
            <a:r>
              <a:rPr lang="en-US" altLang="ja-JP" sz="1500" b="0" dirty="0">
                <a:solidFill>
                  <a:srgbClr val="000000"/>
                </a:solidFill>
                <a:latin typeface="HGP創英角ｺﾞｼｯｸUB" pitchFamily="50" charset="-128"/>
                <a:ea typeface="HGP創英角ｺﾞｼｯｸUB" pitchFamily="50" charset="-128"/>
              </a:rPr>
              <a:t>BORING</a:t>
            </a:r>
            <a:r>
              <a:rPr lang="ja-JP" altLang="en-US" sz="1500" b="0" dirty="0">
                <a:solidFill>
                  <a:srgbClr val="000000"/>
                </a:solidFill>
                <a:latin typeface="HGP創英角ｺﾞｼｯｸUB" pitchFamily="50" charset="-128"/>
                <a:ea typeface="HGP創英角ｺﾞｼｯｸUB" pitchFamily="50" charset="-128"/>
              </a:rPr>
              <a:t>フォルダに格納する</a:t>
            </a:r>
            <a:r>
              <a:rPr lang="ja-JP" altLang="en-US" sz="1500" b="0" dirty="0" smtClean="0">
                <a:solidFill>
                  <a:srgbClr val="000000"/>
                </a:solidFill>
                <a:latin typeface="HGP創英角ｺﾞｼｯｸUB" pitchFamily="50" charset="-128"/>
                <a:ea typeface="HGP創英角ｺﾞｼｯｸUB" pitchFamily="50" charset="-128"/>
              </a:rPr>
              <a:t>。</a:t>
            </a:r>
            <a:endParaRPr lang="ja-JP" altLang="en-US" sz="1500" b="0" dirty="0">
              <a:solidFill>
                <a:srgbClr val="000000"/>
              </a:solidFill>
              <a:latin typeface="HGP創英角ｺﾞｼｯｸUB" pitchFamily="50" charset="-128"/>
              <a:ea typeface="HGP創英角ｺﾞｼｯｸUB" pitchFamily="50" charset="-128"/>
            </a:endParaRPr>
          </a:p>
        </p:txBody>
      </p:sp>
      <p:sp>
        <p:nvSpPr>
          <p:cNvPr id="56334" name="Text Box 31"/>
          <p:cNvSpPr txBox="1">
            <a:spLocks noChangeArrowheads="1"/>
          </p:cNvSpPr>
          <p:nvPr/>
        </p:nvSpPr>
        <p:spPr bwMode="auto">
          <a:xfrm>
            <a:off x="180000" y="1260667"/>
            <a:ext cx="3203575"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3000" b="0" dirty="0">
                <a:latin typeface="HGP創英角ｺﾞｼｯｸUB" pitchFamily="50" charset="-128"/>
                <a:ea typeface="HGP創英角ｺﾞｼｯｸUB" pitchFamily="50" charset="-128"/>
              </a:rPr>
              <a:t>1) </a:t>
            </a:r>
            <a:r>
              <a:rPr lang="ja-JP" altLang="en-US" sz="3000" b="0" dirty="0">
                <a:latin typeface="HGP創英角ｺﾞｼｯｸUB" pitchFamily="50" charset="-128"/>
                <a:ea typeface="HGP創英角ｺﾞｼｯｸUB" pitchFamily="50" charset="-128"/>
              </a:rPr>
              <a:t>電子納品方法</a:t>
            </a:r>
          </a:p>
        </p:txBody>
      </p:sp>
    </p:spTree>
    <p:extLst>
      <p:ext uri="{BB962C8B-B14F-4D97-AF65-F5344CB8AC3E}">
        <p14:creationId xmlns="" xmlns:p14="http://schemas.microsoft.com/office/powerpoint/2010/main" val="1780815729"/>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16000" y="648047"/>
            <a:ext cx="7920038" cy="540000"/>
          </a:xfrm>
        </p:spPr>
        <p:txBody>
          <a:bodyPr/>
          <a:lstStyle/>
          <a:p>
            <a:pPr eaLnBrk="1" hangingPunct="1">
              <a:defRPr/>
            </a:pPr>
            <a:r>
              <a:rPr lang="en-US" altLang="ja-JP" sz="3200" b="0" dirty="0" smtClean="0">
                <a:solidFill>
                  <a:schemeClr val="tx1"/>
                </a:solidFill>
                <a:latin typeface="HGP創英角ｺﾞｼｯｸUB" pitchFamily="50" charset="-128"/>
                <a:ea typeface="HGP創英角ｺﾞｼｯｸUB" pitchFamily="50" charset="-128"/>
              </a:rPr>
              <a:t>2) </a:t>
            </a:r>
            <a:r>
              <a:rPr lang="ja-JP" altLang="en-US" sz="3200" b="0" dirty="0" smtClean="0">
                <a:solidFill>
                  <a:schemeClr val="tx1"/>
                </a:solidFill>
                <a:latin typeface="HGP創英角ｺﾞｼｯｸUB" pitchFamily="50" charset="-128"/>
                <a:ea typeface="HGP創英角ｺﾞｼｯｸUB" pitchFamily="50" charset="-128"/>
              </a:rPr>
              <a:t>チェック方法</a:t>
            </a:r>
            <a:r>
              <a:rPr lang="ja-JP" altLang="en-US" sz="2600" b="0" dirty="0" smtClean="0">
                <a:solidFill>
                  <a:schemeClr val="tx1"/>
                </a:solidFill>
                <a:latin typeface="HGP創英角ｺﾞｼｯｸUB" pitchFamily="50" charset="-128"/>
                <a:ea typeface="HGP創英角ｺﾞｼｯｸUB" pitchFamily="50" charset="-128"/>
              </a:rPr>
              <a:t> </a:t>
            </a:r>
            <a:r>
              <a:rPr lang="ja-JP" altLang="en-US" sz="2400" b="0" dirty="0" smtClean="0">
                <a:solidFill>
                  <a:schemeClr val="tx1"/>
                </a:solidFill>
                <a:latin typeface="HGP創英角ｺﾞｼｯｸUB" pitchFamily="50" charset="-128"/>
                <a:ea typeface="HGP創英角ｺﾞｼｯｸUB" pitchFamily="50" charset="-128"/>
              </a:rPr>
              <a:t>（</a:t>
            </a:r>
            <a:r>
              <a:rPr lang="ja-JP" altLang="en-US" sz="2400" b="0" dirty="0" smtClean="0">
                <a:solidFill>
                  <a:srgbClr val="FF0000"/>
                </a:solidFill>
                <a:latin typeface="HGP創英角ｺﾞｼｯｸUB" pitchFamily="50" charset="-128"/>
                <a:ea typeface="HGP創英角ｺﾞｼｯｸUB" pitchFamily="50" charset="-128"/>
              </a:rPr>
              <a:t>作成者による</a:t>
            </a:r>
            <a:r>
              <a:rPr lang="ja-JP" altLang="en-US" sz="2400" b="0" u="sng" dirty="0" smtClean="0">
                <a:solidFill>
                  <a:schemeClr val="tx1"/>
                </a:solidFill>
                <a:latin typeface="HGP創英角ｺﾞｼｯｸUB" pitchFamily="50" charset="-128"/>
                <a:ea typeface="HGP創英角ｺﾞｼｯｸUB" pitchFamily="50" charset="-128"/>
              </a:rPr>
              <a:t>自己チェック</a:t>
            </a:r>
            <a:r>
              <a:rPr lang="ja-JP" altLang="en-US" sz="2400" b="0" dirty="0" smtClean="0">
                <a:solidFill>
                  <a:schemeClr val="tx1"/>
                </a:solidFill>
                <a:effectLst>
                  <a:outerShdw blurRad="38100" dist="38100" dir="2700000" algn="tl">
                    <a:srgbClr val="C0C0C0"/>
                  </a:outerShdw>
                </a:effectLst>
                <a:latin typeface="HGP創英角ｺﾞｼｯｸUB" pitchFamily="50" charset="-128"/>
                <a:ea typeface="HGP創英角ｺﾞｼｯｸUB" pitchFamily="50" charset="-128"/>
              </a:rPr>
              <a:t>）</a:t>
            </a:r>
            <a:endParaRPr lang="ja-JP" altLang="en-US" sz="2400" b="0" u="sng" dirty="0" smtClean="0">
              <a:solidFill>
                <a:srgbClr val="0000FF"/>
              </a:solidFill>
              <a:latin typeface="HGP創英角ｺﾞｼｯｸUB" pitchFamily="50" charset="-128"/>
              <a:ea typeface="HGP創英角ｺﾞｼｯｸUB" pitchFamily="50" charset="-128"/>
            </a:endParaRPr>
          </a:p>
        </p:txBody>
      </p:sp>
      <p:sp>
        <p:nvSpPr>
          <p:cNvPr id="57347" name="Rectangle 3"/>
          <p:cNvSpPr>
            <a:spLocks noChangeArrowheads="1"/>
          </p:cNvSpPr>
          <p:nvPr/>
        </p:nvSpPr>
        <p:spPr bwMode="auto">
          <a:xfrm>
            <a:off x="6768244" y="646844"/>
            <a:ext cx="2124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P.67-73】</a:t>
            </a:r>
          </a:p>
        </p:txBody>
      </p:sp>
      <p:graphicFrame>
        <p:nvGraphicFramePr>
          <p:cNvPr id="171067" name="Group 59"/>
          <p:cNvGraphicFramePr>
            <a:graphicFrameLocks noGrp="1"/>
          </p:cNvGraphicFramePr>
          <p:nvPr>
            <p:ph idx="1"/>
            <p:extLst>
              <p:ext uri="{D42A27DB-BD31-4B8C-83A1-F6EECF244321}">
                <p14:modId xmlns="" xmlns:p14="http://schemas.microsoft.com/office/powerpoint/2010/main" val="3736413273"/>
              </p:ext>
            </p:extLst>
          </p:nvPr>
        </p:nvGraphicFramePr>
        <p:xfrm>
          <a:off x="791581" y="1166761"/>
          <a:ext cx="7416823" cy="5313916"/>
        </p:xfrm>
        <a:graphic>
          <a:graphicData uri="http://schemas.openxmlformats.org/drawingml/2006/table">
            <a:tbl>
              <a:tblPr/>
              <a:tblGrid>
                <a:gridCol w="1426748"/>
                <a:gridCol w="1782018"/>
                <a:gridCol w="1547059"/>
                <a:gridCol w="2660998"/>
              </a:tblGrid>
              <a:tr h="38068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dirty="0" smtClean="0">
                          <a:ln>
                            <a:noFill/>
                          </a:ln>
                          <a:solidFill>
                            <a:schemeClr val="tx1"/>
                          </a:solidFill>
                          <a:effectLst/>
                          <a:latin typeface="Tahoma" pitchFamily="34" charset="0"/>
                          <a:ea typeface="ＭＳ Ｐゴシック" pitchFamily="50" charset="-128"/>
                        </a:rPr>
                        <a:t>ﾁｪｯｸ対象</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チェックの方法および結果の提出</a:t>
                      </a:r>
                    </a:p>
                  </a:txBody>
                  <a:tcPr marL="81528" marR="81528" marT="40756" marB="4075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r>
              <a:tr h="38053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チェック方法</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適用根拠</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提　出　</a:t>
                      </a:r>
                      <a:r>
                        <a:rPr kumimoji="1" lang="ja-JP" altLang="en-US" sz="1500" b="0" i="0" u="none" strike="noStrike" cap="none" normalizeH="0" baseline="0" smtClean="0">
                          <a:ln>
                            <a:noFill/>
                          </a:ln>
                          <a:solidFill>
                            <a:schemeClr val="tx1"/>
                          </a:solidFill>
                          <a:effectLst/>
                          <a:latin typeface="Tahoma" pitchFamily="34" charset="0"/>
                          <a:ea typeface="ＭＳ Ｐゴシック" pitchFamily="50" charset="-128"/>
                        </a:rPr>
                        <a:t>（出力資料）</a:t>
                      </a:r>
                    </a:p>
                  </a:txBody>
                  <a:tcPr marL="81528" marR="81528" marT="40756" marB="4075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63698">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pitchFamily="50" charset="-128"/>
                        </a:rPr>
                        <a:t>完成平面図</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チェックプログラム</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結果ログ</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58304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完成平面図</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ﾁｪｯｸ結果記録</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様式</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2)</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70348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SXF</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ビューアによる印刷</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OCF</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検定に合格した</a:t>
                      </a:r>
                      <a:endPar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CAD</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ソフトおよびビューア</a:t>
                      </a:r>
                      <a:r>
                        <a:rPr kumimoji="1" lang="ja-JP" altLang="en-US" sz="1300" b="0" i="0" u="none" strike="noStrike" cap="none" normalizeH="0" baseline="0" dirty="0" smtClean="0">
                          <a:ln>
                            <a:noFill/>
                          </a:ln>
                          <a:solidFill>
                            <a:schemeClr val="tx1"/>
                          </a:solidFill>
                          <a:effectLst/>
                          <a:latin typeface="Tahoma" pitchFamily="34" charset="0"/>
                          <a:ea typeface="ＭＳ Ｐゴシック" pitchFamily="50" charset="-128"/>
                        </a:rPr>
                        <a:t>による印字を有する完成図</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0049">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pitchFamily="50" charset="-128"/>
                        </a:rPr>
                        <a:t>完成縦断図</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500" b="0" i="0" u="none" strike="noStrike" cap="none" normalizeH="0" baseline="0" dirty="0" smtClean="0">
                          <a:ln>
                            <a:noFill/>
                          </a:ln>
                          <a:solidFill>
                            <a:schemeClr val="tx1"/>
                          </a:solidFill>
                          <a:effectLst/>
                          <a:latin typeface="Tahoma" pitchFamily="34" charset="0"/>
                          <a:ea typeface="ＭＳ Ｐゴシック" pitchFamily="50" charset="-128"/>
                        </a:rPr>
                        <a:t>CAD</a:t>
                      </a:r>
                      <a:r>
                        <a:rPr kumimoji="1" lang="ja-JP" altLang="en-US" sz="1500" b="0" i="0" u="none" strike="noStrike" cap="none" normalizeH="0" baseline="0" dirty="0" smtClean="0">
                          <a:ln>
                            <a:noFill/>
                          </a:ln>
                          <a:solidFill>
                            <a:schemeClr val="tx1"/>
                          </a:solidFill>
                          <a:effectLst/>
                          <a:latin typeface="Tahoma" pitchFamily="34" charset="0"/>
                          <a:ea typeface="ＭＳ Ｐゴシック" pitchFamily="50" charset="-128"/>
                        </a:rPr>
                        <a:t>製図基準</a:t>
                      </a:r>
                      <a:endParaRPr kumimoji="1" lang="en-US" altLang="ja-JP" sz="1500" b="0" i="0" u="none" strike="noStrike" cap="none" normalizeH="0" baseline="0" dirty="0" smtClean="0">
                        <a:ln>
                          <a:noFill/>
                        </a:ln>
                        <a:solidFill>
                          <a:schemeClr val="tx1"/>
                        </a:solidFill>
                        <a:effectLst/>
                        <a:latin typeface="Tahoma" pitchFamily="34" charset="0"/>
                        <a:ea typeface="ＭＳ Ｐゴシック" pitchFamily="50" charset="-128"/>
                      </a:endParaRP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提出なし</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70348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SXF</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ビューアによる印刷</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OCF</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検定に合格した</a:t>
                      </a:r>
                      <a:endPar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CAD</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ソフトおよびビューア</a:t>
                      </a:r>
                      <a:r>
                        <a:rPr kumimoji="1" lang="ja-JP" altLang="en-US" sz="1300" b="0" i="0" u="none" strike="noStrike" cap="none" normalizeH="0" baseline="0" dirty="0" smtClean="0">
                          <a:ln>
                            <a:noFill/>
                          </a:ln>
                          <a:solidFill>
                            <a:schemeClr val="tx1"/>
                          </a:solidFill>
                          <a:effectLst/>
                          <a:latin typeface="Tahoma" pitchFamily="34" charset="0"/>
                          <a:ea typeface="ＭＳ Ｐゴシック" pitchFamily="50" charset="-128"/>
                        </a:rPr>
                        <a:t>による印字を有する完成図</a:t>
                      </a:r>
                      <a:endPar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endParaRP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351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pitchFamily="50" charset="-128"/>
                        </a:rPr>
                        <a:t>道路施設基本ﾃﾞｰﾀ</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チェックプログラム</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結果ログ</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61984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本要領記載項目</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提出なし</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r>
              <a:tr h="6250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pitchFamily="50" charset="-128"/>
                        </a:rPr>
                        <a:t>本要領関連成果物全般</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ﾁｪｯｸ結果記録</a:t>
                      </a: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様式</a:t>
                      </a: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1)</a:t>
                      </a:r>
                    </a:p>
                  </a:txBody>
                  <a:tcPr marL="81528" marR="81528" marT="40756" marB="4075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7398" name="Text Box 54"/>
          <p:cNvSpPr txBox="1">
            <a:spLocks noChangeArrowheads="1"/>
          </p:cNvSpPr>
          <p:nvPr/>
        </p:nvSpPr>
        <p:spPr bwMode="auto">
          <a:xfrm>
            <a:off x="4608004" y="6458347"/>
            <a:ext cx="30226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200" b="0" dirty="0">
                <a:solidFill>
                  <a:srgbClr val="FF0000"/>
                </a:solidFill>
                <a:latin typeface="HGP創英角ｺﾞｼｯｸUB" pitchFamily="50" charset="-128"/>
                <a:ea typeface="HGP創英角ｺﾞｼｯｸUB" pitchFamily="50" charset="-128"/>
              </a:rPr>
              <a:t>監督職員による確認へ</a:t>
            </a:r>
          </a:p>
        </p:txBody>
      </p:sp>
      <p:sp>
        <p:nvSpPr>
          <p:cNvPr id="57399" name="AutoShape 55"/>
          <p:cNvSpPr>
            <a:spLocks noChangeArrowheads="1"/>
          </p:cNvSpPr>
          <p:nvPr/>
        </p:nvSpPr>
        <p:spPr bwMode="auto">
          <a:xfrm flipV="1">
            <a:off x="3283583" y="6489379"/>
            <a:ext cx="1468437" cy="36000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CC99"/>
          </a:solidFill>
          <a:ln w="9525" algn="ctr">
            <a:solidFill>
              <a:srgbClr val="FF9900"/>
            </a:solidFill>
            <a:miter lim="800000"/>
            <a:headEnd/>
            <a:tailEnd/>
          </a:ln>
        </p:spPr>
        <p:txBody>
          <a:bodyPr wrap="none" anchor="ctr"/>
          <a:lstStyle/>
          <a:p>
            <a:endParaRPr lang="ja-JP" altLang="en-US" b="0"/>
          </a:p>
        </p:txBody>
      </p:sp>
      <p:sp>
        <p:nvSpPr>
          <p:cNvPr id="9"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3858458472"/>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2"/>
          <p:cNvSpPr txBox="1">
            <a:spLocks noChangeArrowheads="1"/>
          </p:cNvSpPr>
          <p:nvPr/>
        </p:nvSpPr>
        <p:spPr bwMode="auto">
          <a:xfrm>
            <a:off x="180000" y="64800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a:latin typeface="HGP創英角ｺﾞｼｯｸUB" pitchFamily="50" charset="-128"/>
                <a:ea typeface="HGP創英角ｺﾞｼｯｸUB" pitchFamily="50" charset="-128"/>
              </a:rPr>
              <a:t>3) </a:t>
            </a:r>
            <a:r>
              <a:rPr lang="ja-JP" altLang="en-US" sz="3200" b="0" dirty="0">
                <a:latin typeface="HGP創英角ｺﾞｼｯｸUB" pitchFamily="50" charset="-128"/>
                <a:ea typeface="HGP創英角ｺﾞｼｯｸUB" pitchFamily="50" charset="-128"/>
              </a:rPr>
              <a:t>道路工事完成図等チェックプログラム結果ログ</a:t>
            </a:r>
          </a:p>
        </p:txBody>
      </p:sp>
      <p:graphicFrame>
        <p:nvGraphicFramePr>
          <p:cNvPr id="28759" name="Group 87"/>
          <p:cNvGraphicFramePr>
            <a:graphicFrameLocks noGrp="1"/>
          </p:cNvGraphicFramePr>
          <p:nvPr>
            <p:ph idx="4294967295"/>
            <p:extLst>
              <p:ext uri="{D42A27DB-BD31-4B8C-83A1-F6EECF244321}">
                <p14:modId xmlns="" xmlns:p14="http://schemas.microsoft.com/office/powerpoint/2010/main" val="1915491226"/>
              </p:ext>
            </p:extLst>
          </p:nvPr>
        </p:nvGraphicFramePr>
        <p:xfrm>
          <a:off x="502852" y="1232756"/>
          <a:ext cx="8245612" cy="5224270"/>
        </p:xfrm>
        <a:graphic>
          <a:graphicData uri="http://schemas.openxmlformats.org/drawingml/2006/table">
            <a:tbl>
              <a:tblPr/>
              <a:tblGrid>
                <a:gridCol w="1431603"/>
                <a:gridCol w="3066003"/>
                <a:gridCol w="2731012"/>
                <a:gridCol w="1016994"/>
              </a:tblGrid>
              <a:tr h="663352">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endParaRPr kumimoji="1" lang="ja-JP" altLang="ja-JP" sz="17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endParaRPr>
                    </a:p>
                  </a:txBody>
                  <a:tcPr marL="86527" marR="86527" marT="43253" marB="43253" horzOverflow="overflow">
                    <a:lnL w="28575" cap="flat" cmpd="sng" algn="ctr">
                      <a:solidFill>
                        <a:schemeClr val="tx1"/>
                      </a:solidFill>
                      <a:prstDash val="solid"/>
                      <a:miter lim="800000"/>
                      <a:headEnd type="none" w="med" len="med"/>
                      <a:tailEnd type="none" w="med" len="med"/>
                    </a:lnL>
                    <a:lnR w="635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w="12700" cap="flat" cmpd="sng" algn="ctr">
                      <a:solidFill>
                        <a:schemeClr val="tx1"/>
                      </a:solidFill>
                      <a:prstDash val="solid"/>
                      <a:miter lim="800000"/>
                      <a:headEnd type="none" w="med" len="med"/>
                      <a:tailEnd type="none" w="med" len="med"/>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完成平面図データの</a:t>
                      </a:r>
                    </a:p>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チェック結果</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道路施設基本データの</a:t>
                      </a:r>
                    </a:p>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チェック結果</a:t>
                      </a:r>
                    </a:p>
                  </a:txBody>
                  <a:tcPr marL="86527" marR="86527" marT="43253" marB="43253"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合否</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405480">
                <a:tc rowSpan="4">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完成平面図、</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道路施設</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基本データ</a:t>
                      </a:r>
                    </a:p>
                  </a:txBody>
                  <a:tcPr marL="86527" marR="86527" marT="43253" marB="43253" anchor="ctr" horzOverflow="overflow">
                    <a:lnL w="28575" cap="flat" cmpd="sng" algn="ctr">
                      <a:solidFill>
                        <a:schemeClr val="tx1"/>
                      </a:solidFill>
                      <a:prstDash val="solid"/>
                      <a:miter lim="800000"/>
                      <a:headEnd type="none" w="med" len="med"/>
                      <a:tailEnd type="none" w="med" len="med"/>
                    </a:lnL>
                    <a:lnR w="635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０件）</a:t>
                      </a:r>
                      <a:endPar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46086">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５件）</a:t>
                      </a:r>
                      <a:endPar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46086">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２件（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５件）</a:t>
                      </a:r>
                      <a:endPar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endPar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rowSpan="3">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道路施設</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基本データ</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のみ</a:t>
                      </a:r>
                    </a:p>
                  </a:txBody>
                  <a:tcPr marL="86527" marR="86527" marT="43253" marB="43253" anchor="ctr" horzOverflow="overflow">
                    <a:lnL w="28575" cap="flat" cmpd="sng" algn="ctr">
                      <a:solidFill>
                        <a:schemeClr val="tx1"/>
                      </a:solidFill>
                      <a:prstDash val="solid"/>
                      <a:miter lim="800000"/>
                      <a:headEnd type="none" w="med" len="med"/>
                      <a:tailEnd type="none" w="med" len="med"/>
                    </a:lnL>
                    <a:lnR w="6350"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 </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 </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２件（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r>
            </a:tbl>
          </a:graphicData>
        </a:graphic>
      </p:graphicFrame>
      <p:sp>
        <p:nvSpPr>
          <p:cNvPr id="58415" name="Text Box 51"/>
          <p:cNvSpPr txBox="1">
            <a:spLocks noChangeArrowheads="1"/>
          </p:cNvSpPr>
          <p:nvPr/>
        </p:nvSpPr>
        <p:spPr bwMode="auto">
          <a:xfrm>
            <a:off x="4968044" y="6461125"/>
            <a:ext cx="34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dirty="0">
                <a:solidFill>
                  <a:srgbClr val="0066FF"/>
                </a:solidFill>
                <a:latin typeface="HGP創英角ｺﾞｼｯｸUB" pitchFamily="50" charset="-128"/>
                <a:ea typeface="HGP創英角ｺﾞｼｯｸUB" pitchFamily="50" charset="-128"/>
              </a:rPr>
              <a:t>距離標・道路中心線は必須！</a:t>
            </a:r>
          </a:p>
        </p:txBody>
      </p:sp>
      <p:sp>
        <p:nvSpPr>
          <p:cNvPr id="7"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259852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 3"/>
          <p:cNvSpPr>
            <a:spLocks noGrp="1"/>
          </p:cNvSpPr>
          <p:nvPr>
            <p:ph type="sldNum" sz="quarter" idx="4294967295"/>
          </p:nvPr>
        </p:nvSpPr>
        <p:spPr bwMode="auto">
          <a:xfrm>
            <a:off x="6794500" y="6237288"/>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7545B00A-F465-4D52-BC26-8C76E588D4CF}" type="slidenum">
              <a:rPr lang="en-US" altLang="ja-JP">
                <a:latin typeface="HGP創英角ｺﾞｼｯｸUB" pitchFamily="50" charset="-128"/>
                <a:ea typeface="HGP創英角ｺﾞｼｯｸUB" pitchFamily="50" charset="-128"/>
              </a:rPr>
              <a:pPr eaLnBrk="1" hangingPunct="1"/>
              <a:t>118</a:t>
            </a:fld>
            <a:endParaRPr lang="en-US" altLang="ja-JP">
              <a:latin typeface="HGP創英角ｺﾞｼｯｸUB" pitchFamily="50" charset="-128"/>
              <a:ea typeface="HGP創英角ｺﾞｼｯｸUB" pitchFamily="50" charset="-128"/>
            </a:endParaRPr>
          </a:p>
        </p:txBody>
      </p:sp>
      <p:sp>
        <p:nvSpPr>
          <p:cNvPr id="59395" name="Text Box 4"/>
          <p:cNvSpPr txBox="1">
            <a:spLocks noChangeArrowheads="1"/>
          </p:cNvSpPr>
          <p:nvPr/>
        </p:nvSpPr>
        <p:spPr bwMode="auto">
          <a:xfrm>
            <a:off x="180000" y="648000"/>
            <a:ext cx="5219649" cy="50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smtClean="0">
                <a:latin typeface="HGP創英角ｺﾞｼｯｸUB" pitchFamily="50" charset="-128"/>
                <a:ea typeface="HGP創英角ｺﾞｼｯｸUB" pitchFamily="50" charset="-128"/>
              </a:rPr>
              <a:t>4</a:t>
            </a:r>
            <a:r>
              <a:rPr lang="en-US" altLang="ja-JP" sz="3200" b="0" dirty="0">
                <a:latin typeface="HGP創英角ｺﾞｼｯｸUB" pitchFamily="50" charset="-128"/>
                <a:ea typeface="HGP創英角ｺﾞｼｯｸUB" pitchFamily="50" charset="-128"/>
              </a:rPr>
              <a:t>) </a:t>
            </a:r>
            <a:r>
              <a:rPr lang="ja-JP" altLang="en-US" sz="3200" b="0" dirty="0">
                <a:latin typeface="HGP創英角ｺﾞｼｯｸUB" pitchFamily="50" charset="-128"/>
                <a:ea typeface="HGP創英角ｺﾞｼｯｸUB" pitchFamily="50" charset="-128"/>
              </a:rPr>
              <a:t>よく見られる誤りの例</a:t>
            </a:r>
          </a:p>
        </p:txBody>
      </p:sp>
      <p:sp>
        <p:nvSpPr>
          <p:cNvPr id="59396" name="Rectangle 5"/>
          <p:cNvSpPr>
            <a:spLocks noChangeArrowheads="1"/>
          </p:cNvSpPr>
          <p:nvPr/>
        </p:nvSpPr>
        <p:spPr bwMode="auto">
          <a:xfrm>
            <a:off x="1956605" y="1101742"/>
            <a:ext cx="5207683" cy="383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400" b="0" dirty="0" smtClean="0">
                <a:latin typeface="HGP創英角ｺﾞｼｯｸUB" pitchFamily="50" charset="-128"/>
                <a:ea typeface="HGP創英角ｺﾞｼｯｸUB" pitchFamily="50" charset="-128"/>
              </a:rPr>
              <a:t>｢</a:t>
            </a:r>
            <a:r>
              <a:rPr lang="ja-JP" altLang="en-US" sz="2400" b="0" dirty="0">
                <a:latin typeface="HGP創英角ｺﾞｼｯｸUB" pitchFamily="50" charset="-128"/>
                <a:ea typeface="HGP創英角ｺﾞｼｯｸUB" pitchFamily="50" charset="-128"/>
              </a:rPr>
              <a:t>確認</a:t>
            </a:r>
            <a:r>
              <a:rPr lang="en-US" altLang="ja-JP" sz="2400" b="0" dirty="0">
                <a:latin typeface="HGP創英角ｺﾞｼｯｸUB" pitchFamily="50" charset="-128"/>
                <a:ea typeface="HGP創英角ｺﾞｼｯｸUB" pitchFamily="50" charset="-128"/>
              </a:rPr>
              <a:t>｣</a:t>
            </a:r>
            <a:r>
              <a:rPr lang="ja-JP" altLang="en-US" sz="2400" b="0" dirty="0">
                <a:latin typeface="HGP創英角ｺﾞｼｯｸUB" pitchFamily="50" charset="-128"/>
                <a:ea typeface="HGP創英角ｺﾞｼｯｸUB" pitchFamily="50" charset="-128"/>
              </a:rPr>
              <a:t>の例～面データ同士の重なり</a:t>
            </a:r>
          </a:p>
        </p:txBody>
      </p:sp>
      <p:sp>
        <p:nvSpPr>
          <p:cNvPr id="59397" name="AutoShape 6"/>
          <p:cNvSpPr>
            <a:spLocks noChangeArrowheads="1"/>
          </p:cNvSpPr>
          <p:nvPr/>
        </p:nvSpPr>
        <p:spPr bwMode="auto">
          <a:xfrm>
            <a:off x="4716463" y="1523764"/>
            <a:ext cx="4102100" cy="4999390"/>
          </a:xfrm>
          <a:prstGeom prst="roundRect">
            <a:avLst>
              <a:gd name="adj" fmla="val 4917"/>
            </a:avLst>
          </a:prstGeom>
          <a:solidFill>
            <a:srgbClr val="FFCCCC"/>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00" name="Text Box 9"/>
          <p:cNvSpPr txBox="1">
            <a:spLocks noChangeArrowheads="1"/>
          </p:cNvSpPr>
          <p:nvPr/>
        </p:nvSpPr>
        <p:spPr bwMode="auto">
          <a:xfrm>
            <a:off x="4922350" y="1523764"/>
            <a:ext cx="17843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誤りのケース</a:t>
            </a:r>
          </a:p>
        </p:txBody>
      </p:sp>
      <p:grpSp>
        <p:nvGrpSpPr>
          <p:cNvPr id="13" name="グループ化 12"/>
          <p:cNvGrpSpPr/>
          <p:nvPr/>
        </p:nvGrpSpPr>
        <p:grpSpPr>
          <a:xfrm>
            <a:off x="5002213" y="2054154"/>
            <a:ext cx="3530600" cy="3070225"/>
            <a:chOff x="4932363" y="1871663"/>
            <a:chExt cx="3530600" cy="3070225"/>
          </a:xfrm>
        </p:grpSpPr>
        <p:pic>
          <p:nvPicPr>
            <p:cNvPr id="59402" name="Picture 11"/>
            <p:cNvPicPr>
              <a:picLocks noChangeAspect="1" noChangeArrowheads="1"/>
            </p:cNvPicPr>
            <p:nvPr/>
          </p:nvPicPr>
          <p:blipFill>
            <a:blip r:embed="rId3" cstate="print">
              <a:extLst>
                <a:ext uri="{28A0092B-C50C-407E-A947-70E740481C1C}">
                  <a14:useLocalDpi xmlns="" xmlns:a14="http://schemas.microsoft.com/office/drawing/2010/main" val="0"/>
                </a:ext>
              </a:extLst>
            </a:blip>
            <a:srcRect l="35280" t="15805" r="12617" b="8980"/>
            <a:stretch>
              <a:fillRect/>
            </a:stretch>
          </p:blipFill>
          <p:spPr bwMode="auto">
            <a:xfrm>
              <a:off x="4932363" y="1871663"/>
              <a:ext cx="3527425" cy="307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3" name="Oval 12"/>
            <p:cNvSpPr>
              <a:spLocks noChangeArrowheads="1"/>
            </p:cNvSpPr>
            <p:nvPr/>
          </p:nvSpPr>
          <p:spPr bwMode="auto">
            <a:xfrm>
              <a:off x="5795963" y="2736850"/>
              <a:ext cx="792162" cy="1152525"/>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08" name="Freeform 17"/>
            <p:cNvSpPr>
              <a:spLocks/>
            </p:cNvSpPr>
            <p:nvPr/>
          </p:nvSpPr>
          <p:spPr bwMode="auto">
            <a:xfrm>
              <a:off x="4932363" y="1873250"/>
              <a:ext cx="3530600" cy="1689100"/>
            </a:xfrm>
            <a:custGeom>
              <a:avLst/>
              <a:gdLst>
                <a:gd name="T0" fmla="*/ 2147483647 w 2224"/>
                <a:gd name="T1" fmla="*/ 2147483647 h 1064"/>
                <a:gd name="T2" fmla="*/ 2147483647 w 2224"/>
                <a:gd name="T3" fmla="*/ 2147483647 h 1064"/>
                <a:gd name="T4" fmla="*/ 2147483647 w 2224"/>
                <a:gd name="T5" fmla="*/ 2147483647 h 1064"/>
                <a:gd name="T6" fmla="*/ 2147483647 w 2224"/>
                <a:gd name="T7" fmla="*/ 2147483647 h 1064"/>
                <a:gd name="T8" fmla="*/ 2147483647 w 2224"/>
                <a:gd name="T9" fmla="*/ 2147483647 h 1064"/>
                <a:gd name="T10" fmla="*/ 2147483647 w 2224"/>
                <a:gd name="T11" fmla="*/ 0 h 1064"/>
                <a:gd name="T12" fmla="*/ 0 w 2224"/>
                <a:gd name="T13" fmla="*/ 0 h 1064"/>
                <a:gd name="T14" fmla="*/ 2147483647 w 222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2224"/>
                <a:gd name="T25" fmla="*/ 0 h 1064"/>
                <a:gd name="T26" fmla="*/ 2224 w 222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4" h="1064">
                  <a:moveTo>
                    <a:pt x="4" y="1003"/>
                  </a:moveTo>
                  <a:lnTo>
                    <a:pt x="784" y="1064"/>
                  </a:lnTo>
                  <a:lnTo>
                    <a:pt x="824" y="664"/>
                  </a:lnTo>
                  <a:lnTo>
                    <a:pt x="800" y="616"/>
                  </a:lnTo>
                  <a:lnTo>
                    <a:pt x="2224" y="584"/>
                  </a:lnTo>
                  <a:lnTo>
                    <a:pt x="2208" y="0"/>
                  </a:lnTo>
                  <a:lnTo>
                    <a:pt x="0" y="0"/>
                  </a:lnTo>
                  <a:lnTo>
                    <a:pt x="4" y="1003"/>
                  </a:lnTo>
                  <a:close/>
                </a:path>
              </a:pathLst>
            </a:custGeom>
            <a:noFill/>
            <a:ln w="31750" cap="flat" cmpd="sng">
              <a:solidFill>
                <a:srgbClr val="0000FF"/>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09" name="Freeform 18"/>
            <p:cNvSpPr>
              <a:spLocks/>
            </p:cNvSpPr>
            <p:nvPr/>
          </p:nvSpPr>
          <p:spPr bwMode="auto">
            <a:xfrm>
              <a:off x="6146800" y="2881313"/>
              <a:ext cx="2316163" cy="884237"/>
            </a:xfrm>
            <a:custGeom>
              <a:avLst/>
              <a:gdLst>
                <a:gd name="T0" fmla="*/ 0 w 1459"/>
                <a:gd name="T1" fmla="*/ 2147483647 h 557"/>
                <a:gd name="T2" fmla="*/ 2147483647 w 1459"/>
                <a:gd name="T3" fmla="*/ 0 h 557"/>
                <a:gd name="T4" fmla="*/ 2147483647 w 1459"/>
                <a:gd name="T5" fmla="*/ 2147483647 h 557"/>
                <a:gd name="T6" fmla="*/ 2147483647 w 1459"/>
                <a:gd name="T7" fmla="*/ 2147483647 h 557"/>
                <a:gd name="T8" fmla="*/ 2147483647 w 1459"/>
                <a:gd name="T9" fmla="*/ 2147483647 h 557"/>
                <a:gd name="T10" fmla="*/ 0 w 1459"/>
                <a:gd name="T11" fmla="*/ 2147483647 h 557"/>
                <a:gd name="T12" fmla="*/ 0 60000 65536"/>
                <a:gd name="T13" fmla="*/ 0 60000 65536"/>
                <a:gd name="T14" fmla="*/ 0 60000 65536"/>
                <a:gd name="T15" fmla="*/ 0 60000 65536"/>
                <a:gd name="T16" fmla="*/ 0 60000 65536"/>
                <a:gd name="T17" fmla="*/ 0 60000 65536"/>
                <a:gd name="T18" fmla="*/ 0 w 1459"/>
                <a:gd name="T19" fmla="*/ 0 h 557"/>
                <a:gd name="T20" fmla="*/ 1459 w 1459"/>
                <a:gd name="T21" fmla="*/ 557 h 557"/>
              </a:gdLst>
              <a:ahLst/>
              <a:cxnLst>
                <a:cxn ang="T12">
                  <a:pos x="T0" y="T1"/>
                </a:cxn>
                <a:cxn ang="T13">
                  <a:pos x="T2" y="T3"/>
                </a:cxn>
                <a:cxn ang="T14">
                  <a:pos x="T4" y="T5"/>
                </a:cxn>
                <a:cxn ang="T15">
                  <a:pos x="T6" y="T7"/>
                </a:cxn>
                <a:cxn ang="T16">
                  <a:pos x="T8" y="T9"/>
                </a:cxn>
                <a:cxn ang="T17">
                  <a:pos x="T10" y="T11"/>
                </a:cxn>
              </a:cxnLst>
              <a:rect l="T18" t="T19" r="T20" b="T21"/>
              <a:pathLst>
                <a:path w="1459" h="557">
                  <a:moveTo>
                    <a:pt x="0" y="168"/>
                  </a:moveTo>
                  <a:lnTo>
                    <a:pt x="40" y="0"/>
                  </a:lnTo>
                  <a:lnTo>
                    <a:pt x="1459" y="101"/>
                  </a:lnTo>
                  <a:lnTo>
                    <a:pt x="1459" y="557"/>
                  </a:lnTo>
                  <a:lnTo>
                    <a:pt x="11" y="429"/>
                  </a:lnTo>
                  <a:lnTo>
                    <a:pt x="0" y="168"/>
                  </a:lnTo>
                  <a:close/>
                </a:path>
              </a:pathLst>
            </a:custGeom>
            <a:noFill/>
            <a:ln w="28575" cap="flat" cmpd="sng">
              <a:solidFill>
                <a:srgbClr val="CCFFCC"/>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12" name="Freeform 21"/>
            <p:cNvSpPr>
              <a:spLocks/>
            </p:cNvSpPr>
            <p:nvPr/>
          </p:nvSpPr>
          <p:spPr bwMode="auto">
            <a:xfrm>
              <a:off x="6108700" y="2884488"/>
              <a:ext cx="111125" cy="669925"/>
            </a:xfrm>
            <a:custGeom>
              <a:avLst/>
              <a:gdLst>
                <a:gd name="T0" fmla="*/ 0 w 70"/>
                <a:gd name="T1" fmla="*/ 2147483647 h 422"/>
                <a:gd name="T2" fmla="*/ 2147483647 w 70"/>
                <a:gd name="T3" fmla="*/ 0 h 422"/>
                <a:gd name="T4" fmla="*/ 2147483647 w 70"/>
                <a:gd name="T5" fmla="*/ 2147483647 h 422"/>
                <a:gd name="T6" fmla="*/ 0 w 70"/>
                <a:gd name="T7" fmla="*/ 2147483647 h 422"/>
                <a:gd name="T8" fmla="*/ 0 60000 65536"/>
                <a:gd name="T9" fmla="*/ 0 60000 65536"/>
                <a:gd name="T10" fmla="*/ 0 60000 65536"/>
                <a:gd name="T11" fmla="*/ 0 60000 65536"/>
                <a:gd name="T12" fmla="*/ 0 w 70"/>
                <a:gd name="T13" fmla="*/ 0 h 422"/>
                <a:gd name="T14" fmla="*/ 70 w 70"/>
                <a:gd name="T15" fmla="*/ 422 h 422"/>
              </a:gdLst>
              <a:ahLst/>
              <a:cxnLst>
                <a:cxn ang="T8">
                  <a:pos x="T0" y="T1"/>
                </a:cxn>
                <a:cxn ang="T9">
                  <a:pos x="T2" y="T3"/>
                </a:cxn>
                <a:cxn ang="T10">
                  <a:pos x="T4" y="T5"/>
                </a:cxn>
                <a:cxn ang="T11">
                  <a:pos x="T6" y="T7"/>
                </a:cxn>
              </a:cxnLst>
              <a:rect l="T12" t="T13" r="T14" b="T15"/>
              <a:pathLst>
                <a:path w="70" h="422">
                  <a:moveTo>
                    <a:pt x="0" y="206"/>
                  </a:moveTo>
                  <a:lnTo>
                    <a:pt x="70" y="0"/>
                  </a:lnTo>
                  <a:lnTo>
                    <a:pt x="40" y="422"/>
                  </a:lnTo>
                  <a:lnTo>
                    <a:pt x="0" y="206"/>
                  </a:lnTo>
                  <a:close/>
                </a:path>
              </a:pathLst>
            </a:custGeom>
            <a:solidFill>
              <a:srgbClr val="FF99CC">
                <a:alpha val="50195"/>
              </a:srgbClr>
            </a:solidFill>
            <a:ln w="50800" cap="flat" cmpd="sng">
              <a:solidFill>
                <a:srgbClr val="FF0000"/>
              </a:solidFill>
              <a:prstDash val="sysDot"/>
              <a:round/>
              <a:headEnd type="none" w="med" len="med"/>
              <a:tailEnd type="none" w="med" len="med"/>
            </a:ln>
          </p:spPr>
          <p:txBody>
            <a:bodyPr/>
            <a:lstStyle/>
            <a:p>
              <a:endParaRPr lang="ja-JP" altLang="en-US"/>
            </a:p>
          </p:txBody>
        </p:sp>
      </p:grpSp>
      <p:grpSp>
        <p:nvGrpSpPr>
          <p:cNvPr id="11" name="グループ化 10"/>
          <p:cNvGrpSpPr/>
          <p:nvPr/>
        </p:nvGrpSpPr>
        <p:grpSpPr>
          <a:xfrm>
            <a:off x="4956617" y="4568619"/>
            <a:ext cx="3556000" cy="1912939"/>
            <a:chOff x="4903788" y="4829178"/>
            <a:chExt cx="3556000" cy="1912939"/>
          </a:xfrm>
        </p:grpSpPr>
        <p:sp>
          <p:nvSpPr>
            <p:cNvPr id="59419" name="AutoShape 30"/>
            <p:cNvSpPr>
              <a:spLocks noChangeArrowheads="1"/>
            </p:cNvSpPr>
            <p:nvPr/>
          </p:nvSpPr>
          <p:spPr bwMode="auto">
            <a:xfrm>
              <a:off x="4903788" y="4829178"/>
              <a:ext cx="3556000" cy="1912939"/>
            </a:xfrm>
            <a:prstGeom prst="wedgeRectCallout">
              <a:avLst>
                <a:gd name="adj1" fmla="val -16359"/>
                <a:gd name="adj2" fmla="val -73694"/>
              </a:avLst>
            </a:prstGeom>
            <a:solidFill>
              <a:srgbClr val="FFFF99"/>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solidFill>
                    <a:srgbClr val="000000"/>
                  </a:solidFill>
                  <a:latin typeface="HGP創英角ｺﾞｼｯｸUB" pitchFamily="50" charset="-128"/>
                  <a:ea typeface="HGP創英角ｺﾞｼｯｸUB" pitchFamily="50" charset="-128"/>
                </a:rPr>
                <a:t>ランプノーズ付近で接続する二つの車道部の面データ同士に重なり</a:t>
              </a:r>
              <a:r>
                <a:rPr lang="ja-JP" altLang="en-US" sz="1800" b="0" dirty="0">
                  <a:solidFill>
                    <a:srgbClr val="000000"/>
                  </a:solidFill>
                  <a:latin typeface="HGP創英角ｺﾞｼｯｸUB" pitchFamily="50" charset="-128"/>
                  <a:ea typeface="HGP創英角ｺﾞｼｯｸUB" pitchFamily="50" charset="-128"/>
                </a:rPr>
                <a:t>⇒</a:t>
              </a:r>
              <a:r>
                <a:rPr lang="en-US" altLang="ja-JP" sz="1800" b="0" dirty="0">
                  <a:solidFill>
                    <a:srgbClr val="000000"/>
                  </a:solidFill>
                  <a:latin typeface="HGP創英角ｺﾞｼｯｸUB" pitchFamily="50" charset="-128"/>
                  <a:ea typeface="HGP創英角ｺﾞｼｯｸUB" pitchFamily="50" charset="-128"/>
                </a:rPr>
                <a:t>NG</a:t>
              </a:r>
            </a:p>
          </p:txBody>
        </p:sp>
        <p:grpSp>
          <p:nvGrpSpPr>
            <p:cNvPr id="10" name="グループ化 9"/>
            <p:cNvGrpSpPr/>
            <p:nvPr/>
          </p:nvGrpSpPr>
          <p:grpSpPr>
            <a:xfrm>
              <a:off x="5225828" y="5450093"/>
              <a:ext cx="2752595" cy="1243689"/>
              <a:chOff x="5225828" y="5450093"/>
              <a:chExt cx="2752595" cy="1243689"/>
            </a:xfrm>
          </p:grpSpPr>
          <p:sp>
            <p:nvSpPr>
              <p:cNvPr id="59421" name="Rectangle 32"/>
              <p:cNvSpPr>
                <a:spLocks noChangeArrowheads="1"/>
              </p:cNvSpPr>
              <p:nvPr/>
            </p:nvSpPr>
            <p:spPr bwMode="auto">
              <a:xfrm>
                <a:off x="5225828" y="5490992"/>
                <a:ext cx="2615304" cy="1202790"/>
              </a:xfrm>
              <a:prstGeom prst="rect">
                <a:avLst/>
              </a:prstGeom>
              <a:solidFill>
                <a:srgbClr val="FF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25" name="Freeform 34"/>
              <p:cNvSpPr>
                <a:spLocks/>
              </p:cNvSpPr>
              <p:nvPr/>
            </p:nvSpPr>
            <p:spPr bwMode="auto">
              <a:xfrm>
                <a:off x="5995334" y="5587661"/>
                <a:ext cx="861033" cy="932947"/>
              </a:xfrm>
              <a:custGeom>
                <a:avLst/>
                <a:gdLst>
                  <a:gd name="T0" fmla="*/ 0 w 596"/>
                  <a:gd name="T1" fmla="*/ 557 h 589"/>
                  <a:gd name="T2" fmla="*/ 280 w 596"/>
                  <a:gd name="T3" fmla="*/ 589 h 589"/>
                  <a:gd name="T4" fmla="*/ 306 w 596"/>
                  <a:gd name="T5" fmla="*/ 473 h 589"/>
                  <a:gd name="T6" fmla="*/ 326 w 596"/>
                  <a:gd name="T7" fmla="*/ 191 h 589"/>
                  <a:gd name="T8" fmla="*/ 310 w 596"/>
                  <a:gd name="T9" fmla="*/ 179 h 589"/>
                  <a:gd name="T10" fmla="*/ 298 w 596"/>
                  <a:gd name="T11" fmla="*/ 155 h 589"/>
                  <a:gd name="T12" fmla="*/ 312 w 596"/>
                  <a:gd name="T13" fmla="*/ 131 h 589"/>
                  <a:gd name="T14" fmla="*/ 328 w 596"/>
                  <a:gd name="T15" fmla="*/ 123 h 589"/>
                  <a:gd name="T16" fmla="*/ 595 w 596"/>
                  <a:gd name="T17" fmla="*/ 125 h 589"/>
                  <a:gd name="T18" fmla="*/ 596 w 596"/>
                  <a:gd name="T19" fmla="*/ 9 h 589"/>
                  <a:gd name="T20" fmla="*/ 30 w 596"/>
                  <a:gd name="T21" fmla="*/ 0 h 589"/>
                  <a:gd name="T22" fmla="*/ 0 w 596"/>
                  <a:gd name="T23" fmla="*/ 557 h 5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6"/>
                  <a:gd name="T37" fmla="*/ 0 h 589"/>
                  <a:gd name="T38" fmla="*/ 596 w 596"/>
                  <a:gd name="T39" fmla="*/ 589 h 5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6" h="589">
                    <a:moveTo>
                      <a:pt x="0" y="557"/>
                    </a:moveTo>
                    <a:lnTo>
                      <a:pt x="280" y="589"/>
                    </a:lnTo>
                    <a:lnTo>
                      <a:pt x="306" y="473"/>
                    </a:lnTo>
                    <a:lnTo>
                      <a:pt x="326" y="191"/>
                    </a:lnTo>
                    <a:lnTo>
                      <a:pt x="310" y="179"/>
                    </a:lnTo>
                    <a:lnTo>
                      <a:pt x="298" y="155"/>
                    </a:lnTo>
                    <a:lnTo>
                      <a:pt x="312" y="131"/>
                    </a:lnTo>
                    <a:lnTo>
                      <a:pt x="328" y="123"/>
                    </a:lnTo>
                    <a:lnTo>
                      <a:pt x="595" y="125"/>
                    </a:lnTo>
                    <a:lnTo>
                      <a:pt x="596" y="9"/>
                    </a:lnTo>
                    <a:lnTo>
                      <a:pt x="30" y="0"/>
                    </a:lnTo>
                    <a:lnTo>
                      <a:pt x="0" y="557"/>
                    </a:lnTo>
                    <a:close/>
                  </a:path>
                </a:pathLst>
              </a:custGeom>
              <a:solidFill>
                <a:srgbClr val="969696">
                  <a:alpha val="39999"/>
                </a:srgbClr>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lstStyle/>
              <a:p>
                <a:endParaRPr lang="ja-JP" altLang="en-US"/>
              </a:p>
            </p:txBody>
          </p:sp>
          <p:sp>
            <p:nvSpPr>
              <p:cNvPr id="59426" name="Freeform 35"/>
              <p:cNvSpPr>
                <a:spLocks/>
              </p:cNvSpPr>
              <p:nvPr/>
            </p:nvSpPr>
            <p:spPr bwMode="auto">
              <a:xfrm>
                <a:off x="6402736" y="5890196"/>
                <a:ext cx="431961" cy="671595"/>
              </a:xfrm>
              <a:custGeom>
                <a:avLst/>
                <a:gdLst>
                  <a:gd name="T0" fmla="*/ 0 w 299"/>
                  <a:gd name="T1" fmla="*/ 398 h 424"/>
                  <a:gd name="T2" fmla="*/ 294 w 299"/>
                  <a:gd name="T3" fmla="*/ 424 h 424"/>
                  <a:gd name="T4" fmla="*/ 299 w 299"/>
                  <a:gd name="T5" fmla="*/ 16 h 424"/>
                  <a:gd name="T6" fmla="*/ 42 w 299"/>
                  <a:gd name="T7" fmla="*/ 0 h 424"/>
                  <a:gd name="T8" fmla="*/ 0 w 299"/>
                  <a:gd name="T9" fmla="*/ 306 h 424"/>
                  <a:gd name="T10" fmla="*/ 0 w 299"/>
                  <a:gd name="T11" fmla="*/ 398 h 424"/>
                  <a:gd name="T12" fmla="*/ 0 60000 65536"/>
                  <a:gd name="T13" fmla="*/ 0 60000 65536"/>
                  <a:gd name="T14" fmla="*/ 0 60000 65536"/>
                  <a:gd name="T15" fmla="*/ 0 60000 65536"/>
                  <a:gd name="T16" fmla="*/ 0 60000 65536"/>
                  <a:gd name="T17" fmla="*/ 0 60000 65536"/>
                  <a:gd name="T18" fmla="*/ 0 w 299"/>
                  <a:gd name="T19" fmla="*/ 0 h 424"/>
                  <a:gd name="T20" fmla="*/ 299 w 299"/>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99" h="424">
                    <a:moveTo>
                      <a:pt x="0" y="398"/>
                    </a:moveTo>
                    <a:lnTo>
                      <a:pt x="294" y="424"/>
                    </a:lnTo>
                    <a:lnTo>
                      <a:pt x="299" y="16"/>
                    </a:lnTo>
                    <a:lnTo>
                      <a:pt x="42" y="0"/>
                    </a:lnTo>
                    <a:lnTo>
                      <a:pt x="0" y="306"/>
                    </a:lnTo>
                    <a:lnTo>
                      <a:pt x="0" y="398"/>
                    </a:lnTo>
                    <a:close/>
                  </a:path>
                </a:pathLst>
              </a:custGeom>
              <a:solidFill>
                <a:srgbClr val="969696">
                  <a:alpha val="39999"/>
                </a:srgbClr>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lstStyle/>
              <a:p>
                <a:endParaRPr lang="ja-JP" altLang="en-US"/>
              </a:p>
            </p:txBody>
          </p:sp>
          <p:sp>
            <p:nvSpPr>
              <p:cNvPr id="59427" name="Freeform 36"/>
              <p:cNvSpPr>
                <a:spLocks/>
              </p:cNvSpPr>
              <p:nvPr/>
            </p:nvSpPr>
            <p:spPr bwMode="auto">
              <a:xfrm>
                <a:off x="5995334" y="5782487"/>
                <a:ext cx="859588" cy="738121"/>
              </a:xfrm>
              <a:custGeom>
                <a:avLst/>
                <a:gdLst>
                  <a:gd name="T0" fmla="*/ 0 w 595"/>
                  <a:gd name="T1" fmla="*/ 434 h 466"/>
                  <a:gd name="T2" fmla="*/ 280 w 595"/>
                  <a:gd name="T3" fmla="*/ 466 h 466"/>
                  <a:gd name="T4" fmla="*/ 306 w 595"/>
                  <a:gd name="T5" fmla="*/ 350 h 466"/>
                  <a:gd name="T6" fmla="*/ 326 w 595"/>
                  <a:gd name="T7" fmla="*/ 68 h 466"/>
                  <a:gd name="T8" fmla="*/ 310 w 595"/>
                  <a:gd name="T9" fmla="*/ 56 h 466"/>
                  <a:gd name="T10" fmla="*/ 298 w 595"/>
                  <a:gd name="T11" fmla="*/ 32 h 466"/>
                  <a:gd name="T12" fmla="*/ 312 w 595"/>
                  <a:gd name="T13" fmla="*/ 8 h 466"/>
                  <a:gd name="T14" fmla="*/ 328 w 595"/>
                  <a:gd name="T15" fmla="*/ 0 h 466"/>
                  <a:gd name="T16" fmla="*/ 595 w 595"/>
                  <a:gd name="T17" fmla="*/ 2 h 4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5"/>
                  <a:gd name="T28" fmla="*/ 0 h 466"/>
                  <a:gd name="T29" fmla="*/ 595 w 595"/>
                  <a:gd name="T30" fmla="*/ 466 h 4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5" h="466">
                    <a:moveTo>
                      <a:pt x="0" y="434"/>
                    </a:moveTo>
                    <a:lnTo>
                      <a:pt x="280" y="466"/>
                    </a:lnTo>
                    <a:lnTo>
                      <a:pt x="306" y="350"/>
                    </a:lnTo>
                    <a:lnTo>
                      <a:pt x="326" y="68"/>
                    </a:lnTo>
                    <a:lnTo>
                      <a:pt x="310" y="56"/>
                    </a:lnTo>
                    <a:lnTo>
                      <a:pt x="298" y="32"/>
                    </a:lnTo>
                    <a:lnTo>
                      <a:pt x="312" y="8"/>
                    </a:lnTo>
                    <a:lnTo>
                      <a:pt x="328" y="0"/>
                    </a:lnTo>
                    <a:lnTo>
                      <a:pt x="595" y="2"/>
                    </a:lnTo>
                  </a:path>
                </a:pathLst>
              </a:custGeom>
              <a:noFill/>
              <a:ln w="9525" cap="flat" cmpd="sng">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28" name="Freeform 37"/>
              <p:cNvSpPr>
                <a:spLocks/>
              </p:cNvSpPr>
              <p:nvPr/>
            </p:nvSpPr>
            <p:spPr bwMode="auto">
              <a:xfrm>
                <a:off x="6401291" y="5890196"/>
                <a:ext cx="431961" cy="671595"/>
              </a:xfrm>
              <a:custGeom>
                <a:avLst/>
                <a:gdLst>
                  <a:gd name="T0" fmla="*/ 299 w 299"/>
                  <a:gd name="T1" fmla="*/ 16 h 424"/>
                  <a:gd name="T2" fmla="*/ 42 w 299"/>
                  <a:gd name="T3" fmla="*/ 0 h 424"/>
                  <a:gd name="T4" fmla="*/ 0 w 299"/>
                  <a:gd name="T5" fmla="*/ 306 h 424"/>
                  <a:gd name="T6" fmla="*/ 0 w 299"/>
                  <a:gd name="T7" fmla="*/ 398 h 424"/>
                  <a:gd name="T8" fmla="*/ 290 w 299"/>
                  <a:gd name="T9" fmla="*/ 424 h 424"/>
                  <a:gd name="T10" fmla="*/ 0 60000 65536"/>
                  <a:gd name="T11" fmla="*/ 0 60000 65536"/>
                  <a:gd name="T12" fmla="*/ 0 60000 65536"/>
                  <a:gd name="T13" fmla="*/ 0 60000 65536"/>
                  <a:gd name="T14" fmla="*/ 0 60000 65536"/>
                  <a:gd name="T15" fmla="*/ 0 w 299"/>
                  <a:gd name="T16" fmla="*/ 0 h 424"/>
                  <a:gd name="T17" fmla="*/ 299 w 299"/>
                  <a:gd name="T18" fmla="*/ 424 h 424"/>
                </a:gdLst>
                <a:ahLst/>
                <a:cxnLst>
                  <a:cxn ang="T10">
                    <a:pos x="T0" y="T1"/>
                  </a:cxn>
                  <a:cxn ang="T11">
                    <a:pos x="T2" y="T3"/>
                  </a:cxn>
                  <a:cxn ang="T12">
                    <a:pos x="T4" y="T5"/>
                  </a:cxn>
                  <a:cxn ang="T13">
                    <a:pos x="T6" y="T7"/>
                  </a:cxn>
                  <a:cxn ang="T14">
                    <a:pos x="T8" y="T9"/>
                  </a:cxn>
                </a:cxnLst>
                <a:rect l="T15" t="T16" r="T17" b="T18"/>
                <a:pathLst>
                  <a:path w="299" h="424">
                    <a:moveTo>
                      <a:pt x="299" y="16"/>
                    </a:moveTo>
                    <a:lnTo>
                      <a:pt x="42" y="0"/>
                    </a:lnTo>
                    <a:lnTo>
                      <a:pt x="0" y="306"/>
                    </a:lnTo>
                    <a:lnTo>
                      <a:pt x="0" y="398"/>
                    </a:lnTo>
                    <a:lnTo>
                      <a:pt x="290" y="424"/>
                    </a:lnTo>
                  </a:path>
                </a:pathLst>
              </a:custGeom>
              <a:noFill/>
              <a:ln w="9525" cap="flat" cmpd="sng">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23" name="Text Box 38"/>
              <p:cNvSpPr txBox="1">
                <a:spLocks noChangeArrowheads="1"/>
              </p:cNvSpPr>
              <p:nvPr/>
            </p:nvSpPr>
            <p:spPr bwMode="auto">
              <a:xfrm>
                <a:off x="5225828" y="5450093"/>
                <a:ext cx="1174599" cy="29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300" b="0">
                    <a:solidFill>
                      <a:srgbClr val="000000"/>
                    </a:solidFill>
                    <a:latin typeface="HGP創英角ｺﾞｼｯｸUB" pitchFamily="50" charset="-128"/>
                    <a:ea typeface="HGP創英角ｺﾞｼｯｸUB" pitchFamily="50" charset="-128"/>
                  </a:rPr>
                  <a:t>本線の車道部</a:t>
                </a:r>
              </a:p>
            </p:txBody>
          </p:sp>
          <p:sp>
            <p:nvSpPr>
              <p:cNvPr id="59424" name="Text Box 39"/>
              <p:cNvSpPr txBox="1">
                <a:spLocks noChangeArrowheads="1"/>
              </p:cNvSpPr>
              <p:nvPr/>
            </p:nvSpPr>
            <p:spPr bwMode="auto">
              <a:xfrm>
                <a:off x="6659754" y="6223448"/>
                <a:ext cx="1318669"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ランプの車道部</a:t>
                </a:r>
              </a:p>
            </p:txBody>
          </p:sp>
        </p:grpSp>
      </p:grpSp>
      <p:sp>
        <p:nvSpPr>
          <p:cNvPr id="59416" name="Text Box 41"/>
          <p:cNvSpPr txBox="1">
            <a:spLocks noChangeArrowheads="1"/>
          </p:cNvSpPr>
          <p:nvPr/>
        </p:nvSpPr>
        <p:spPr bwMode="auto">
          <a:xfrm>
            <a:off x="7021563" y="1535042"/>
            <a:ext cx="1785937"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800" b="0" dirty="0">
                <a:solidFill>
                  <a:srgbClr val="0066FF"/>
                </a:solidFill>
                <a:latin typeface="HGP創英角ｺﾞｼｯｸUB" pitchFamily="50" charset="-128"/>
                <a:ea typeface="HGP創英角ｺﾞｼｯｸUB" pitchFamily="50" charset="-128"/>
              </a:rPr>
              <a:t>W35004</a:t>
            </a:r>
          </a:p>
        </p:txBody>
      </p:sp>
      <p:sp>
        <p:nvSpPr>
          <p:cNvPr id="59417" name="Text Box 42"/>
          <p:cNvSpPr txBox="1">
            <a:spLocks noChangeArrowheads="1"/>
          </p:cNvSpPr>
          <p:nvPr/>
        </p:nvSpPr>
        <p:spPr bwMode="auto">
          <a:xfrm>
            <a:off x="4499992" y="1412776"/>
            <a:ext cx="140335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600" b="0" dirty="0">
                <a:solidFill>
                  <a:srgbClr val="FF0000"/>
                </a:solidFill>
                <a:latin typeface="HGP創英角ｺﾞｼｯｸUB" pitchFamily="50" charset="-128"/>
                <a:ea typeface="HGP創英角ｺﾞｼｯｸUB" pitchFamily="50" charset="-128"/>
              </a:rPr>
              <a:t>×</a:t>
            </a:r>
          </a:p>
        </p:txBody>
      </p:sp>
      <p:sp>
        <p:nvSpPr>
          <p:cNvPr id="59398" name="AutoShape 7"/>
          <p:cNvSpPr>
            <a:spLocks noChangeArrowheads="1"/>
          </p:cNvSpPr>
          <p:nvPr/>
        </p:nvSpPr>
        <p:spPr bwMode="auto">
          <a:xfrm>
            <a:off x="269162" y="1527647"/>
            <a:ext cx="4119929" cy="4995507"/>
          </a:xfrm>
          <a:prstGeom prst="roundRect">
            <a:avLst>
              <a:gd name="adj" fmla="val 4917"/>
            </a:avLst>
          </a:prstGeom>
          <a:solidFill>
            <a:srgbClr val="CCECFF"/>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399" name="Text Box 8"/>
          <p:cNvSpPr txBox="1">
            <a:spLocks noChangeArrowheads="1"/>
          </p:cNvSpPr>
          <p:nvPr/>
        </p:nvSpPr>
        <p:spPr bwMode="auto">
          <a:xfrm>
            <a:off x="395536" y="1527647"/>
            <a:ext cx="2248104" cy="401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誤りでないケース</a:t>
            </a:r>
          </a:p>
        </p:txBody>
      </p:sp>
      <p:grpSp>
        <p:nvGrpSpPr>
          <p:cNvPr id="12" name="グループ化 11"/>
          <p:cNvGrpSpPr/>
          <p:nvPr/>
        </p:nvGrpSpPr>
        <p:grpSpPr>
          <a:xfrm>
            <a:off x="554559" y="2060848"/>
            <a:ext cx="3549134" cy="3094730"/>
            <a:chOff x="534311" y="1844116"/>
            <a:chExt cx="3549134" cy="3094730"/>
          </a:xfrm>
        </p:grpSpPr>
        <p:pic>
          <p:nvPicPr>
            <p:cNvPr id="59401"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l="35280" t="15805" r="12617" b="8980"/>
            <a:stretch>
              <a:fillRect/>
            </a:stretch>
          </p:blipFill>
          <p:spPr bwMode="auto">
            <a:xfrm>
              <a:off x="540688" y="1850494"/>
              <a:ext cx="3542757" cy="3083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4" name="Oval 13"/>
            <p:cNvSpPr>
              <a:spLocks noChangeArrowheads="1"/>
            </p:cNvSpPr>
            <p:nvPr/>
          </p:nvSpPr>
          <p:spPr bwMode="auto">
            <a:xfrm>
              <a:off x="2203648" y="1995584"/>
              <a:ext cx="1736301" cy="1879798"/>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05" name="Freeform 14"/>
            <p:cNvSpPr>
              <a:spLocks/>
            </p:cNvSpPr>
            <p:nvPr/>
          </p:nvSpPr>
          <p:spPr bwMode="auto">
            <a:xfrm>
              <a:off x="534311" y="1844116"/>
              <a:ext cx="3545945" cy="1696442"/>
            </a:xfrm>
            <a:custGeom>
              <a:avLst/>
              <a:gdLst>
                <a:gd name="T0" fmla="*/ 2147483647 w 2224"/>
                <a:gd name="T1" fmla="*/ 2147483647 h 1064"/>
                <a:gd name="T2" fmla="*/ 2147483647 w 2224"/>
                <a:gd name="T3" fmla="*/ 2147483647 h 1064"/>
                <a:gd name="T4" fmla="*/ 2147483647 w 2224"/>
                <a:gd name="T5" fmla="*/ 2147483647 h 1064"/>
                <a:gd name="T6" fmla="*/ 2147483647 w 2224"/>
                <a:gd name="T7" fmla="*/ 2147483647 h 1064"/>
                <a:gd name="T8" fmla="*/ 2147483647 w 2224"/>
                <a:gd name="T9" fmla="*/ 2147483647 h 1064"/>
                <a:gd name="T10" fmla="*/ 2147483647 w 2224"/>
                <a:gd name="T11" fmla="*/ 0 h 1064"/>
                <a:gd name="T12" fmla="*/ 0 w 2224"/>
                <a:gd name="T13" fmla="*/ 0 h 1064"/>
                <a:gd name="T14" fmla="*/ 2147483647 w 222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2224"/>
                <a:gd name="T25" fmla="*/ 0 h 1064"/>
                <a:gd name="T26" fmla="*/ 2224 w 222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4" h="1064">
                  <a:moveTo>
                    <a:pt x="4" y="1003"/>
                  </a:moveTo>
                  <a:lnTo>
                    <a:pt x="784" y="1064"/>
                  </a:lnTo>
                  <a:lnTo>
                    <a:pt x="824" y="664"/>
                  </a:lnTo>
                  <a:lnTo>
                    <a:pt x="800" y="616"/>
                  </a:lnTo>
                  <a:lnTo>
                    <a:pt x="2224" y="584"/>
                  </a:lnTo>
                  <a:lnTo>
                    <a:pt x="2208" y="0"/>
                  </a:lnTo>
                  <a:lnTo>
                    <a:pt x="0" y="0"/>
                  </a:lnTo>
                  <a:lnTo>
                    <a:pt x="4" y="1003"/>
                  </a:lnTo>
                  <a:close/>
                </a:path>
              </a:pathLst>
            </a:custGeom>
            <a:noFill/>
            <a:ln w="38100" cap="flat" cmpd="sng">
              <a:solidFill>
                <a:srgbClr val="0000FF"/>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06" name="Freeform 15"/>
            <p:cNvSpPr>
              <a:spLocks/>
            </p:cNvSpPr>
            <p:nvPr/>
          </p:nvSpPr>
          <p:spPr bwMode="auto">
            <a:xfrm>
              <a:off x="1771565" y="2864532"/>
              <a:ext cx="2308691" cy="880109"/>
            </a:xfrm>
            <a:custGeom>
              <a:avLst/>
              <a:gdLst>
                <a:gd name="T0" fmla="*/ 2147483647 w 1448"/>
                <a:gd name="T1" fmla="*/ 0 h 552"/>
                <a:gd name="T2" fmla="*/ 2147483647 w 1448"/>
                <a:gd name="T3" fmla="*/ 2147483647 h 552"/>
                <a:gd name="T4" fmla="*/ 2147483647 w 1448"/>
                <a:gd name="T5" fmla="*/ 2147483647 h 552"/>
                <a:gd name="T6" fmla="*/ 0 w 1448"/>
                <a:gd name="T7" fmla="*/ 2147483647 h 552"/>
                <a:gd name="T8" fmla="*/ 0 60000 65536"/>
                <a:gd name="T9" fmla="*/ 0 60000 65536"/>
                <a:gd name="T10" fmla="*/ 0 60000 65536"/>
                <a:gd name="T11" fmla="*/ 0 60000 65536"/>
                <a:gd name="T12" fmla="*/ 0 w 1448"/>
                <a:gd name="T13" fmla="*/ 0 h 552"/>
                <a:gd name="T14" fmla="*/ 1448 w 1448"/>
                <a:gd name="T15" fmla="*/ 552 h 552"/>
              </a:gdLst>
              <a:ahLst/>
              <a:cxnLst>
                <a:cxn ang="T8">
                  <a:pos x="T0" y="T1"/>
                </a:cxn>
                <a:cxn ang="T9">
                  <a:pos x="T2" y="T3"/>
                </a:cxn>
                <a:cxn ang="T10">
                  <a:pos x="T4" y="T5"/>
                </a:cxn>
                <a:cxn ang="T11">
                  <a:pos x="T6" y="T7"/>
                </a:cxn>
              </a:cxnLst>
              <a:rect l="T12" t="T13" r="T14" b="T15"/>
              <a:pathLst>
                <a:path w="1448" h="552">
                  <a:moveTo>
                    <a:pt x="48" y="0"/>
                  </a:moveTo>
                  <a:lnTo>
                    <a:pt x="1448" y="96"/>
                  </a:lnTo>
                  <a:lnTo>
                    <a:pt x="1448" y="552"/>
                  </a:lnTo>
                  <a:lnTo>
                    <a:pt x="0" y="424"/>
                  </a:lnTo>
                </a:path>
              </a:pathLst>
            </a:custGeom>
            <a:noFill/>
            <a:ln w="38100" cap="flat" cmpd="sng">
              <a:solidFill>
                <a:srgbClr val="0000FF"/>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07" name="Freeform 16"/>
            <p:cNvSpPr>
              <a:spLocks/>
            </p:cNvSpPr>
            <p:nvPr/>
          </p:nvSpPr>
          <p:spPr bwMode="auto">
            <a:xfrm>
              <a:off x="2131899" y="1852088"/>
              <a:ext cx="1530624" cy="3086758"/>
            </a:xfrm>
            <a:custGeom>
              <a:avLst/>
              <a:gdLst>
                <a:gd name="T0" fmla="*/ 0 w 960"/>
                <a:gd name="T1" fmla="*/ 2147483647 h 1936"/>
                <a:gd name="T2" fmla="*/ 2147483647 w 960"/>
                <a:gd name="T3" fmla="*/ 0 h 1936"/>
                <a:gd name="T4" fmla="*/ 2147483647 w 960"/>
                <a:gd name="T5" fmla="*/ 0 h 1936"/>
                <a:gd name="T6" fmla="*/ 2147483647 w 960"/>
                <a:gd name="T7" fmla="*/ 2147483647 h 1936"/>
                <a:gd name="T8" fmla="*/ 0 w 960"/>
                <a:gd name="T9" fmla="*/ 2147483647 h 1936"/>
                <a:gd name="T10" fmla="*/ 0 60000 65536"/>
                <a:gd name="T11" fmla="*/ 0 60000 65536"/>
                <a:gd name="T12" fmla="*/ 0 60000 65536"/>
                <a:gd name="T13" fmla="*/ 0 60000 65536"/>
                <a:gd name="T14" fmla="*/ 0 60000 65536"/>
                <a:gd name="T15" fmla="*/ 0 w 960"/>
                <a:gd name="T16" fmla="*/ 0 h 1936"/>
                <a:gd name="T17" fmla="*/ 960 w 960"/>
                <a:gd name="T18" fmla="*/ 1936 h 1936"/>
              </a:gdLst>
              <a:ahLst/>
              <a:cxnLst>
                <a:cxn ang="T10">
                  <a:pos x="T0" y="T1"/>
                </a:cxn>
                <a:cxn ang="T11">
                  <a:pos x="T2" y="T3"/>
                </a:cxn>
                <a:cxn ang="T12">
                  <a:pos x="T4" y="T5"/>
                </a:cxn>
                <a:cxn ang="T13">
                  <a:pos x="T6" y="T7"/>
                </a:cxn>
                <a:cxn ang="T14">
                  <a:pos x="T8" y="T9"/>
                </a:cxn>
              </a:cxnLst>
              <a:rect l="T15" t="T16" r="T17" b="T18"/>
              <a:pathLst>
                <a:path w="960" h="1936">
                  <a:moveTo>
                    <a:pt x="0" y="1928"/>
                  </a:moveTo>
                  <a:lnTo>
                    <a:pt x="120" y="0"/>
                  </a:lnTo>
                  <a:lnTo>
                    <a:pt x="960" y="0"/>
                  </a:lnTo>
                  <a:lnTo>
                    <a:pt x="832" y="1936"/>
                  </a:lnTo>
                  <a:lnTo>
                    <a:pt x="0" y="1928"/>
                  </a:lnTo>
                  <a:close/>
                </a:path>
              </a:pathLst>
            </a:custGeom>
            <a:noFill/>
            <a:ln w="38100" cap="flat" cmpd="sng">
              <a:solidFill>
                <a:srgbClr val="FFFF00"/>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10" name="Freeform 19"/>
            <p:cNvSpPr>
              <a:spLocks/>
            </p:cNvSpPr>
            <p:nvPr/>
          </p:nvSpPr>
          <p:spPr bwMode="auto">
            <a:xfrm>
              <a:off x="2230752" y="1852088"/>
              <a:ext cx="1419016" cy="948668"/>
            </a:xfrm>
            <a:custGeom>
              <a:avLst/>
              <a:gdLst>
                <a:gd name="T0" fmla="*/ 2147483647 w 890"/>
                <a:gd name="T1" fmla="*/ 2147483647 h 595"/>
                <a:gd name="T2" fmla="*/ 2147483647 w 890"/>
                <a:gd name="T3" fmla="*/ 0 h 595"/>
                <a:gd name="T4" fmla="*/ 2147483647 w 890"/>
                <a:gd name="T5" fmla="*/ 2147483647 h 595"/>
                <a:gd name="T6" fmla="*/ 0 w 890"/>
                <a:gd name="T7" fmla="*/ 2147483647 h 595"/>
                <a:gd name="T8" fmla="*/ 2147483647 w 890"/>
                <a:gd name="T9" fmla="*/ 2147483647 h 595"/>
                <a:gd name="T10" fmla="*/ 0 60000 65536"/>
                <a:gd name="T11" fmla="*/ 0 60000 65536"/>
                <a:gd name="T12" fmla="*/ 0 60000 65536"/>
                <a:gd name="T13" fmla="*/ 0 60000 65536"/>
                <a:gd name="T14" fmla="*/ 0 60000 65536"/>
                <a:gd name="T15" fmla="*/ 0 w 890"/>
                <a:gd name="T16" fmla="*/ 0 h 595"/>
                <a:gd name="T17" fmla="*/ 890 w 890"/>
                <a:gd name="T18" fmla="*/ 595 h 595"/>
              </a:gdLst>
              <a:ahLst/>
              <a:cxnLst>
                <a:cxn ang="T10">
                  <a:pos x="T0" y="T1"/>
                </a:cxn>
                <a:cxn ang="T11">
                  <a:pos x="T2" y="T3"/>
                </a:cxn>
                <a:cxn ang="T12">
                  <a:pos x="T4" y="T5"/>
                </a:cxn>
                <a:cxn ang="T13">
                  <a:pos x="T6" y="T7"/>
                </a:cxn>
                <a:cxn ang="T14">
                  <a:pos x="T8" y="T9"/>
                </a:cxn>
              </a:cxnLst>
              <a:rect l="T15" t="T16" r="T17" b="T18"/>
              <a:pathLst>
                <a:path w="890" h="595">
                  <a:moveTo>
                    <a:pt x="56" y="3"/>
                  </a:moveTo>
                  <a:lnTo>
                    <a:pt x="890" y="0"/>
                  </a:lnTo>
                  <a:lnTo>
                    <a:pt x="848" y="587"/>
                  </a:lnTo>
                  <a:lnTo>
                    <a:pt x="0" y="595"/>
                  </a:lnTo>
                  <a:lnTo>
                    <a:pt x="56" y="3"/>
                  </a:lnTo>
                  <a:close/>
                </a:path>
              </a:pathLst>
            </a:custGeom>
            <a:solidFill>
              <a:srgbClr val="FF99CC">
                <a:alpha val="50195"/>
              </a:srgbClr>
            </a:solidFill>
            <a:ln w="50800" cap="flat" cmpd="sng">
              <a:solidFill>
                <a:srgbClr val="FF0000"/>
              </a:solidFill>
              <a:prstDash val="sysDot"/>
              <a:round/>
              <a:headEnd type="none" w="med" len="med"/>
              <a:tailEnd type="none" w="med" len="med"/>
            </a:ln>
          </p:spPr>
          <p:txBody>
            <a:bodyPr/>
            <a:lstStyle/>
            <a:p>
              <a:endParaRPr lang="ja-JP" altLang="en-US"/>
            </a:p>
          </p:txBody>
        </p:sp>
        <p:sp>
          <p:nvSpPr>
            <p:cNvPr id="59411" name="Freeform 20"/>
            <p:cNvSpPr>
              <a:spLocks/>
            </p:cNvSpPr>
            <p:nvPr/>
          </p:nvSpPr>
          <p:spPr bwMode="auto">
            <a:xfrm>
              <a:off x="2170165" y="2898014"/>
              <a:ext cx="1403072" cy="803578"/>
            </a:xfrm>
            <a:custGeom>
              <a:avLst/>
              <a:gdLst>
                <a:gd name="T0" fmla="*/ 2147483647 w 880"/>
                <a:gd name="T1" fmla="*/ 0 h 504"/>
                <a:gd name="T2" fmla="*/ 2147483647 w 880"/>
                <a:gd name="T3" fmla="*/ 2147483647 h 504"/>
                <a:gd name="T4" fmla="*/ 2147483647 w 880"/>
                <a:gd name="T5" fmla="*/ 2147483647 h 504"/>
                <a:gd name="T6" fmla="*/ 0 w 880"/>
                <a:gd name="T7" fmla="*/ 2147483647 h 504"/>
                <a:gd name="T8" fmla="*/ 2147483647 w 880"/>
                <a:gd name="T9" fmla="*/ 0 h 504"/>
                <a:gd name="T10" fmla="*/ 0 60000 65536"/>
                <a:gd name="T11" fmla="*/ 0 60000 65536"/>
                <a:gd name="T12" fmla="*/ 0 60000 65536"/>
                <a:gd name="T13" fmla="*/ 0 60000 65536"/>
                <a:gd name="T14" fmla="*/ 0 60000 65536"/>
                <a:gd name="T15" fmla="*/ 0 w 880"/>
                <a:gd name="T16" fmla="*/ 0 h 504"/>
                <a:gd name="T17" fmla="*/ 880 w 880"/>
                <a:gd name="T18" fmla="*/ 504 h 504"/>
              </a:gdLst>
              <a:ahLst/>
              <a:cxnLst>
                <a:cxn ang="T10">
                  <a:pos x="T0" y="T1"/>
                </a:cxn>
                <a:cxn ang="T11">
                  <a:pos x="T2" y="T3"/>
                </a:cxn>
                <a:cxn ang="T12">
                  <a:pos x="T4" y="T5"/>
                </a:cxn>
                <a:cxn ang="T13">
                  <a:pos x="T6" y="T7"/>
                </a:cxn>
                <a:cxn ang="T14">
                  <a:pos x="T8" y="T9"/>
                </a:cxn>
              </a:cxnLst>
              <a:rect l="T15" t="T16" r="T17" b="T18"/>
              <a:pathLst>
                <a:path w="880" h="504">
                  <a:moveTo>
                    <a:pt x="40" y="0"/>
                  </a:moveTo>
                  <a:lnTo>
                    <a:pt x="880" y="56"/>
                  </a:lnTo>
                  <a:lnTo>
                    <a:pt x="856" y="504"/>
                  </a:lnTo>
                  <a:lnTo>
                    <a:pt x="0" y="424"/>
                  </a:lnTo>
                  <a:lnTo>
                    <a:pt x="40" y="0"/>
                  </a:lnTo>
                  <a:close/>
                </a:path>
              </a:pathLst>
            </a:custGeom>
            <a:solidFill>
              <a:srgbClr val="FF99CC">
                <a:alpha val="50195"/>
              </a:srgbClr>
            </a:solidFill>
            <a:ln w="50800" cap="flat" cmpd="sng">
              <a:solidFill>
                <a:srgbClr val="FF0000"/>
              </a:solidFill>
              <a:prstDash val="sysDot"/>
              <a:round/>
              <a:headEnd type="none" w="med" len="med"/>
              <a:tailEnd type="none" w="med" len="med"/>
            </a:ln>
          </p:spPr>
          <p:txBody>
            <a:bodyPr/>
            <a:lstStyle/>
            <a:p>
              <a:endParaRPr lang="ja-JP" altLang="en-US"/>
            </a:p>
          </p:txBody>
        </p:sp>
      </p:grpSp>
      <p:grpSp>
        <p:nvGrpSpPr>
          <p:cNvPr id="9" name="グループ化 8"/>
          <p:cNvGrpSpPr/>
          <p:nvPr/>
        </p:nvGrpSpPr>
        <p:grpSpPr>
          <a:xfrm>
            <a:off x="533653" y="4553928"/>
            <a:ext cx="3630449" cy="1927630"/>
            <a:chOff x="594898" y="4814483"/>
            <a:chExt cx="3630449" cy="1927630"/>
          </a:xfrm>
        </p:grpSpPr>
        <p:sp>
          <p:nvSpPr>
            <p:cNvPr id="59429" name="AutoShape 23"/>
            <p:cNvSpPr>
              <a:spLocks noChangeArrowheads="1"/>
            </p:cNvSpPr>
            <p:nvPr/>
          </p:nvSpPr>
          <p:spPr bwMode="auto">
            <a:xfrm>
              <a:off x="594898" y="4814483"/>
              <a:ext cx="3630449" cy="1927630"/>
            </a:xfrm>
            <a:prstGeom prst="wedgeRectCallout">
              <a:avLst>
                <a:gd name="adj1" fmla="val 17153"/>
                <a:gd name="adj2" fmla="val -79385"/>
              </a:avLst>
            </a:prstGeom>
            <a:solidFill>
              <a:srgbClr val="CCFFFF"/>
            </a:solidFill>
            <a:ln w="9525">
              <a:solidFill>
                <a:srgbClr val="0000FF"/>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solidFill>
                    <a:srgbClr val="000000"/>
                  </a:solidFill>
                  <a:latin typeface="HGP創英角ｺﾞｼｯｸUB" pitchFamily="50" charset="-128"/>
                  <a:ea typeface="HGP創英角ｺﾞｼｯｸUB" pitchFamily="50" charset="-128"/>
                </a:rPr>
                <a:t>ランプ部の立体交差で、道路面地物同士が上下で交差する重なり⇒</a:t>
              </a:r>
              <a:r>
                <a:rPr lang="en-US" altLang="ja-JP" sz="1600" b="0" dirty="0">
                  <a:solidFill>
                    <a:srgbClr val="000000"/>
                  </a:solidFill>
                  <a:latin typeface="HGP創英角ｺﾞｼｯｸUB" pitchFamily="50" charset="-128"/>
                  <a:ea typeface="HGP創英角ｺﾞｼｯｸUB" pitchFamily="50" charset="-128"/>
                </a:rPr>
                <a:t>OK</a:t>
              </a:r>
            </a:p>
          </p:txBody>
        </p:sp>
        <p:grpSp>
          <p:nvGrpSpPr>
            <p:cNvPr id="8" name="グループ化 7"/>
            <p:cNvGrpSpPr/>
            <p:nvPr/>
          </p:nvGrpSpPr>
          <p:grpSpPr>
            <a:xfrm>
              <a:off x="980197" y="5450094"/>
              <a:ext cx="2944550" cy="1205596"/>
              <a:chOff x="980197" y="5450094"/>
              <a:chExt cx="2944550" cy="1205596"/>
            </a:xfrm>
          </p:grpSpPr>
          <p:sp>
            <p:nvSpPr>
              <p:cNvPr id="59431" name="Rectangle 25"/>
              <p:cNvSpPr>
                <a:spLocks noChangeArrowheads="1"/>
              </p:cNvSpPr>
              <p:nvPr/>
            </p:nvSpPr>
            <p:spPr bwMode="auto">
              <a:xfrm>
                <a:off x="980197" y="5450094"/>
                <a:ext cx="2843243" cy="1205596"/>
              </a:xfrm>
              <a:prstGeom prst="rect">
                <a:avLst/>
              </a:prstGeom>
              <a:solidFill>
                <a:srgbClr val="FFFFFF"/>
              </a:solidFill>
              <a:ln w="9525">
                <a:solidFill>
                  <a:srgbClr val="0000FF"/>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pic>
            <p:nvPicPr>
              <p:cNvPr id="59432" name="Picture 26"/>
              <p:cNvPicPr>
                <a:picLocks noChangeAspect="1" noChangeArrowheads="1"/>
              </p:cNvPicPr>
              <p:nvPr/>
            </p:nvPicPr>
            <p:blipFill>
              <a:blip r:embed="rId4" cstate="print">
                <a:extLst>
                  <a:ext uri="{28A0092B-C50C-407E-A947-70E740481C1C}">
                    <a14:useLocalDpi xmlns="" xmlns:a14="http://schemas.microsoft.com/office/drawing/2010/main" val="0"/>
                  </a:ext>
                </a:extLst>
              </a:blip>
              <a:srcRect l="21056" t="13551" r="28944" b="5737"/>
              <a:stretch>
                <a:fillRect/>
              </a:stretch>
            </p:blipFill>
            <p:spPr bwMode="auto">
              <a:xfrm>
                <a:off x="1054932" y="5472057"/>
                <a:ext cx="1054591" cy="117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33" name="Text Box 27"/>
              <p:cNvSpPr txBox="1">
                <a:spLocks noChangeArrowheads="1"/>
              </p:cNvSpPr>
              <p:nvPr/>
            </p:nvSpPr>
            <p:spPr bwMode="auto">
              <a:xfrm>
                <a:off x="2232420" y="5532178"/>
                <a:ext cx="1409996" cy="27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本線の道路面地物</a:t>
                </a:r>
              </a:p>
            </p:txBody>
          </p:sp>
          <p:sp>
            <p:nvSpPr>
              <p:cNvPr id="59434" name="Text Box 28"/>
              <p:cNvSpPr txBox="1">
                <a:spLocks noChangeArrowheads="1"/>
              </p:cNvSpPr>
              <p:nvPr/>
            </p:nvSpPr>
            <p:spPr bwMode="auto">
              <a:xfrm>
                <a:off x="2204186" y="6311872"/>
                <a:ext cx="1720561" cy="293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300" b="0">
                    <a:solidFill>
                      <a:srgbClr val="000000"/>
                    </a:solidFill>
                    <a:latin typeface="HGP創英角ｺﾞｼｯｸUB" pitchFamily="50" charset="-128"/>
                    <a:ea typeface="HGP創英角ｺﾞｼｯｸUB" pitchFamily="50" charset="-128"/>
                  </a:rPr>
                  <a:t>ランプの道路面地物</a:t>
                </a:r>
              </a:p>
            </p:txBody>
          </p:sp>
        </p:grpSp>
      </p:grpSp>
      <p:sp>
        <p:nvSpPr>
          <p:cNvPr id="59415" name="Text Box 40"/>
          <p:cNvSpPr txBox="1">
            <a:spLocks noChangeArrowheads="1"/>
          </p:cNvSpPr>
          <p:nvPr/>
        </p:nvSpPr>
        <p:spPr bwMode="auto">
          <a:xfrm>
            <a:off x="2642873" y="1532786"/>
            <a:ext cx="1713980" cy="52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800" b="0" dirty="0">
                <a:solidFill>
                  <a:srgbClr val="0066FF"/>
                </a:solidFill>
                <a:latin typeface="HGP創英角ｺﾞｼｯｸUB" pitchFamily="50" charset="-128"/>
                <a:ea typeface="HGP創英角ｺﾞｼｯｸUB" pitchFamily="50" charset="-128"/>
              </a:rPr>
              <a:t>W35004</a:t>
            </a:r>
          </a:p>
        </p:txBody>
      </p:sp>
      <p:sp>
        <p:nvSpPr>
          <p:cNvPr id="59418" name="Text Box 43"/>
          <p:cNvSpPr txBox="1">
            <a:spLocks noChangeArrowheads="1"/>
          </p:cNvSpPr>
          <p:nvPr/>
        </p:nvSpPr>
        <p:spPr bwMode="auto">
          <a:xfrm>
            <a:off x="107099" y="1506448"/>
            <a:ext cx="1409450" cy="156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600" b="0" dirty="0">
                <a:solidFill>
                  <a:srgbClr val="0000FF"/>
                </a:solidFill>
                <a:latin typeface="HGP創英角ｺﾞｼｯｸUB" pitchFamily="50" charset="-128"/>
                <a:ea typeface="HGP創英角ｺﾞｼｯｸUB" pitchFamily="50" charset="-128"/>
              </a:rPr>
              <a:t>○</a:t>
            </a:r>
          </a:p>
        </p:txBody>
      </p:sp>
      <p:sp>
        <p:nvSpPr>
          <p:cNvPr id="45"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43793177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0"/>
          <p:cNvSpPr txBox="1">
            <a:spLocks noChangeArrowheads="1"/>
          </p:cNvSpPr>
          <p:nvPr/>
        </p:nvSpPr>
        <p:spPr bwMode="auto">
          <a:xfrm>
            <a:off x="331788" y="1989138"/>
            <a:ext cx="8569325"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3600" b="0" u="sng" dirty="0">
                <a:solidFill>
                  <a:srgbClr val="330066"/>
                </a:solidFill>
                <a:latin typeface="HGP創英角ｺﾞｼｯｸUB" pitchFamily="50" charset="-128"/>
                <a:ea typeface="HGP創英角ｺﾞｼｯｸUB" pitchFamily="50" charset="-128"/>
              </a:rPr>
              <a:t>工事</a:t>
            </a:r>
            <a:r>
              <a:rPr lang="ja-JP" altLang="en-US" sz="3600" b="0" u="sng" dirty="0" smtClean="0">
                <a:solidFill>
                  <a:srgbClr val="330066"/>
                </a:solidFill>
                <a:latin typeface="HGP創英角ｺﾞｼｯｸUB" pitchFamily="50" charset="-128"/>
                <a:ea typeface="HGP創英角ｺﾞｼｯｸUB" pitchFamily="50" charset="-128"/>
              </a:rPr>
              <a:t>効率化</a:t>
            </a:r>
            <a:r>
              <a:rPr lang="ja-JP" altLang="en-US" sz="3600" b="0" u="sng" dirty="0">
                <a:solidFill>
                  <a:srgbClr val="330066"/>
                </a:solidFill>
                <a:latin typeface="HGP創英角ｺﾞｼｯｸUB" pitchFamily="50" charset="-128"/>
                <a:ea typeface="HGP創英角ｺﾞｼｯｸUB" pitchFamily="50" charset="-128"/>
              </a:rPr>
              <a:t>の推進に向けた</a:t>
            </a:r>
            <a:endParaRPr lang="en-US" altLang="ja-JP" sz="3600" b="0" u="sng" dirty="0">
              <a:solidFill>
                <a:srgbClr val="330066"/>
              </a:solidFill>
              <a:latin typeface="HGP創英角ｺﾞｼｯｸUB" pitchFamily="50" charset="-128"/>
              <a:ea typeface="HGP創英角ｺﾞｼｯｸUB" pitchFamily="50" charset="-128"/>
            </a:endParaRPr>
          </a:p>
          <a:p>
            <a:pPr eaLnBrk="1" hangingPunct="1">
              <a:spcBef>
                <a:spcPct val="50000"/>
              </a:spcBef>
            </a:pPr>
            <a:r>
              <a:rPr lang="ja-JP" altLang="en-US" sz="3600" b="0" u="sng" dirty="0">
                <a:solidFill>
                  <a:srgbClr val="330066"/>
                </a:solidFill>
                <a:latin typeface="HGP創英角ｺﾞｼｯｸUB" pitchFamily="50" charset="-128"/>
                <a:ea typeface="HGP創英角ｺﾞｼｯｸUB" pitchFamily="50" charset="-128"/>
              </a:rPr>
              <a:t>取り組み事例</a:t>
            </a:r>
            <a:endParaRPr lang="ja-JP" altLang="en-US" sz="360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180000" y="648000"/>
            <a:ext cx="3743928" cy="4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b="0" dirty="0">
                <a:latin typeface="HGP創英角ｺﾞｼｯｸUB" pitchFamily="50" charset="-128"/>
                <a:ea typeface="HGP創英角ｺﾞｼｯｸUB" pitchFamily="50" charset="-128"/>
              </a:rPr>
              <a:t>例）　</a:t>
            </a:r>
            <a:r>
              <a:rPr lang="en-US" altLang="ja-JP" sz="2400" b="0" dirty="0">
                <a:latin typeface="HGP創英角ｺﾞｼｯｸUB" pitchFamily="50" charset="-128"/>
                <a:ea typeface="HGP創英角ｺﾞｼｯｸUB" pitchFamily="50" charset="-128"/>
              </a:rPr>
              <a:t>｢</a:t>
            </a:r>
            <a:r>
              <a:rPr lang="ja-JP" altLang="en-US" sz="2400" b="0" dirty="0">
                <a:latin typeface="HGP創英角ｺﾞｼｯｸUB" pitchFamily="50" charset="-128"/>
                <a:ea typeface="HGP創英角ｺﾞｼｯｸUB" pitchFamily="50" charset="-128"/>
              </a:rPr>
              <a:t>地物データの不足</a:t>
            </a:r>
            <a:r>
              <a:rPr lang="en-US" altLang="ja-JP" sz="2400" b="0" dirty="0">
                <a:latin typeface="HGP創英角ｺﾞｼｯｸUB" pitchFamily="50" charset="-128"/>
                <a:ea typeface="HGP創英角ｺﾞｼｯｸUB" pitchFamily="50" charset="-128"/>
              </a:rPr>
              <a:t>｣</a:t>
            </a:r>
            <a:endParaRPr lang="ja-JP" altLang="en-US" sz="2400" b="0" dirty="0">
              <a:latin typeface="HGP創英角ｺﾞｼｯｸUB" pitchFamily="50" charset="-128"/>
              <a:ea typeface="HGP創英角ｺﾞｼｯｸUB" pitchFamily="50" charset="-128"/>
            </a:endParaRPr>
          </a:p>
        </p:txBody>
      </p:sp>
      <p:sp>
        <p:nvSpPr>
          <p:cNvPr id="60419" name="AutoShape 5"/>
          <p:cNvSpPr>
            <a:spLocks noChangeArrowheads="1"/>
          </p:cNvSpPr>
          <p:nvPr/>
        </p:nvSpPr>
        <p:spPr bwMode="auto">
          <a:xfrm>
            <a:off x="323850" y="1052513"/>
            <a:ext cx="8494713" cy="5181600"/>
          </a:xfrm>
          <a:prstGeom prst="roundRect">
            <a:avLst>
              <a:gd name="adj" fmla="val 3769"/>
            </a:avLst>
          </a:prstGeom>
          <a:solidFill>
            <a:srgbClr val="FFCCCC"/>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20" name="Text Box 6"/>
          <p:cNvSpPr txBox="1">
            <a:spLocks noChangeArrowheads="1"/>
          </p:cNvSpPr>
          <p:nvPr/>
        </p:nvSpPr>
        <p:spPr bwMode="auto">
          <a:xfrm>
            <a:off x="447675" y="1201738"/>
            <a:ext cx="4781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施工範囲のみ作成しているケース（作成不足）</a:t>
            </a:r>
          </a:p>
        </p:txBody>
      </p:sp>
      <p:pic>
        <p:nvPicPr>
          <p:cNvPr id="60421"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l="12617" t="21208" r="12617" b="22688"/>
          <a:stretch>
            <a:fillRect/>
          </a:stretch>
        </p:blipFill>
        <p:spPr bwMode="auto">
          <a:xfrm>
            <a:off x="900113" y="1627188"/>
            <a:ext cx="7345362" cy="439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2" name="Oval 8"/>
          <p:cNvSpPr>
            <a:spLocks noChangeArrowheads="1"/>
          </p:cNvSpPr>
          <p:nvPr/>
        </p:nvSpPr>
        <p:spPr bwMode="auto">
          <a:xfrm>
            <a:off x="323850" y="3932238"/>
            <a:ext cx="8064500" cy="1152525"/>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23" name="Oval 9"/>
          <p:cNvSpPr>
            <a:spLocks noChangeArrowheads="1"/>
          </p:cNvSpPr>
          <p:nvPr/>
        </p:nvSpPr>
        <p:spPr bwMode="auto">
          <a:xfrm>
            <a:off x="323850" y="2563813"/>
            <a:ext cx="8064500" cy="1152525"/>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24" name="Freeform 10"/>
          <p:cNvSpPr>
            <a:spLocks/>
          </p:cNvSpPr>
          <p:nvPr/>
        </p:nvSpPr>
        <p:spPr bwMode="auto">
          <a:xfrm>
            <a:off x="895350" y="4105275"/>
            <a:ext cx="7353300" cy="333375"/>
          </a:xfrm>
          <a:custGeom>
            <a:avLst/>
            <a:gdLst>
              <a:gd name="T0" fmla="*/ 2147483647 w 4632"/>
              <a:gd name="T1" fmla="*/ 0 h 210"/>
              <a:gd name="T2" fmla="*/ 2147483647 w 4632"/>
              <a:gd name="T3" fmla="*/ 2147483647 h 210"/>
              <a:gd name="T4" fmla="*/ 2147483647 w 4632"/>
              <a:gd name="T5" fmla="*/ 2147483647 h 210"/>
              <a:gd name="T6" fmla="*/ 2147483647 w 4632"/>
              <a:gd name="T7" fmla="*/ 2147483647 h 210"/>
              <a:gd name="T8" fmla="*/ 2147483647 w 4632"/>
              <a:gd name="T9" fmla="*/ 2147483647 h 210"/>
              <a:gd name="T10" fmla="*/ 2147483647 w 4632"/>
              <a:gd name="T11" fmla="*/ 2147483647 h 210"/>
              <a:gd name="T12" fmla="*/ 0 w 4632"/>
              <a:gd name="T13" fmla="*/ 2147483647 h 210"/>
              <a:gd name="T14" fmla="*/ 2147483647 w 4632"/>
              <a:gd name="T15" fmla="*/ 0 h 210"/>
              <a:gd name="T16" fmla="*/ 0 60000 65536"/>
              <a:gd name="T17" fmla="*/ 0 60000 65536"/>
              <a:gd name="T18" fmla="*/ 0 60000 65536"/>
              <a:gd name="T19" fmla="*/ 0 60000 65536"/>
              <a:gd name="T20" fmla="*/ 0 60000 65536"/>
              <a:gd name="T21" fmla="*/ 0 60000 65536"/>
              <a:gd name="T22" fmla="*/ 0 60000 65536"/>
              <a:gd name="T23" fmla="*/ 0 60000 65536"/>
              <a:gd name="T24" fmla="*/ 0 w 4632"/>
              <a:gd name="T25" fmla="*/ 0 h 210"/>
              <a:gd name="T26" fmla="*/ 4632 w 4632"/>
              <a:gd name="T27" fmla="*/ 210 h 2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32" h="210">
                <a:moveTo>
                  <a:pt x="7" y="0"/>
                </a:moveTo>
                <a:lnTo>
                  <a:pt x="1956" y="31"/>
                </a:lnTo>
                <a:lnTo>
                  <a:pt x="4632" y="66"/>
                </a:lnTo>
                <a:lnTo>
                  <a:pt x="4626" y="210"/>
                </a:lnTo>
                <a:lnTo>
                  <a:pt x="3033" y="191"/>
                </a:lnTo>
                <a:lnTo>
                  <a:pt x="1328" y="160"/>
                </a:lnTo>
                <a:lnTo>
                  <a:pt x="0" y="136"/>
                </a:lnTo>
                <a:lnTo>
                  <a:pt x="7" y="0"/>
                </a:lnTo>
                <a:close/>
              </a:path>
            </a:pathLst>
          </a:custGeom>
          <a:solidFill>
            <a:schemeClr val="folHlink">
              <a:alpha val="45097"/>
            </a:schemeClr>
          </a:solidFill>
          <a:ln w="25400" cap="flat" cmpd="sng">
            <a:solidFill>
              <a:srgbClr val="008000"/>
            </a:solidFill>
            <a:prstDash val="solid"/>
            <a:round/>
            <a:headEnd/>
            <a:tailEnd/>
          </a:ln>
        </p:spPr>
        <p:txBody>
          <a:bodyPr/>
          <a:lstStyle/>
          <a:p>
            <a:endParaRPr lang="ja-JP" altLang="en-US"/>
          </a:p>
        </p:txBody>
      </p:sp>
      <p:grpSp>
        <p:nvGrpSpPr>
          <p:cNvPr id="60425" name="Group 11"/>
          <p:cNvGrpSpPr>
            <a:grpSpLocks/>
          </p:cNvGrpSpPr>
          <p:nvPr/>
        </p:nvGrpSpPr>
        <p:grpSpPr bwMode="auto">
          <a:xfrm>
            <a:off x="1136650" y="2735263"/>
            <a:ext cx="6629400" cy="1665287"/>
            <a:chOff x="716" y="1723"/>
            <a:chExt cx="4176" cy="1049"/>
          </a:xfrm>
        </p:grpSpPr>
        <p:grpSp>
          <p:nvGrpSpPr>
            <p:cNvPr id="60443" name="Group 12"/>
            <p:cNvGrpSpPr>
              <a:grpSpLocks/>
            </p:cNvGrpSpPr>
            <p:nvPr/>
          </p:nvGrpSpPr>
          <p:grpSpPr bwMode="auto">
            <a:xfrm>
              <a:off x="1092" y="1723"/>
              <a:ext cx="3800" cy="1049"/>
              <a:chOff x="1092" y="1723"/>
              <a:chExt cx="3800" cy="1049"/>
            </a:xfrm>
          </p:grpSpPr>
          <p:sp>
            <p:nvSpPr>
              <p:cNvPr id="60445" name="Freeform 13"/>
              <p:cNvSpPr>
                <a:spLocks/>
              </p:cNvSpPr>
              <p:nvPr/>
            </p:nvSpPr>
            <p:spPr bwMode="auto">
              <a:xfrm>
                <a:off x="2226" y="2610"/>
                <a:ext cx="114" cy="138"/>
              </a:xfrm>
              <a:custGeom>
                <a:avLst/>
                <a:gdLst>
                  <a:gd name="T0" fmla="*/ 0 w 114"/>
                  <a:gd name="T1" fmla="*/ 0 h 138"/>
                  <a:gd name="T2" fmla="*/ 114 w 114"/>
                  <a:gd name="T3" fmla="*/ 4 h 138"/>
                  <a:gd name="T4" fmla="*/ 114 w 114"/>
                  <a:gd name="T5" fmla="*/ 138 h 138"/>
                  <a:gd name="T6" fmla="*/ 0 w 114"/>
                  <a:gd name="T7" fmla="*/ 138 h 138"/>
                  <a:gd name="T8" fmla="*/ 0 w 114"/>
                  <a:gd name="T9" fmla="*/ 0 h 138"/>
                  <a:gd name="T10" fmla="*/ 0 60000 65536"/>
                  <a:gd name="T11" fmla="*/ 0 60000 65536"/>
                  <a:gd name="T12" fmla="*/ 0 60000 65536"/>
                  <a:gd name="T13" fmla="*/ 0 60000 65536"/>
                  <a:gd name="T14" fmla="*/ 0 60000 65536"/>
                  <a:gd name="T15" fmla="*/ 0 w 114"/>
                  <a:gd name="T16" fmla="*/ 0 h 138"/>
                  <a:gd name="T17" fmla="*/ 114 w 114"/>
                  <a:gd name="T18" fmla="*/ 138 h 138"/>
                </a:gdLst>
                <a:ahLst/>
                <a:cxnLst>
                  <a:cxn ang="T10">
                    <a:pos x="T0" y="T1"/>
                  </a:cxn>
                  <a:cxn ang="T11">
                    <a:pos x="T2" y="T3"/>
                  </a:cxn>
                  <a:cxn ang="T12">
                    <a:pos x="T4" y="T5"/>
                  </a:cxn>
                  <a:cxn ang="T13">
                    <a:pos x="T6" y="T7"/>
                  </a:cxn>
                  <a:cxn ang="T14">
                    <a:pos x="T8" y="T9"/>
                  </a:cxn>
                </a:cxnLst>
                <a:rect l="T15" t="T16" r="T17" b="T18"/>
                <a:pathLst>
                  <a:path w="114" h="138">
                    <a:moveTo>
                      <a:pt x="0" y="0"/>
                    </a:moveTo>
                    <a:lnTo>
                      <a:pt x="114" y="4"/>
                    </a:lnTo>
                    <a:lnTo>
                      <a:pt x="114" y="138"/>
                    </a:lnTo>
                    <a:lnTo>
                      <a:pt x="0" y="138"/>
                    </a:lnTo>
                    <a:lnTo>
                      <a:pt x="0" y="0"/>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6" name="Freeform 14"/>
              <p:cNvSpPr>
                <a:spLocks/>
              </p:cNvSpPr>
              <p:nvPr/>
            </p:nvSpPr>
            <p:spPr bwMode="auto">
              <a:xfrm>
                <a:off x="3366" y="2622"/>
                <a:ext cx="102" cy="120"/>
              </a:xfrm>
              <a:custGeom>
                <a:avLst/>
                <a:gdLst>
                  <a:gd name="T0" fmla="*/ 6 w 102"/>
                  <a:gd name="T1" fmla="*/ 6 h 120"/>
                  <a:gd name="T2" fmla="*/ 102 w 102"/>
                  <a:gd name="T3" fmla="*/ 0 h 120"/>
                  <a:gd name="T4" fmla="*/ 96 w 102"/>
                  <a:gd name="T5" fmla="*/ 120 h 120"/>
                  <a:gd name="T6" fmla="*/ 0 w 102"/>
                  <a:gd name="T7" fmla="*/ 120 h 120"/>
                  <a:gd name="T8" fmla="*/ 6 w 102"/>
                  <a:gd name="T9" fmla="*/ 6 h 120"/>
                  <a:gd name="T10" fmla="*/ 0 60000 65536"/>
                  <a:gd name="T11" fmla="*/ 0 60000 65536"/>
                  <a:gd name="T12" fmla="*/ 0 60000 65536"/>
                  <a:gd name="T13" fmla="*/ 0 60000 65536"/>
                  <a:gd name="T14" fmla="*/ 0 60000 65536"/>
                  <a:gd name="T15" fmla="*/ 0 w 102"/>
                  <a:gd name="T16" fmla="*/ 0 h 120"/>
                  <a:gd name="T17" fmla="*/ 102 w 102"/>
                  <a:gd name="T18" fmla="*/ 120 h 120"/>
                </a:gdLst>
                <a:ahLst/>
                <a:cxnLst>
                  <a:cxn ang="T10">
                    <a:pos x="T0" y="T1"/>
                  </a:cxn>
                  <a:cxn ang="T11">
                    <a:pos x="T2" y="T3"/>
                  </a:cxn>
                  <a:cxn ang="T12">
                    <a:pos x="T4" y="T5"/>
                  </a:cxn>
                  <a:cxn ang="T13">
                    <a:pos x="T6" y="T7"/>
                  </a:cxn>
                  <a:cxn ang="T14">
                    <a:pos x="T8" y="T9"/>
                  </a:cxn>
                </a:cxnLst>
                <a:rect l="T15" t="T16" r="T17" b="T18"/>
                <a:pathLst>
                  <a:path w="102" h="120">
                    <a:moveTo>
                      <a:pt x="6" y="6"/>
                    </a:moveTo>
                    <a:lnTo>
                      <a:pt x="102" y="0"/>
                    </a:lnTo>
                    <a:lnTo>
                      <a:pt x="96" y="120"/>
                    </a:lnTo>
                    <a:lnTo>
                      <a:pt x="0" y="120"/>
                    </a:lnTo>
                    <a:lnTo>
                      <a:pt x="6" y="6"/>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7" name="Freeform 15"/>
              <p:cNvSpPr>
                <a:spLocks/>
              </p:cNvSpPr>
              <p:nvPr/>
            </p:nvSpPr>
            <p:spPr bwMode="auto">
              <a:xfrm>
                <a:off x="4770" y="2646"/>
                <a:ext cx="108" cy="126"/>
              </a:xfrm>
              <a:custGeom>
                <a:avLst/>
                <a:gdLst>
                  <a:gd name="T0" fmla="*/ 0 w 108"/>
                  <a:gd name="T1" fmla="*/ 0 h 126"/>
                  <a:gd name="T2" fmla="*/ 108 w 108"/>
                  <a:gd name="T3" fmla="*/ 0 h 126"/>
                  <a:gd name="T4" fmla="*/ 102 w 108"/>
                  <a:gd name="T5" fmla="*/ 126 h 126"/>
                  <a:gd name="T6" fmla="*/ 6 w 108"/>
                  <a:gd name="T7" fmla="*/ 120 h 126"/>
                  <a:gd name="T8" fmla="*/ 0 w 108"/>
                  <a:gd name="T9" fmla="*/ 0 h 126"/>
                  <a:gd name="T10" fmla="*/ 0 60000 65536"/>
                  <a:gd name="T11" fmla="*/ 0 60000 65536"/>
                  <a:gd name="T12" fmla="*/ 0 60000 65536"/>
                  <a:gd name="T13" fmla="*/ 0 60000 65536"/>
                  <a:gd name="T14" fmla="*/ 0 60000 65536"/>
                  <a:gd name="T15" fmla="*/ 0 w 108"/>
                  <a:gd name="T16" fmla="*/ 0 h 126"/>
                  <a:gd name="T17" fmla="*/ 108 w 108"/>
                  <a:gd name="T18" fmla="*/ 126 h 126"/>
                </a:gdLst>
                <a:ahLst/>
                <a:cxnLst>
                  <a:cxn ang="T10">
                    <a:pos x="T0" y="T1"/>
                  </a:cxn>
                  <a:cxn ang="T11">
                    <a:pos x="T2" y="T3"/>
                  </a:cxn>
                  <a:cxn ang="T12">
                    <a:pos x="T4" y="T5"/>
                  </a:cxn>
                  <a:cxn ang="T13">
                    <a:pos x="T6" y="T7"/>
                  </a:cxn>
                  <a:cxn ang="T14">
                    <a:pos x="T8" y="T9"/>
                  </a:cxn>
                </a:cxnLst>
                <a:rect l="T15" t="T16" r="T17" b="T18"/>
                <a:pathLst>
                  <a:path w="108" h="126">
                    <a:moveTo>
                      <a:pt x="0" y="0"/>
                    </a:moveTo>
                    <a:lnTo>
                      <a:pt x="108" y="0"/>
                    </a:lnTo>
                    <a:lnTo>
                      <a:pt x="102" y="126"/>
                    </a:lnTo>
                    <a:lnTo>
                      <a:pt x="6" y="120"/>
                    </a:lnTo>
                    <a:lnTo>
                      <a:pt x="0" y="0"/>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8" name="Freeform 16"/>
              <p:cNvSpPr>
                <a:spLocks/>
              </p:cNvSpPr>
              <p:nvPr/>
            </p:nvSpPr>
            <p:spPr bwMode="auto">
              <a:xfrm>
                <a:off x="4790" y="1753"/>
                <a:ext cx="102" cy="105"/>
              </a:xfrm>
              <a:custGeom>
                <a:avLst/>
                <a:gdLst>
                  <a:gd name="T0" fmla="*/ 4 w 114"/>
                  <a:gd name="T1" fmla="*/ 0 h 639"/>
                  <a:gd name="T2" fmla="*/ 4 w 114"/>
                  <a:gd name="T3" fmla="*/ 0 h 639"/>
                  <a:gd name="T4" fmla="*/ 4 w 114"/>
                  <a:gd name="T5" fmla="*/ 0 h 639"/>
                  <a:gd name="T6" fmla="*/ 0 w 114"/>
                  <a:gd name="T7" fmla="*/ 0 h 639"/>
                  <a:gd name="T8" fmla="*/ 4 w 114"/>
                  <a:gd name="T9" fmla="*/ 0 h 639"/>
                  <a:gd name="T10" fmla="*/ 0 60000 65536"/>
                  <a:gd name="T11" fmla="*/ 0 60000 65536"/>
                  <a:gd name="T12" fmla="*/ 0 60000 65536"/>
                  <a:gd name="T13" fmla="*/ 0 60000 65536"/>
                  <a:gd name="T14" fmla="*/ 0 60000 65536"/>
                  <a:gd name="T15" fmla="*/ 0 w 114"/>
                  <a:gd name="T16" fmla="*/ 0 h 639"/>
                  <a:gd name="T17" fmla="*/ 114 w 114"/>
                  <a:gd name="T18" fmla="*/ 639 h 639"/>
                </a:gdLst>
                <a:ahLst/>
                <a:cxnLst>
                  <a:cxn ang="T10">
                    <a:pos x="T0" y="T1"/>
                  </a:cxn>
                  <a:cxn ang="T11">
                    <a:pos x="T2" y="T3"/>
                  </a:cxn>
                  <a:cxn ang="T12">
                    <a:pos x="T4" y="T5"/>
                  </a:cxn>
                  <a:cxn ang="T13">
                    <a:pos x="T6" y="T7"/>
                  </a:cxn>
                  <a:cxn ang="T14">
                    <a:pos x="T8" y="T9"/>
                  </a:cxn>
                </a:cxnLst>
                <a:rect l="T15" t="T16" r="T17" b="T18"/>
                <a:pathLst>
                  <a:path w="114" h="639">
                    <a:moveTo>
                      <a:pt x="20" y="0"/>
                    </a:moveTo>
                    <a:lnTo>
                      <a:pt x="114" y="6"/>
                    </a:lnTo>
                    <a:lnTo>
                      <a:pt x="100" y="639"/>
                    </a:lnTo>
                    <a:lnTo>
                      <a:pt x="0" y="635"/>
                    </a:lnTo>
                    <a:lnTo>
                      <a:pt x="20" y="0"/>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9" name="Freeform 17"/>
              <p:cNvSpPr>
                <a:spLocks/>
              </p:cNvSpPr>
              <p:nvPr/>
            </p:nvSpPr>
            <p:spPr bwMode="auto">
              <a:xfrm>
                <a:off x="3871" y="1729"/>
                <a:ext cx="102" cy="108"/>
              </a:xfrm>
              <a:custGeom>
                <a:avLst/>
                <a:gdLst>
                  <a:gd name="T0" fmla="*/ 6 w 102"/>
                  <a:gd name="T1" fmla="*/ 5 h 120"/>
                  <a:gd name="T2" fmla="*/ 102 w 102"/>
                  <a:gd name="T3" fmla="*/ 0 h 120"/>
                  <a:gd name="T4" fmla="*/ 96 w 102"/>
                  <a:gd name="T5" fmla="*/ 5 h 120"/>
                  <a:gd name="T6" fmla="*/ 0 w 102"/>
                  <a:gd name="T7" fmla="*/ 5 h 120"/>
                  <a:gd name="T8" fmla="*/ 6 w 102"/>
                  <a:gd name="T9" fmla="*/ 5 h 120"/>
                  <a:gd name="T10" fmla="*/ 0 60000 65536"/>
                  <a:gd name="T11" fmla="*/ 0 60000 65536"/>
                  <a:gd name="T12" fmla="*/ 0 60000 65536"/>
                  <a:gd name="T13" fmla="*/ 0 60000 65536"/>
                  <a:gd name="T14" fmla="*/ 0 60000 65536"/>
                  <a:gd name="T15" fmla="*/ 0 w 102"/>
                  <a:gd name="T16" fmla="*/ 0 h 120"/>
                  <a:gd name="T17" fmla="*/ 102 w 102"/>
                  <a:gd name="T18" fmla="*/ 120 h 120"/>
                </a:gdLst>
                <a:ahLst/>
                <a:cxnLst>
                  <a:cxn ang="T10">
                    <a:pos x="T0" y="T1"/>
                  </a:cxn>
                  <a:cxn ang="T11">
                    <a:pos x="T2" y="T3"/>
                  </a:cxn>
                  <a:cxn ang="T12">
                    <a:pos x="T4" y="T5"/>
                  </a:cxn>
                  <a:cxn ang="T13">
                    <a:pos x="T6" y="T7"/>
                  </a:cxn>
                  <a:cxn ang="T14">
                    <a:pos x="T8" y="T9"/>
                  </a:cxn>
                </a:cxnLst>
                <a:rect l="T15" t="T16" r="T17" b="T18"/>
                <a:pathLst>
                  <a:path w="102" h="120">
                    <a:moveTo>
                      <a:pt x="6" y="6"/>
                    </a:moveTo>
                    <a:lnTo>
                      <a:pt x="102" y="0"/>
                    </a:lnTo>
                    <a:lnTo>
                      <a:pt x="96" y="120"/>
                    </a:lnTo>
                    <a:lnTo>
                      <a:pt x="0" y="120"/>
                    </a:lnTo>
                    <a:lnTo>
                      <a:pt x="6" y="6"/>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50" name="Freeform 18"/>
              <p:cNvSpPr>
                <a:spLocks/>
              </p:cNvSpPr>
              <p:nvPr/>
            </p:nvSpPr>
            <p:spPr bwMode="auto">
              <a:xfrm>
                <a:off x="3379" y="1723"/>
                <a:ext cx="102" cy="102"/>
              </a:xfrm>
              <a:custGeom>
                <a:avLst/>
                <a:gdLst>
                  <a:gd name="T0" fmla="*/ 6 w 102"/>
                  <a:gd name="T1" fmla="*/ 3 h 120"/>
                  <a:gd name="T2" fmla="*/ 102 w 102"/>
                  <a:gd name="T3" fmla="*/ 0 h 120"/>
                  <a:gd name="T4" fmla="*/ 96 w 102"/>
                  <a:gd name="T5" fmla="*/ 3 h 120"/>
                  <a:gd name="T6" fmla="*/ 0 w 102"/>
                  <a:gd name="T7" fmla="*/ 3 h 120"/>
                  <a:gd name="T8" fmla="*/ 6 w 102"/>
                  <a:gd name="T9" fmla="*/ 3 h 120"/>
                  <a:gd name="T10" fmla="*/ 0 60000 65536"/>
                  <a:gd name="T11" fmla="*/ 0 60000 65536"/>
                  <a:gd name="T12" fmla="*/ 0 60000 65536"/>
                  <a:gd name="T13" fmla="*/ 0 60000 65536"/>
                  <a:gd name="T14" fmla="*/ 0 60000 65536"/>
                  <a:gd name="T15" fmla="*/ 0 w 102"/>
                  <a:gd name="T16" fmla="*/ 0 h 120"/>
                  <a:gd name="T17" fmla="*/ 102 w 102"/>
                  <a:gd name="T18" fmla="*/ 120 h 120"/>
                </a:gdLst>
                <a:ahLst/>
                <a:cxnLst>
                  <a:cxn ang="T10">
                    <a:pos x="T0" y="T1"/>
                  </a:cxn>
                  <a:cxn ang="T11">
                    <a:pos x="T2" y="T3"/>
                  </a:cxn>
                  <a:cxn ang="T12">
                    <a:pos x="T4" y="T5"/>
                  </a:cxn>
                  <a:cxn ang="T13">
                    <a:pos x="T6" y="T7"/>
                  </a:cxn>
                  <a:cxn ang="T14">
                    <a:pos x="T8" y="T9"/>
                  </a:cxn>
                </a:cxnLst>
                <a:rect l="T15" t="T16" r="T17" b="T18"/>
                <a:pathLst>
                  <a:path w="102" h="120">
                    <a:moveTo>
                      <a:pt x="6" y="6"/>
                    </a:moveTo>
                    <a:lnTo>
                      <a:pt x="102" y="0"/>
                    </a:lnTo>
                    <a:lnTo>
                      <a:pt x="96" y="120"/>
                    </a:lnTo>
                    <a:lnTo>
                      <a:pt x="0" y="120"/>
                    </a:lnTo>
                    <a:lnTo>
                      <a:pt x="6" y="6"/>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51" name="Oval 19"/>
              <p:cNvSpPr>
                <a:spLocks noChangeAspect="1" noChangeArrowheads="1"/>
              </p:cNvSpPr>
              <p:nvPr/>
            </p:nvSpPr>
            <p:spPr bwMode="auto">
              <a:xfrm>
                <a:off x="1092" y="2592"/>
                <a:ext cx="126" cy="126"/>
              </a:xfrm>
              <a:prstGeom prst="ellipse">
                <a:avLst/>
              </a:prstGeom>
              <a:solidFill>
                <a:srgbClr val="FF99CC">
                  <a:alpha val="30980"/>
                </a:srgbClr>
              </a:solidFill>
              <a:ln w="38100"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52" name="Oval 20"/>
              <p:cNvSpPr>
                <a:spLocks noChangeAspect="1" noChangeArrowheads="1"/>
              </p:cNvSpPr>
              <p:nvPr/>
            </p:nvSpPr>
            <p:spPr bwMode="auto">
              <a:xfrm>
                <a:off x="1573" y="2023"/>
                <a:ext cx="84" cy="84"/>
              </a:xfrm>
              <a:prstGeom prst="ellipse">
                <a:avLst/>
              </a:prstGeom>
              <a:solidFill>
                <a:srgbClr val="FF99CC">
                  <a:alpha val="30980"/>
                </a:srgbClr>
              </a:solidFill>
              <a:ln w="38100"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sp>
          <p:nvSpPr>
            <p:cNvPr id="60444" name="Oval 21"/>
            <p:cNvSpPr>
              <a:spLocks noChangeAspect="1" noChangeArrowheads="1"/>
            </p:cNvSpPr>
            <p:nvPr/>
          </p:nvSpPr>
          <p:spPr bwMode="auto">
            <a:xfrm>
              <a:off x="716" y="2018"/>
              <a:ext cx="84" cy="84"/>
            </a:xfrm>
            <a:prstGeom prst="ellipse">
              <a:avLst/>
            </a:prstGeom>
            <a:solidFill>
              <a:srgbClr val="FF99CC">
                <a:alpha val="30980"/>
              </a:srgbClr>
            </a:solidFill>
            <a:ln w="38100"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nvGrpSpPr>
          <p:cNvPr id="60426" name="Group 22"/>
          <p:cNvGrpSpPr>
            <a:grpSpLocks/>
          </p:cNvGrpSpPr>
          <p:nvPr/>
        </p:nvGrpSpPr>
        <p:grpSpPr bwMode="auto">
          <a:xfrm>
            <a:off x="895350" y="3762375"/>
            <a:ext cx="7343775" cy="447675"/>
            <a:chOff x="564" y="2370"/>
            <a:chExt cx="4626" cy="282"/>
          </a:xfrm>
        </p:grpSpPr>
        <p:sp>
          <p:nvSpPr>
            <p:cNvPr id="60440" name="Freeform 23"/>
            <p:cNvSpPr>
              <a:spLocks/>
            </p:cNvSpPr>
            <p:nvPr/>
          </p:nvSpPr>
          <p:spPr bwMode="auto">
            <a:xfrm>
              <a:off x="564" y="2370"/>
              <a:ext cx="4626" cy="84"/>
            </a:xfrm>
            <a:custGeom>
              <a:avLst/>
              <a:gdLst>
                <a:gd name="T0" fmla="*/ 0 w 4278"/>
                <a:gd name="T1" fmla="*/ 0 h 84"/>
                <a:gd name="T2" fmla="*/ 24907 w 4278"/>
                <a:gd name="T3" fmla="*/ 18 h 84"/>
                <a:gd name="T4" fmla="*/ 87076 w 4278"/>
                <a:gd name="T5" fmla="*/ 48 h 84"/>
                <a:gd name="T6" fmla="*/ 144444 w 4278"/>
                <a:gd name="T7" fmla="*/ 84 h 84"/>
                <a:gd name="T8" fmla="*/ 0 60000 65536"/>
                <a:gd name="T9" fmla="*/ 0 60000 65536"/>
                <a:gd name="T10" fmla="*/ 0 60000 65536"/>
                <a:gd name="T11" fmla="*/ 0 60000 65536"/>
                <a:gd name="T12" fmla="*/ 0 w 4278"/>
                <a:gd name="T13" fmla="*/ 0 h 84"/>
                <a:gd name="T14" fmla="*/ 4278 w 4278"/>
                <a:gd name="T15" fmla="*/ 84 h 84"/>
              </a:gdLst>
              <a:ahLst/>
              <a:cxnLst>
                <a:cxn ang="T8">
                  <a:pos x="T0" y="T1"/>
                </a:cxn>
                <a:cxn ang="T9">
                  <a:pos x="T2" y="T3"/>
                </a:cxn>
                <a:cxn ang="T10">
                  <a:pos x="T4" y="T5"/>
                </a:cxn>
                <a:cxn ang="T11">
                  <a:pos x="T6" y="T7"/>
                </a:cxn>
              </a:cxnLst>
              <a:rect l="T12" t="T13" r="T14" b="T15"/>
              <a:pathLst>
                <a:path w="4278" h="84">
                  <a:moveTo>
                    <a:pt x="0" y="0"/>
                  </a:moveTo>
                  <a:lnTo>
                    <a:pt x="738" y="18"/>
                  </a:lnTo>
                  <a:lnTo>
                    <a:pt x="2580" y="48"/>
                  </a:lnTo>
                  <a:lnTo>
                    <a:pt x="4278" y="84"/>
                  </a:lnTo>
                </a:path>
              </a:pathLst>
            </a:custGeom>
            <a:noFill/>
            <a:ln w="254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60441" name="Freeform 24"/>
            <p:cNvSpPr>
              <a:spLocks/>
            </p:cNvSpPr>
            <p:nvPr/>
          </p:nvSpPr>
          <p:spPr bwMode="auto">
            <a:xfrm>
              <a:off x="564" y="2466"/>
              <a:ext cx="4620" cy="90"/>
            </a:xfrm>
            <a:custGeom>
              <a:avLst/>
              <a:gdLst>
                <a:gd name="T0" fmla="*/ 0 w 4284"/>
                <a:gd name="T1" fmla="*/ 0 h 90"/>
                <a:gd name="T2" fmla="*/ 35522 w 4284"/>
                <a:gd name="T3" fmla="*/ 24 h 90"/>
                <a:gd name="T4" fmla="*/ 75897 w 4284"/>
                <a:gd name="T5" fmla="*/ 48 h 90"/>
                <a:gd name="T6" fmla="*/ 128086 w 4284"/>
                <a:gd name="T7" fmla="*/ 90 h 90"/>
                <a:gd name="T8" fmla="*/ 0 60000 65536"/>
                <a:gd name="T9" fmla="*/ 0 60000 65536"/>
                <a:gd name="T10" fmla="*/ 0 60000 65536"/>
                <a:gd name="T11" fmla="*/ 0 60000 65536"/>
                <a:gd name="T12" fmla="*/ 0 w 4284"/>
                <a:gd name="T13" fmla="*/ 0 h 90"/>
                <a:gd name="T14" fmla="*/ 4284 w 4284"/>
                <a:gd name="T15" fmla="*/ 90 h 90"/>
              </a:gdLst>
              <a:ahLst/>
              <a:cxnLst>
                <a:cxn ang="T8">
                  <a:pos x="T0" y="T1"/>
                </a:cxn>
                <a:cxn ang="T9">
                  <a:pos x="T2" y="T3"/>
                </a:cxn>
                <a:cxn ang="T10">
                  <a:pos x="T4" y="T5"/>
                </a:cxn>
                <a:cxn ang="T11">
                  <a:pos x="T6" y="T7"/>
                </a:cxn>
              </a:cxnLst>
              <a:rect l="T12" t="T13" r="T14" b="T15"/>
              <a:pathLst>
                <a:path w="4284" h="90">
                  <a:moveTo>
                    <a:pt x="0" y="0"/>
                  </a:moveTo>
                  <a:lnTo>
                    <a:pt x="1188" y="24"/>
                  </a:lnTo>
                  <a:lnTo>
                    <a:pt x="2538" y="48"/>
                  </a:lnTo>
                  <a:lnTo>
                    <a:pt x="4284" y="90"/>
                  </a:lnTo>
                </a:path>
              </a:pathLst>
            </a:custGeom>
            <a:noFill/>
            <a:ln w="254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60442" name="Freeform 25"/>
            <p:cNvSpPr>
              <a:spLocks/>
            </p:cNvSpPr>
            <p:nvPr/>
          </p:nvSpPr>
          <p:spPr bwMode="auto">
            <a:xfrm>
              <a:off x="564" y="2568"/>
              <a:ext cx="4626" cy="84"/>
            </a:xfrm>
            <a:custGeom>
              <a:avLst/>
              <a:gdLst>
                <a:gd name="T0" fmla="*/ 0 w 4284"/>
                <a:gd name="T1" fmla="*/ 0 h 78"/>
                <a:gd name="T2" fmla="*/ 32486 w 4284"/>
                <a:gd name="T3" fmla="*/ 320 h 78"/>
                <a:gd name="T4" fmla="*/ 54915 w 4284"/>
                <a:gd name="T5" fmla="*/ 675 h 78"/>
                <a:gd name="T6" fmla="*/ 135789 w 4284"/>
                <a:gd name="T7" fmla="*/ 2208 h 78"/>
                <a:gd name="T8" fmla="*/ 0 60000 65536"/>
                <a:gd name="T9" fmla="*/ 0 60000 65536"/>
                <a:gd name="T10" fmla="*/ 0 60000 65536"/>
                <a:gd name="T11" fmla="*/ 0 60000 65536"/>
                <a:gd name="T12" fmla="*/ 0 w 4284"/>
                <a:gd name="T13" fmla="*/ 0 h 78"/>
                <a:gd name="T14" fmla="*/ 4284 w 4284"/>
                <a:gd name="T15" fmla="*/ 78 h 78"/>
              </a:gdLst>
              <a:ahLst/>
              <a:cxnLst>
                <a:cxn ang="T8">
                  <a:pos x="T0" y="T1"/>
                </a:cxn>
                <a:cxn ang="T9">
                  <a:pos x="T2" y="T3"/>
                </a:cxn>
                <a:cxn ang="T10">
                  <a:pos x="T4" y="T5"/>
                </a:cxn>
                <a:cxn ang="T11">
                  <a:pos x="T6" y="T7"/>
                </a:cxn>
              </a:cxnLst>
              <a:rect l="T12" t="T13" r="T14" b="T15"/>
              <a:pathLst>
                <a:path w="4284" h="78">
                  <a:moveTo>
                    <a:pt x="0" y="0"/>
                  </a:moveTo>
                  <a:lnTo>
                    <a:pt x="1026" y="12"/>
                  </a:lnTo>
                  <a:lnTo>
                    <a:pt x="1734" y="24"/>
                  </a:lnTo>
                  <a:lnTo>
                    <a:pt x="4284" y="78"/>
                  </a:lnTo>
                </a:path>
              </a:pathLst>
            </a:custGeom>
            <a:noFill/>
            <a:ln w="254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60427" name="Group 26"/>
          <p:cNvGrpSpPr>
            <a:grpSpLocks/>
          </p:cNvGrpSpPr>
          <p:nvPr/>
        </p:nvGrpSpPr>
        <p:grpSpPr bwMode="auto">
          <a:xfrm>
            <a:off x="895350" y="2571750"/>
            <a:ext cx="7353300" cy="3238500"/>
            <a:chOff x="564" y="1620"/>
            <a:chExt cx="4632" cy="2040"/>
          </a:xfrm>
        </p:grpSpPr>
        <p:sp>
          <p:nvSpPr>
            <p:cNvPr id="60438" name="Freeform 27"/>
            <p:cNvSpPr>
              <a:spLocks/>
            </p:cNvSpPr>
            <p:nvPr/>
          </p:nvSpPr>
          <p:spPr bwMode="auto">
            <a:xfrm>
              <a:off x="564" y="1620"/>
              <a:ext cx="3990" cy="384"/>
            </a:xfrm>
            <a:custGeom>
              <a:avLst/>
              <a:gdLst>
                <a:gd name="T0" fmla="*/ 3990 w 3990"/>
                <a:gd name="T1" fmla="*/ 384 h 384"/>
                <a:gd name="T2" fmla="*/ 516 w 3990"/>
                <a:gd name="T3" fmla="*/ 324 h 384"/>
                <a:gd name="T4" fmla="*/ 0 w 3990"/>
                <a:gd name="T5" fmla="*/ 324 h 384"/>
                <a:gd name="T6" fmla="*/ 0 w 3990"/>
                <a:gd name="T7" fmla="*/ 174 h 384"/>
                <a:gd name="T8" fmla="*/ 42 w 3990"/>
                <a:gd name="T9" fmla="*/ 114 h 384"/>
                <a:gd name="T10" fmla="*/ 30 w 3990"/>
                <a:gd name="T11" fmla="*/ 30 h 384"/>
                <a:gd name="T12" fmla="*/ 168 w 3990"/>
                <a:gd name="T13" fmla="*/ 30 h 384"/>
                <a:gd name="T14" fmla="*/ 168 w 3990"/>
                <a:gd name="T15" fmla="*/ 114 h 384"/>
                <a:gd name="T16" fmla="*/ 252 w 3990"/>
                <a:gd name="T17" fmla="*/ 174 h 384"/>
                <a:gd name="T18" fmla="*/ 2952 w 3990"/>
                <a:gd name="T19" fmla="*/ 222 h 384"/>
                <a:gd name="T20" fmla="*/ 3024 w 3990"/>
                <a:gd name="T21" fmla="*/ 198 h 384"/>
                <a:gd name="T22" fmla="*/ 3060 w 3990"/>
                <a:gd name="T23" fmla="*/ 150 h 384"/>
                <a:gd name="T24" fmla="*/ 3078 w 3990"/>
                <a:gd name="T25" fmla="*/ 66 h 384"/>
                <a:gd name="T26" fmla="*/ 3066 w 3990"/>
                <a:gd name="T27" fmla="*/ 0 h 384"/>
                <a:gd name="T28" fmla="*/ 3156 w 3990"/>
                <a:gd name="T29" fmla="*/ 0 h 384"/>
                <a:gd name="T30" fmla="*/ 3162 w 3990"/>
                <a:gd name="T31" fmla="*/ 72 h 384"/>
                <a:gd name="T32" fmla="*/ 3180 w 3990"/>
                <a:gd name="T33" fmla="*/ 144 h 384"/>
                <a:gd name="T34" fmla="*/ 3222 w 3990"/>
                <a:gd name="T35" fmla="*/ 192 h 384"/>
                <a:gd name="T36" fmla="*/ 3312 w 3990"/>
                <a:gd name="T37" fmla="*/ 234 h 384"/>
                <a:gd name="T38" fmla="*/ 3984 w 3990"/>
                <a:gd name="T39" fmla="*/ 228 h 384"/>
                <a:gd name="T40" fmla="*/ 3990 w 3990"/>
                <a:gd name="T41" fmla="*/ 384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0"/>
                <a:gd name="T64" fmla="*/ 0 h 384"/>
                <a:gd name="T65" fmla="*/ 3990 w 3990"/>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0" h="384">
                  <a:moveTo>
                    <a:pt x="3990" y="384"/>
                  </a:moveTo>
                  <a:lnTo>
                    <a:pt x="516" y="324"/>
                  </a:lnTo>
                  <a:lnTo>
                    <a:pt x="0" y="324"/>
                  </a:lnTo>
                  <a:lnTo>
                    <a:pt x="0" y="174"/>
                  </a:lnTo>
                  <a:lnTo>
                    <a:pt x="42" y="114"/>
                  </a:lnTo>
                  <a:lnTo>
                    <a:pt x="30" y="30"/>
                  </a:lnTo>
                  <a:lnTo>
                    <a:pt x="168" y="30"/>
                  </a:lnTo>
                  <a:lnTo>
                    <a:pt x="168" y="114"/>
                  </a:lnTo>
                  <a:lnTo>
                    <a:pt x="252" y="174"/>
                  </a:lnTo>
                  <a:lnTo>
                    <a:pt x="2952" y="222"/>
                  </a:lnTo>
                  <a:lnTo>
                    <a:pt x="3024" y="198"/>
                  </a:lnTo>
                  <a:lnTo>
                    <a:pt x="3060" y="150"/>
                  </a:lnTo>
                  <a:lnTo>
                    <a:pt x="3078" y="66"/>
                  </a:lnTo>
                  <a:lnTo>
                    <a:pt x="3066" y="0"/>
                  </a:lnTo>
                  <a:lnTo>
                    <a:pt x="3156" y="0"/>
                  </a:lnTo>
                  <a:lnTo>
                    <a:pt x="3162" y="72"/>
                  </a:lnTo>
                  <a:lnTo>
                    <a:pt x="3180" y="144"/>
                  </a:lnTo>
                  <a:lnTo>
                    <a:pt x="3222" y="192"/>
                  </a:lnTo>
                  <a:lnTo>
                    <a:pt x="3312" y="234"/>
                  </a:lnTo>
                  <a:lnTo>
                    <a:pt x="3984" y="228"/>
                  </a:lnTo>
                  <a:lnTo>
                    <a:pt x="3990" y="384"/>
                  </a:lnTo>
                  <a:close/>
                </a:path>
              </a:pathLst>
            </a:custGeom>
            <a:solidFill>
              <a:srgbClr val="C0C0C0">
                <a:alpha val="54901"/>
              </a:srgbClr>
            </a:solidFill>
            <a:ln w="25400" cap="flat" cmpd="sng">
              <a:solidFill>
                <a:schemeClr val="bg2"/>
              </a:solidFill>
              <a:prstDash val="solid"/>
              <a:round/>
              <a:headEnd type="none" w="med" len="med"/>
              <a:tailEnd type="none" w="med" len="med"/>
            </a:ln>
          </p:spPr>
          <p:txBody>
            <a:bodyPr/>
            <a:lstStyle/>
            <a:p>
              <a:endParaRPr lang="ja-JP" altLang="en-US"/>
            </a:p>
          </p:txBody>
        </p:sp>
        <p:sp>
          <p:nvSpPr>
            <p:cNvPr id="60439" name="Freeform 28"/>
            <p:cNvSpPr>
              <a:spLocks/>
            </p:cNvSpPr>
            <p:nvPr/>
          </p:nvSpPr>
          <p:spPr bwMode="auto">
            <a:xfrm>
              <a:off x="564" y="2730"/>
              <a:ext cx="4632" cy="930"/>
            </a:xfrm>
            <a:custGeom>
              <a:avLst/>
              <a:gdLst>
                <a:gd name="T0" fmla="*/ 438 w 4632"/>
                <a:gd name="T1" fmla="*/ 930 h 930"/>
                <a:gd name="T2" fmla="*/ 240 w 4632"/>
                <a:gd name="T3" fmla="*/ 930 h 930"/>
                <a:gd name="T4" fmla="*/ 234 w 4632"/>
                <a:gd name="T5" fmla="*/ 834 h 930"/>
                <a:gd name="T6" fmla="*/ 156 w 4632"/>
                <a:gd name="T7" fmla="*/ 792 h 930"/>
                <a:gd name="T8" fmla="*/ 0 w 4632"/>
                <a:gd name="T9" fmla="*/ 792 h 930"/>
                <a:gd name="T10" fmla="*/ 6 w 4632"/>
                <a:gd name="T11" fmla="*/ 0 h 930"/>
                <a:gd name="T12" fmla="*/ 4632 w 4632"/>
                <a:gd name="T13" fmla="*/ 72 h 930"/>
                <a:gd name="T14" fmla="*/ 4632 w 4632"/>
                <a:gd name="T15" fmla="*/ 414 h 930"/>
                <a:gd name="T16" fmla="*/ 3510 w 4632"/>
                <a:gd name="T17" fmla="*/ 396 h 930"/>
                <a:gd name="T18" fmla="*/ 3402 w 4632"/>
                <a:gd name="T19" fmla="*/ 432 h 930"/>
                <a:gd name="T20" fmla="*/ 3336 w 4632"/>
                <a:gd name="T21" fmla="*/ 504 h 930"/>
                <a:gd name="T22" fmla="*/ 3354 w 4632"/>
                <a:gd name="T23" fmla="*/ 696 h 930"/>
                <a:gd name="T24" fmla="*/ 3192 w 4632"/>
                <a:gd name="T25" fmla="*/ 696 h 930"/>
                <a:gd name="T26" fmla="*/ 3180 w 4632"/>
                <a:gd name="T27" fmla="*/ 582 h 930"/>
                <a:gd name="T28" fmla="*/ 3150 w 4632"/>
                <a:gd name="T29" fmla="*/ 462 h 930"/>
                <a:gd name="T30" fmla="*/ 3054 w 4632"/>
                <a:gd name="T31" fmla="*/ 408 h 930"/>
                <a:gd name="T32" fmla="*/ 1896 w 4632"/>
                <a:gd name="T33" fmla="*/ 384 h 930"/>
                <a:gd name="T34" fmla="*/ 1626 w 4632"/>
                <a:gd name="T35" fmla="*/ 414 h 930"/>
                <a:gd name="T36" fmla="*/ 540 w 4632"/>
                <a:gd name="T37" fmla="*/ 600 h 930"/>
                <a:gd name="T38" fmla="*/ 468 w 4632"/>
                <a:gd name="T39" fmla="*/ 648 h 930"/>
                <a:gd name="T40" fmla="*/ 432 w 4632"/>
                <a:gd name="T41" fmla="*/ 720 h 930"/>
                <a:gd name="T42" fmla="*/ 438 w 4632"/>
                <a:gd name="T43" fmla="*/ 930 h 9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32"/>
                <a:gd name="T67" fmla="*/ 0 h 930"/>
                <a:gd name="T68" fmla="*/ 4632 w 4632"/>
                <a:gd name="T69" fmla="*/ 930 h 9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32" h="930">
                  <a:moveTo>
                    <a:pt x="438" y="930"/>
                  </a:moveTo>
                  <a:lnTo>
                    <a:pt x="240" y="930"/>
                  </a:lnTo>
                  <a:lnTo>
                    <a:pt x="234" y="834"/>
                  </a:lnTo>
                  <a:lnTo>
                    <a:pt x="156" y="792"/>
                  </a:lnTo>
                  <a:lnTo>
                    <a:pt x="0" y="792"/>
                  </a:lnTo>
                  <a:lnTo>
                    <a:pt x="6" y="0"/>
                  </a:lnTo>
                  <a:lnTo>
                    <a:pt x="4632" y="72"/>
                  </a:lnTo>
                  <a:lnTo>
                    <a:pt x="4632" y="414"/>
                  </a:lnTo>
                  <a:lnTo>
                    <a:pt x="3510" y="396"/>
                  </a:lnTo>
                  <a:lnTo>
                    <a:pt x="3402" y="432"/>
                  </a:lnTo>
                  <a:lnTo>
                    <a:pt x="3336" y="504"/>
                  </a:lnTo>
                  <a:lnTo>
                    <a:pt x="3354" y="696"/>
                  </a:lnTo>
                  <a:lnTo>
                    <a:pt x="3192" y="696"/>
                  </a:lnTo>
                  <a:lnTo>
                    <a:pt x="3180" y="582"/>
                  </a:lnTo>
                  <a:lnTo>
                    <a:pt x="3150" y="462"/>
                  </a:lnTo>
                  <a:lnTo>
                    <a:pt x="3054" y="408"/>
                  </a:lnTo>
                  <a:lnTo>
                    <a:pt x="1896" y="384"/>
                  </a:lnTo>
                  <a:lnTo>
                    <a:pt x="1626" y="414"/>
                  </a:lnTo>
                  <a:lnTo>
                    <a:pt x="540" y="600"/>
                  </a:lnTo>
                  <a:lnTo>
                    <a:pt x="468" y="648"/>
                  </a:lnTo>
                  <a:lnTo>
                    <a:pt x="432" y="720"/>
                  </a:lnTo>
                  <a:lnTo>
                    <a:pt x="438" y="930"/>
                  </a:lnTo>
                  <a:close/>
                </a:path>
              </a:pathLst>
            </a:custGeom>
            <a:solidFill>
              <a:srgbClr val="C0C0C0">
                <a:alpha val="54901"/>
              </a:srgbClr>
            </a:solidFill>
            <a:ln w="25400" cap="flat" cmpd="sng">
              <a:solidFill>
                <a:schemeClr val="bg2"/>
              </a:solidFill>
              <a:prstDash val="solid"/>
              <a:round/>
              <a:headEnd type="none" w="med" len="med"/>
              <a:tailEnd type="none" w="med" len="med"/>
            </a:ln>
          </p:spPr>
          <p:txBody>
            <a:bodyPr/>
            <a:lstStyle/>
            <a:p>
              <a:endParaRPr lang="ja-JP" altLang="en-US"/>
            </a:p>
          </p:txBody>
        </p:sp>
      </p:grpSp>
      <p:grpSp>
        <p:nvGrpSpPr>
          <p:cNvPr id="60428" name="Group 29"/>
          <p:cNvGrpSpPr>
            <a:grpSpLocks/>
          </p:cNvGrpSpPr>
          <p:nvPr/>
        </p:nvGrpSpPr>
        <p:grpSpPr bwMode="auto">
          <a:xfrm>
            <a:off x="1181100" y="2447925"/>
            <a:ext cx="7077075" cy="3362325"/>
            <a:chOff x="744" y="1542"/>
            <a:chExt cx="4458" cy="2118"/>
          </a:xfrm>
        </p:grpSpPr>
        <p:grpSp>
          <p:nvGrpSpPr>
            <p:cNvPr id="60433" name="Group 30"/>
            <p:cNvGrpSpPr>
              <a:grpSpLocks/>
            </p:cNvGrpSpPr>
            <p:nvPr/>
          </p:nvGrpSpPr>
          <p:grpSpPr bwMode="auto">
            <a:xfrm>
              <a:off x="744" y="1542"/>
              <a:ext cx="4458" cy="306"/>
              <a:chOff x="744" y="1542"/>
              <a:chExt cx="4458" cy="306"/>
            </a:xfrm>
          </p:grpSpPr>
          <p:sp>
            <p:nvSpPr>
              <p:cNvPr id="60436" name="Freeform 31"/>
              <p:cNvSpPr>
                <a:spLocks/>
              </p:cNvSpPr>
              <p:nvPr/>
            </p:nvSpPr>
            <p:spPr bwMode="auto">
              <a:xfrm>
                <a:off x="744" y="1626"/>
                <a:ext cx="2898" cy="216"/>
              </a:xfrm>
              <a:custGeom>
                <a:avLst/>
                <a:gdLst>
                  <a:gd name="T0" fmla="*/ 4 w 2898"/>
                  <a:gd name="T1" fmla="*/ 35 h 216"/>
                  <a:gd name="T2" fmla="*/ 2178 w 2898"/>
                  <a:gd name="T3" fmla="*/ 54 h 216"/>
                  <a:gd name="T4" fmla="*/ 2892 w 2898"/>
                  <a:gd name="T5" fmla="*/ 0 h 216"/>
                  <a:gd name="T6" fmla="*/ 2898 w 2898"/>
                  <a:gd name="T7" fmla="*/ 90 h 216"/>
                  <a:gd name="T8" fmla="*/ 2850 w 2898"/>
                  <a:gd name="T9" fmla="*/ 156 h 216"/>
                  <a:gd name="T10" fmla="*/ 2808 w 2898"/>
                  <a:gd name="T11" fmla="*/ 186 h 216"/>
                  <a:gd name="T12" fmla="*/ 2748 w 2898"/>
                  <a:gd name="T13" fmla="*/ 216 h 216"/>
                  <a:gd name="T14" fmla="*/ 72 w 2898"/>
                  <a:gd name="T15" fmla="*/ 156 h 216"/>
                  <a:gd name="T16" fmla="*/ 0 w 2898"/>
                  <a:gd name="T17" fmla="*/ 120 h 216"/>
                  <a:gd name="T18" fmla="*/ 4 w 2898"/>
                  <a:gd name="T19" fmla="*/ 35 h 2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8"/>
                  <a:gd name="T31" fmla="*/ 0 h 216"/>
                  <a:gd name="T32" fmla="*/ 2898 w 2898"/>
                  <a:gd name="T33" fmla="*/ 216 h 2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8" h="216">
                    <a:moveTo>
                      <a:pt x="4" y="35"/>
                    </a:moveTo>
                    <a:lnTo>
                      <a:pt x="2178" y="54"/>
                    </a:lnTo>
                    <a:lnTo>
                      <a:pt x="2892" y="0"/>
                    </a:lnTo>
                    <a:lnTo>
                      <a:pt x="2898" y="90"/>
                    </a:lnTo>
                    <a:lnTo>
                      <a:pt x="2850" y="156"/>
                    </a:lnTo>
                    <a:lnTo>
                      <a:pt x="2808" y="186"/>
                    </a:lnTo>
                    <a:lnTo>
                      <a:pt x="2748" y="216"/>
                    </a:lnTo>
                    <a:lnTo>
                      <a:pt x="72" y="156"/>
                    </a:lnTo>
                    <a:lnTo>
                      <a:pt x="0" y="120"/>
                    </a:lnTo>
                    <a:lnTo>
                      <a:pt x="4" y="35"/>
                    </a:lnTo>
                    <a:close/>
                  </a:path>
                </a:pathLst>
              </a:custGeom>
              <a:solidFill>
                <a:srgbClr val="FF99CC">
                  <a:alpha val="30980"/>
                </a:srgbClr>
              </a:solidFill>
              <a:ln w="38100" cap="flat" cmpd="sng">
                <a:solidFill>
                  <a:srgbClr val="0000FF"/>
                </a:solidFill>
                <a:prstDash val="solid"/>
                <a:round/>
                <a:headEnd type="none" w="med" len="med"/>
                <a:tailEnd type="none" w="med" len="med"/>
              </a:ln>
            </p:spPr>
            <p:txBody>
              <a:bodyPr/>
              <a:lstStyle/>
              <a:p>
                <a:endParaRPr lang="ja-JP" altLang="en-US"/>
              </a:p>
            </p:txBody>
          </p:sp>
          <p:sp>
            <p:nvSpPr>
              <p:cNvPr id="60437" name="Freeform 32"/>
              <p:cNvSpPr>
                <a:spLocks/>
              </p:cNvSpPr>
              <p:nvPr/>
            </p:nvSpPr>
            <p:spPr bwMode="auto">
              <a:xfrm>
                <a:off x="3738" y="1542"/>
                <a:ext cx="1464" cy="306"/>
              </a:xfrm>
              <a:custGeom>
                <a:avLst/>
                <a:gdLst>
                  <a:gd name="T0" fmla="*/ 4 w 1464"/>
                  <a:gd name="T1" fmla="*/ 74 h 306"/>
                  <a:gd name="T2" fmla="*/ 726 w 1464"/>
                  <a:gd name="T3" fmla="*/ 114 h 306"/>
                  <a:gd name="T4" fmla="*/ 732 w 1464"/>
                  <a:gd name="T5" fmla="*/ 12 h 306"/>
                  <a:gd name="T6" fmla="*/ 1452 w 1464"/>
                  <a:gd name="T7" fmla="*/ 0 h 306"/>
                  <a:gd name="T8" fmla="*/ 1464 w 1464"/>
                  <a:gd name="T9" fmla="*/ 300 h 306"/>
                  <a:gd name="T10" fmla="*/ 150 w 1464"/>
                  <a:gd name="T11" fmla="*/ 306 h 306"/>
                  <a:gd name="T12" fmla="*/ 72 w 1464"/>
                  <a:gd name="T13" fmla="*/ 264 h 306"/>
                  <a:gd name="T14" fmla="*/ 18 w 1464"/>
                  <a:gd name="T15" fmla="*/ 222 h 306"/>
                  <a:gd name="T16" fmla="*/ 0 w 1464"/>
                  <a:gd name="T17" fmla="*/ 150 h 3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4"/>
                  <a:gd name="T28" fmla="*/ 0 h 306"/>
                  <a:gd name="T29" fmla="*/ 1464 w 1464"/>
                  <a:gd name="T30" fmla="*/ 306 h 3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4" h="306">
                    <a:moveTo>
                      <a:pt x="4" y="74"/>
                    </a:moveTo>
                    <a:lnTo>
                      <a:pt x="726" y="114"/>
                    </a:lnTo>
                    <a:lnTo>
                      <a:pt x="732" y="12"/>
                    </a:lnTo>
                    <a:lnTo>
                      <a:pt x="1452" y="0"/>
                    </a:lnTo>
                    <a:lnTo>
                      <a:pt x="1464" y="300"/>
                    </a:lnTo>
                    <a:lnTo>
                      <a:pt x="150" y="306"/>
                    </a:lnTo>
                    <a:lnTo>
                      <a:pt x="72" y="264"/>
                    </a:lnTo>
                    <a:lnTo>
                      <a:pt x="18" y="222"/>
                    </a:lnTo>
                    <a:lnTo>
                      <a:pt x="0" y="150"/>
                    </a:lnTo>
                  </a:path>
                </a:pathLst>
              </a:custGeom>
              <a:solidFill>
                <a:srgbClr val="FF99CC">
                  <a:alpha val="39999"/>
                </a:srgbClr>
              </a:solidFill>
              <a:ln w="38100" cap="flat" cmpd="sng">
                <a:solidFill>
                  <a:srgbClr val="0000FF"/>
                </a:solidFill>
                <a:prstDash val="solid"/>
                <a:round/>
                <a:headEnd type="none" w="med" len="med"/>
                <a:tailEnd type="none" w="med" len="med"/>
              </a:ln>
            </p:spPr>
            <p:txBody>
              <a:bodyPr/>
              <a:lstStyle/>
              <a:p>
                <a:endParaRPr lang="ja-JP" altLang="en-US"/>
              </a:p>
            </p:txBody>
          </p:sp>
        </p:grpSp>
        <p:sp>
          <p:nvSpPr>
            <p:cNvPr id="60434" name="Freeform 33"/>
            <p:cNvSpPr>
              <a:spLocks/>
            </p:cNvSpPr>
            <p:nvPr/>
          </p:nvSpPr>
          <p:spPr bwMode="auto">
            <a:xfrm>
              <a:off x="1002" y="3138"/>
              <a:ext cx="2742" cy="522"/>
            </a:xfrm>
            <a:custGeom>
              <a:avLst/>
              <a:gdLst>
                <a:gd name="T0" fmla="*/ 36 w 2742"/>
                <a:gd name="T1" fmla="*/ 252 h 522"/>
                <a:gd name="T2" fmla="*/ 102 w 2742"/>
                <a:gd name="T3" fmla="*/ 210 h 522"/>
                <a:gd name="T4" fmla="*/ 1182 w 2742"/>
                <a:gd name="T5" fmla="*/ 24 h 522"/>
                <a:gd name="T6" fmla="*/ 1596 w 2742"/>
                <a:gd name="T7" fmla="*/ 0 h 522"/>
                <a:gd name="T8" fmla="*/ 2616 w 2742"/>
                <a:gd name="T9" fmla="*/ 6 h 522"/>
                <a:gd name="T10" fmla="*/ 2712 w 2742"/>
                <a:gd name="T11" fmla="*/ 60 h 522"/>
                <a:gd name="T12" fmla="*/ 2742 w 2742"/>
                <a:gd name="T13" fmla="*/ 294 h 522"/>
                <a:gd name="T14" fmla="*/ 1326 w 2742"/>
                <a:gd name="T15" fmla="*/ 312 h 522"/>
                <a:gd name="T16" fmla="*/ 0 w 2742"/>
                <a:gd name="T17" fmla="*/ 522 h 522"/>
                <a:gd name="T18" fmla="*/ 12 w 2742"/>
                <a:gd name="T19" fmla="*/ 318 h 522"/>
                <a:gd name="T20" fmla="*/ 36 w 2742"/>
                <a:gd name="T21" fmla="*/ 252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2"/>
                <a:gd name="T34" fmla="*/ 0 h 522"/>
                <a:gd name="T35" fmla="*/ 2742 w 2742"/>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2" h="522">
                  <a:moveTo>
                    <a:pt x="36" y="252"/>
                  </a:moveTo>
                  <a:lnTo>
                    <a:pt x="102" y="210"/>
                  </a:lnTo>
                  <a:lnTo>
                    <a:pt x="1182" y="24"/>
                  </a:lnTo>
                  <a:lnTo>
                    <a:pt x="1596" y="0"/>
                  </a:lnTo>
                  <a:lnTo>
                    <a:pt x="2616" y="6"/>
                  </a:lnTo>
                  <a:lnTo>
                    <a:pt x="2712" y="60"/>
                  </a:lnTo>
                  <a:lnTo>
                    <a:pt x="2742" y="294"/>
                  </a:lnTo>
                  <a:lnTo>
                    <a:pt x="1326" y="312"/>
                  </a:lnTo>
                  <a:lnTo>
                    <a:pt x="0" y="522"/>
                  </a:lnTo>
                  <a:lnTo>
                    <a:pt x="12" y="318"/>
                  </a:lnTo>
                  <a:lnTo>
                    <a:pt x="36" y="252"/>
                  </a:lnTo>
                  <a:close/>
                </a:path>
              </a:pathLst>
            </a:custGeom>
            <a:solidFill>
              <a:srgbClr val="FF99CC">
                <a:alpha val="30980"/>
              </a:srgbClr>
            </a:solidFill>
            <a:ln w="38100" cap="flat" cmpd="sng">
              <a:solidFill>
                <a:srgbClr val="0000FF"/>
              </a:solidFill>
              <a:prstDash val="solid"/>
              <a:round/>
              <a:headEnd type="none" w="med" len="med"/>
              <a:tailEnd type="none" w="med" len="med"/>
            </a:ln>
          </p:spPr>
          <p:txBody>
            <a:bodyPr/>
            <a:lstStyle/>
            <a:p>
              <a:endParaRPr lang="ja-JP" altLang="en-US"/>
            </a:p>
          </p:txBody>
        </p:sp>
        <p:sp>
          <p:nvSpPr>
            <p:cNvPr id="60435" name="Freeform 34"/>
            <p:cNvSpPr>
              <a:spLocks/>
            </p:cNvSpPr>
            <p:nvPr/>
          </p:nvSpPr>
          <p:spPr bwMode="auto">
            <a:xfrm>
              <a:off x="3918" y="3144"/>
              <a:ext cx="1278" cy="324"/>
            </a:xfrm>
            <a:custGeom>
              <a:avLst/>
              <a:gdLst>
                <a:gd name="T0" fmla="*/ 156 w 1278"/>
                <a:gd name="T1" fmla="*/ 0 h 324"/>
                <a:gd name="T2" fmla="*/ 462 w 1278"/>
                <a:gd name="T3" fmla="*/ 0 h 324"/>
                <a:gd name="T4" fmla="*/ 630 w 1278"/>
                <a:gd name="T5" fmla="*/ 6 h 324"/>
                <a:gd name="T6" fmla="*/ 1278 w 1278"/>
                <a:gd name="T7" fmla="*/ 18 h 324"/>
                <a:gd name="T8" fmla="*/ 1278 w 1278"/>
                <a:gd name="T9" fmla="*/ 324 h 324"/>
                <a:gd name="T10" fmla="*/ 0 w 1278"/>
                <a:gd name="T11" fmla="*/ 294 h 324"/>
                <a:gd name="T12" fmla="*/ 0 w 1278"/>
                <a:gd name="T13" fmla="*/ 204 h 324"/>
                <a:gd name="T14" fmla="*/ 0 w 1278"/>
                <a:gd name="T15" fmla="*/ 120 h 324"/>
                <a:gd name="T16" fmla="*/ 6 w 1278"/>
                <a:gd name="T17" fmla="*/ 72 h 324"/>
                <a:gd name="T18" fmla="*/ 72 w 1278"/>
                <a:gd name="T19" fmla="*/ 24 h 3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324"/>
                <a:gd name="T32" fmla="*/ 1278 w 1278"/>
                <a:gd name="T33" fmla="*/ 324 h 3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324">
                  <a:moveTo>
                    <a:pt x="156" y="0"/>
                  </a:moveTo>
                  <a:lnTo>
                    <a:pt x="462" y="0"/>
                  </a:lnTo>
                  <a:lnTo>
                    <a:pt x="630" y="6"/>
                  </a:lnTo>
                  <a:lnTo>
                    <a:pt x="1278" y="18"/>
                  </a:lnTo>
                  <a:lnTo>
                    <a:pt x="1278" y="324"/>
                  </a:lnTo>
                  <a:lnTo>
                    <a:pt x="0" y="294"/>
                  </a:lnTo>
                  <a:lnTo>
                    <a:pt x="0" y="204"/>
                  </a:lnTo>
                  <a:lnTo>
                    <a:pt x="0" y="120"/>
                  </a:lnTo>
                  <a:lnTo>
                    <a:pt x="6" y="72"/>
                  </a:lnTo>
                  <a:lnTo>
                    <a:pt x="72" y="24"/>
                  </a:lnTo>
                </a:path>
              </a:pathLst>
            </a:custGeom>
            <a:solidFill>
              <a:srgbClr val="FF99CC">
                <a:alpha val="39999"/>
              </a:srgbClr>
            </a:solidFill>
            <a:ln w="38100" cap="flat" cmpd="sng">
              <a:solidFill>
                <a:srgbClr val="0000FF"/>
              </a:solidFill>
              <a:prstDash val="solid"/>
              <a:round/>
              <a:headEnd type="none" w="med" len="med"/>
              <a:tailEnd type="none" w="med" len="med"/>
            </a:ln>
          </p:spPr>
          <p:txBody>
            <a:bodyPr/>
            <a:lstStyle/>
            <a:p>
              <a:endParaRPr lang="ja-JP" altLang="en-US"/>
            </a:p>
          </p:txBody>
        </p:sp>
      </p:grpSp>
      <p:sp>
        <p:nvSpPr>
          <p:cNvPr id="60429" name="Freeform 35"/>
          <p:cNvSpPr>
            <a:spLocks/>
          </p:cNvSpPr>
          <p:nvPr/>
        </p:nvSpPr>
        <p:spPr bwMode="auto">
          <a:xfrm>
            <a:off x="6432550" y="2482850"/>
            <a:ext cx="1739900" cy="2901950"/>
          </a:xfrm>
          <a:custGeom>
            <a:avLst/>
            <a:gdLst>
              <a:gd name="T0" fmla="*/ 2147483647 w 1096"/>
              <a:gd name="T1" fmla="*/ 2147483647 h 1828"/>
              <a:gd name="T2" fmla="*/ 2147483647 w 1096"/>
              <a:gd name="T3" fmla="*/ 2147483647 h 1828"/>
              <a:gd name="T4" fmla="*/ 2147483647 w 1096"/>
              <a:gd name="T5" fmla="*/ 0 h 1828"/>
              <a:gd name="T6" fmla="*/ 2147483647 w 1096"/>
              <a:gd name="T7" fmla="*/ 2147483647 h 1828"/>
              <a:gd name="T8" fmla="*/ 2147483647 w 1096"/>
              <a:gd name="T9" fmla="*/ 2147483647 h 1828"/>
              <a:gd name="T10" fmla="*/ 2147483647 w 1096"/>
              <a:gd name="T11" fmla="*/ 2147483647 h 1828"/>
              <a:gd name="T12" fmla="*/ 2147483647 w 1096"/>
              <a:gd name="T13" fmla="*/ 2147483647 h 1828"/>
              <a:gd name="T14" fmla="*/ 2147483647 w 1096"/>
              <a:gd name="T15" fmla="*/ 2147483647 h 1828"/>
              <a:gd name="T16" fmla="*/ 2147483647 w 1096"/>
              <a:gd name="T17" fmla="*/ 2147483647 h 1828"/>
              <a:gd name="T18" fmla="*/ 0 w 1096"/>
              <a:gd name="T19" fmla="*/ 2147483647 h 1828"/>
              <a:gd name="T20" fmla="*/ 2147483647 w 1096"/>
              <a:gd name="T21" fmla="*/ 2147483647 h 1828"/>
              <a:gd name="T22" fmla="*/ 2147483647 w 1096"/>
              <a:gd name="T23" fmla="*/ 2147483647 h 1828"/>
              <a:gd name="T24" fmla="*/ 2147483647 w 1096"/>
              <a:gd name="T25" fmla="*/ 2147483647 h 1828"/>
              <a:gd name="T26" fmla="*/ 2147483647 w 1096"/>
              <a:gd name="T27" fmla="*/ 2147483647 h 1828"/>
              <a:gd name="T28" fmla="*/ 2147483647 w 1096"/>
              <a:gd name="T29" fmla="*/ 2147483647 h 1828"/>
              <a:gd name="T30" fmla="*/ 2147483647 w 1096"/>
              <a:gd name="T31" fmla="*/ 2147483647 h 1828"/>
              <a:gd name="T32" fmla="*/ 2147483647 w 1096"/>
              <a:gd name="T33" fmla="*/ 2147483647 h 1828"/>
              <a:gd name="T34" fmla="*/ 2147483647 w 1096"/>
              <a:gd name="T35" fmla="*/ 2147483647 h 18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6"/>
              <a:gd name="T55" fmla="*/ 0 h 1828"/>
              <a:gd name="T56" fmla="*/ 1096 w 1096"/>
              <a:gd name="T57" fmla="*/ 1828 h 18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6" h="1828">
                <a:moveTo>
                  <a:pt x="1096" y="97"/>
                </a:moveTo>
                <a:lnTo>
                  <a:pt x="1088" y="12"/>
                </a:lnTo>
                <a:lnTo>
                  <a:pt x="420" y="0"/>
                </a:lnTo>
                <a:lnTo>
                  <a:pt x="416" y="168"/>
                </a:lnTo>
                <a:lnTo>
                  <a:pt x="52" y="160"/>
                </a:lnTo>
                <a:lnTo>
                  <a:pt x="48" y="260"/>
                </a:lnTo>
                <a:lnTo>
                  <a:pt x="416" y="264"/>
                </a:lnTo>
                <a:lnTo>
                  <a:pt x="392" y="1664"/>
                </a:lnTo>
                <a:lnTo>
                  <a:pt x="4" y="1652"/>
                </a:lnTo>
                <a:lnTo>
                  <a:pt x="0" y="1720"/>
                </a:lnTo>
                <a:lnTo>
                  <a:pt x="28" y="1724"/>
                </a:lnTo>
                <a:lnTo>
                  <a:pt x="16" y="1816"/>
                </a:lnTo>
                <a:lnTo>
                  <a:pt x="476" y="1828"/>
                </a:lnTo>
                <a:lnTo>
                  <a:pt x="984" y="1820"/>
                </a:lnTo>
                <a:lnTo>
                  <a:pt x="988" y="1672"/>
                </a:lnTo>
                <a:lnTo>
                  <a:pt x="480" y="1660"/>
                </a:lnTo>
                <a:lnTo>
                  <a:pt x="508" y="80"/>
                </a:lnTo>
                <a:lnTo>
                  <a:pt x="1096" y="97"/>
                </a:lnTo>
                <a:close/>
              </a:path>
            </a:pathLst>
          </a:custGeom>
          <a:solidFill>
            <a:srgbClr val="FF0000">
              <a:alpha val="30980"/>
            </a:srgbClr>
          </a:solidFill>
          <a:ln w="38100" cap="flat" cmpd="sng">
            <a:solidFill>
              <a:srgbClr val="339966"/>
            </a:solidFill>
            <a:prstDash val="solid"/>
            <a:round/>
            <a:headEnd type="none" w="med" len="med"/>
            <a:tailEnd type="none" w="med" len="med"/>
          </a:ln>
        </p:spPr>
        <p:txBody>
          <a:bodyPr/>
          <a:lstStyle/>
          <a:p>
            <a:endParaRPr lang="ja-JP" altLang="en-US"/>
          </a:p>
        </p:txBody>
      </p:sp>
      <p:grpSp>
        <p:nvGrpSpPr>
          <p:cNvPr id="60430" name="Group 36"/>
          <p:cNvGrpSpPr>
            <a:grpSpLocks/>
          </p:cNvGrpSpPr>
          <p:nvPr/>
        </p:nvGrpSpPr>
        <p:grpSpPr bwMode="auto">
          <a:xfrm>
            <a:off x="2178050" y="2787650"/>
            <a:ext cx="2970213" cy="3397250"/>
            <a:chOff x="1692" y="1756"/>
            <a:chExt cx="1543" cy="2140"/>
          </a:xfrm>
        </p:grpSpPr>
        <p:sp>
          <p:nvSpPr>
            <p:cNvPr id="60431" name="Freeform 37"/>
            <p:cNvSpPr>
              <a:spLocks/>
            </p:cNvSpPr>
            <p:nvPr/>
          </p:nvSpPr>
          <p:spPr bwMode="auto">
            <a:xfrm>
              <a:off x="2420" y="1756"/>
              <a:ext cx="296" cy="1616"/>
            </a:xfrm>
            <a:custGeom>
              <a:avLst/>
              <a:gdLst>
                <a:gd name="T0" fmla="*/ 0 w 296"/>
                <a:gd name="T1" fmla="*/ 1299 h 1624"/>
                <a:gd name="T2" fmla="*/ 296 w 296"/>
                <a:gd name="T3" fmla="*/ 0 h 1624"/>
                <a:gd name="T4" fmla="*/ 160 w 296"/>
                <a:gd name="T5" fmla="*/ 1299 h 1624"/>
                <a:gd name="T6" fmla="*/ 0 w 296"/>
                <a:gd name="T7" fmla="*/ 1299 h 1624"/>
                <a:gd name="T8" fmla="*/ 0 60000 65536"/>
                <a:gd name="T9" fmla="*/ 0 60000 65536"/>
                <a:gd name="T10" fmla="*/ 0 60000 65536"/>
                <a:gd name="T11" fmla="*/ 0 60000 65536"/>
                <a:gd name="T12" fmla="*/ 0 w 296"/>
                <a:gd name="T13" fmla="*/ 0 h 1624"/>
                <a:gd name="T14" fmla="*/ 296 w 296"/>
                <a:gd name="T15" fmla="*/ 1624 h 1624"/>
              </a:gdLst>
              <a:ahLst/>
              <a:cxnLst>
                <a:cxn ang="T8">
                  <a:pos x="T0" y="T1"/>
                </a:cxn>
                <a:cxn ang="T9">
                  <a:pos x="T2" y="T3"/>
                </a:cxn>
                <a:cxn ang="T10">
                  <a:pos x="T4" y="T5"/>
                </a:cxn>
                <a:cxn ang="T11">
                  <a:pos x="T6" y="T7"/>
                </a:cxn>
              </a:cxnLst>
              <a:rect l="T12" t="T13" r="T14" b="T15"/>
              <a:pathLst>
                <a:path w="296" h="1624">
                  <a:moveTo>
                    <a:pt x="0" y="1624"/>
                  </a:moveTo>
                  <a:lnTo>
                    <a:pt x="296" y="0"/>
                  </a:lnTo>
                  <a:lnTo>
                    <a:pt x="160" y="1624"/>
                  </a:lnTo>
                  <a:lnTo>
                    <a:pt x="0" y="1624"/>
                  </a:lnTo>
                  <a:close/>
                </a:path>
              </a:pathLst>
            </a:custGeom>
            <a:solidFill>
              <a:srgbClr val="CCFFFF"/>
            </a:solidFill>
            <a:ln w="9525" cap="flat" cmpd="sng">
              <a:solidFill>
                <a:srgbClr val="FFFF99"/>
              </a:solidFill>
              <a:prstDash val="solid"/>
              <a:round/>
              <a:headEnd/>
              <a:tailEnd/>
            </a:ln>
          </p:spPr>
          <p:txBody>
            <a:bodyPr/>
            <a:lstStyle/>
            <a:p>
              <a:endParaRPr lang="ja-JP" altLang="en-US"/>
            </a:p>
          </p:txBody>
        </p:sp>
        <p:sp>
          <p:nvSpPr>
            <p:cNvPr id="60432" name="AutoShape 38"/>
            <p:cNvSpPr>
              <a:spLocks noChangeArrowheads="1"/>
            </p:cNvSpPr>
            <p:nvPr/>
          </p:nvSpPr>
          <p:spPr bwMode="auto">
            <a:xfrm>
              <a:off x="1692" y="3351"/>
              <a:ext cx="1543" cy="545"/>
            </a:xfrm>
            <a:prstGeom prst="wedgeRectCallout">
              <a:avLst>
                <a:gd name="adj1" fmla="val 59463"/>
                <a:gd name="adj2" fmla="val -161375"/>
              </a:avLst>
            </a:prstGeom>
            <a:solidFill>
              <a:srgbClr val="CCFFFF"/>
            </a:solidFill>
            <a:ln w="9525">
              <a:solidFill>
                <a:srgbClr val="FFFF99"/>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a:solidFill>
                    <a:srgbClr val="000000"/>
                  </a:solidFill>
                  <a:latin typeface="HGP創英角ｺﾞｼｯｸUB" pitchFamily="50" charset="-128"/>
                  <a:ea typeface="HGP創英角ｺﾞｼｯｸUB" pitchFamily="50" charset="-128"/>
                </a:rPr>
                <a:t>施工対象外であっても</a:t>
              </a:r>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完成平面図の作成範囲内の地物は作成する対象である。</a:t>
              </a:r>
            </a:p>
          </p:txBody>
        </p:sp>
      </p:grpSp>
      <p:sp>
        <p:nvSpPr>
          <p:cNvPr id="38"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94857065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 5"/>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36934BC-04B6-4483-BB84-9CB7CD6A70AF}" type="slidenum">
              <a:rPr lang="en-US" altLang="ja-JP" b="0">
                <a:latin typeface="HGP創英角ｺﾞｼｯｸUB" pitchFamily="50" charset="-128"/>
                <a:ea typeface="HGP創英角ｺﾞｼｯｸUB" pitchFamily="50" charset="-128"/>
              </a:rPr>
              <a:pPr eaLnBrk="1" hangingPunct="1"/>
              <a:t>120</a:t>
            </a:fld>
            <a:endParaRPr lang="en-US" altLang="ja-JP" b="0">
              <a:latin typeface="HGP創英角ｺﾞｼｯｸUB" pitchFamily="50" charset="-128"/>
              <a:ea typeface="HGP創英角ｺﾞｼｯｸUB" pitchFamily="50" charset="-128"/>
            </a:endParaRPr>
          </a:p>
        </p:txBody>
      </p:sp>
      <p:sp>
        <p:nvSpPr>
          <p:cNvPr id="45059" name="Rectangle 2"/>
          <p:cNvSpPr>
            <a:spLocks noGrp="1" noChangeArrowheads="1"/>
          </p:cNvSpPr>
          <p:nvPr>
            <p:ph type="title"/>
          </p:nvPr>
        </p:nvSpPr>
        <p:spPr>
          <a:xfrm>
            <a:off x="108000" y="0"/>
            <a:ext cx="8229600" cy="648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eaLnBrk="1" hangingPunct="1"/>
            <a:r>
              <a:rPr lang="ja-JP" altLang="en-US" sz="3600" b="0" kern="1200" dirty="0" smtClean="0">
                <a:latin typeface="HGP創英角ｺﾞｼｯｸUB" pitchFamily="50" charset="-128"/>
                <a:ea typeface="HGP創英角ｺﾞｼｯｸUB" pitchFamily="50" charset="-128"/>
              </a:rPr>
              <a:t>作成</a:t>
            </a:r>
            <a:r>
              <a:rPr lang="ja-JP" altLang="en-US" sz="3600" b="0" kern="1200" dirty="0">
                <a:latin typeface="HGP創英角ｺﾞｼｯｸUB" pitchFamily="50" charset="-128"/>
                <a:ea typeface="HGP創英角ｺﾞｼｯｸUB" pitchFamily="50" charset="-128"/>
              </a:rPr>
              <a:t>支援サイト</a:t>
            </a:r>
          </a:p>
        </p:txBody>
      </p:sp>
      <p:sp>
        <p:nvSpPr>
          <p:cNvPr id="45060" name="Rectangle 3"/>
          <p:cNvSpPr>
            <a:spLocks noGrp="1" noChangeArrowheads="1"/>
          </p:cNvSpPr>
          <p:nvPr>
            <p:ph type="body" idx="1"/>
          </p:nvPr>
        </p:nvSpPr>
        <p:spPr>
          <a:xfrm>
            <a:off x="179388" y="836613"/>
            <a:ext cx="8856662" cy="1223962"/>
          </a:xfrm>
          <a:solidFill>
            <a:srgbClr val="CCFFCC"/>
          </a:solidFill>
        </p:spPr>
        <p:txBody>
          <a:bodyPr/>
          <a:lstStyle/>
          <a:p>
            <a:pPr eaLnBrk="1" hangingPunct="1">
              <a:lnSpc>
                <a:spcPct val="90000"/>
              </a:lnSpc>
              <a:buFontTx/>
              <a:buNone/>
            </a:pPr>
            <a:r>
              <a:rPr lang="ja-JP" altLang="en-US" dirty="0" smtClean="0">
                <a:latin typeface="HGP創英角ｺﾞｼｯｸUB" pitchFamily="50" charset="-128"/>
                <a:ea typeface="HGP創英角ｺﾞｼｯｸUB" pitchFamily="50" charset="-128"/>
              </a:rPr>
              <a:t>「道路工事完成図等作成支援サイト」を公開中。 </a:t>
            </a:r>
          </a:p>
          <a:p>
            <a:pPr eaLnBrk="1" hangingPunct="1">
              <a:lnSpc>
                <a:spcPct val="90000"/>
              </a:lnSpc>
              <a:buFontTx/>
              <a:buNone/>
            </a:pPr>
            <a:r>
              <a:rPr lang="ja-JP" altLang="en-US" dirty="0" smtClean="0">
                <a:latin typeface="HGP創英角ｺﾞｼｯｸUB" pitchFamily="50" charset="-128"/>
                <a:ea typeface="HGP創英角ｺﾞｼｯｸUB" pitchFamily="50" charset="-128"/>
              </a:rPr>
              <a:t>　⇒ </a:t>
            </a:r>
            <a:r>
              <a:rPr lang="en-US" altLang="ja-JP" sz="3800" dirty="0" smtClean="0">
                <a:solidFill>
                  <a:srgbClr val="FF0000"/>
                </a:solidFill>
                <a:latin typeface="HGP創英角ｺﾞｼｯｸUB" pitchFamily="50" charset="-128"/>
                <a:ea typeface="HGP創英角ｺﾞｼｯｸUB" pitchFamily="50" charset="-128"/>
              </a:rPr>
              <a:t>http://www.nilim-cdrw.jp/</a:t>
            </a:r>
          </a:p>
        </p:txBody>
      </p:sp>
      <p:sp>
        <p:nvSpPr>
          <p:cNvPr id="45061" name="Rectangle 4"/>
          <p:cNvSpPr>
            <a:spLocks noChangeArrowheads="1"/>
          </p:cNvSpPr>
          <p:nvPr/>
        </p:nvSpPr>
        <p:spPr bwMode="auto">
          <a:xfrm>
            <a:off x="7416316" y="656692"/>
            <a:ext cx="1427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P.12】</a:t>
            </a:r>
          </a:p>
        </p:txBody>
      </p:sp>
      <p:sp>
        <p:nvSpPr>
          <p:cNvPr id="45062" name="Rectangle 5"/>
          <p:cNvSpPr>
            <a:spLocks noChangeArrowheads="1"/>
          </p:cNvSpPr>
          <p:nvPr/>
        </p:nvSpPr>
        <p:spPr bwMode="auto">
          <a:xfrm>
            <a:off x="107950" y="2024063"/>
            <a:ext cx="3671888" cy="3232150"/>
          </a:xfrm>
          <a:prstGeom prst="rect">
            <a:avLst/>
          </a:prstGeom>
          <a:solidFill>
            <a:srgbClr val="CC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rIns="18000">
            <a:spAutoFit/>
          </a:bodyPr>
          <a:lstStyle>
            <a:lvl1pPr marL="174625" indent="-174625"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サポート内容～</a:t>
            </a:r>
          </a:p>
          <a:p>
            <a:pPr algn="l"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◆基準類、支援ツール類、　　　サンプルデータの提供</a:t>
            </a:r>
            <a:endParaRPr lang="ja-JP" altLang="en-US" sz="1800" b="0">
              <a:solidFill>
                <a:srgbClr val="000000"/>
              </a:solidFill>
              <a:latin typeface="HGP創英角ｺﾞｼｯｸUB" pitchFamily="50" charset="-128"/>
              <a:ea typeface="HGP創英角ｺﾞｼｯｸUB" pitchFamily="50" charset="-128"/>
            </a:endParaRPr>
          </a:p>
          <a:p>
            <a:pPr algn="l" eaLnBrk="1" hangingPunct="1"/>
            <a:r>
              <a:rPr lang="ja-JP" altLang="en-US" sz="2400" b="0">
                <a:solidFill>
                  <a:srgbClr val="000000"/>
                </a:solidFill>
                <a:latin typeface="HGP創英角ｺﾞｼｯｸUB" pitchFamily="50" charset="-128"/>
                <a:ea typeface="HGP創英角ｺﾞｼｯｸUB" pitchFamily="50" charset="-128"/>
              </a:rPr>
              <a:t>◆</a:t>
            </a:r>
            <a:r>
              <a:rPr lang="en-US" altLang="ja-JP" sz="2400" b="0">
                <a:solidFill>
                  <a:srgbClr val="000000"/>
                </a:solidFill>
                <a:latin typeface="HGP創英角ｺﾞｼｯｸUB" pitchFamily="50" charset="-128"/>
                <a:ea typeface="HGP創英角ｺﾞｼｯｸUB" pitchFamily="50" charset="-128"/>
              </a:rPr>
              <a:t>Q</a:t>
            </a:r>
            <a:r>
              <a:rPr lang="ja-JP" altLang="en-US" sz="2400" b="0">
                <a:solidFill>
                  <a:srgbClr val="000000"/>
                </a:solidFill>
                <a:latin typeface="HGP創英角ｺﾞｼｯｸUB" pitchFamily="50" charset="-128"/>
                <a:ea typeface="HGP創英角ｺﾞｼｯｸUB" pitchFamily="50" charset="-128"/>
              </a:rPr>
              <a:t>＆</a:t>
            </a:r>
            <a:r>
              <a:rPr lang="en-US" altLang="ja-JP" sz="2400" b="0">
                <a:solidFill>
                  <a:srgbClr val="000000"/>
                </a:solidFill>
                <a:latin typeface="HGP創英角ｺﾞｼｯｸUB" pitchFamily="50" charset="-128"/>
                <a:ea typeface="HGP創英角ｺﾞｼｯｸUB" pitchFamily="50" charset="-128"/>
              </a:rPr>
              <a:t>A</a:t>
            </a:r>
            <a:r>
              <a:rPr lang="ja-JP" altLang="en-US" sz="2400" b="0">
                <a:solidFill>
                  <a:srgbClr val="000000"/>
                </a:solidFill>
                <a:latin typeface="HGP創英角ｺﾞｼｯｸUB" pitchFamily="50" charset="-128"/>
                <a:ea typeface="HGP創英角ｺﾞｼｯｸUB" pitchFamily="50" charset="-128"/>
              </a:rPr>
              <a:t>、各種問合せ対応（ヘルプデスク）、データチェックサービス　　　　　</a:t>
            </a:r>
          </a:p>
          <a:p>
            <a:pPr algn="l" eaLnBrk="1" hangingPunct="1"/>
            <a:r>
              <a:rPr lang="ja-JP" altLang="en-US" sz="2400" b="0">
                <a:solidFill>
                  <a:srgbClr val="0000FF"/>
                </a:solidFill>
                <a:latin typeface="HGP創英角ｺﾞｼｯｸUB" pitchFamily="50" charset="-128"/>
                <a:ea typeface="HGP創英角ｺﾞｼｯｸUB" pitchFamily="50" charset="-128"/>
              </a:rPr>
              <a:t>◆道路施設基本データの作成ツールへのリンク</a:t>
            </a:r>
          </a:p>
        </p:txBody>
      </p:sp>
      <p:pic>
        <p:nvPicPr>
          <p:cNvPr id="45063" name="Picture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9838" y="2060575"/>
            <a:ext cx="5184775" cy="451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
                <a:solidFill>
                  <a:srgbClr val="000000"/>
                </a:solidFill>
                <a:miter lim="800000"/>
                <a:headEnd/>
                <a:tailEnd/>
              </a14:hiddenLine>
            </a:ext>
          </a:extLst>
        </p:spPr>
      </p:pic>
      <p:sp>
        <p:nvSpPr>
          <p:cNvPr id="45064" name="Text Box 18"/>
          <p:cNvSpPr txBox="1">
            <a:spLocks noChangeArrowheads="1"/>
          </p:cNvSpPr>
          <p:nvPr/>
        </p:nvSpPr>
        <p:spPr bwMode="auto">
          <a:xfrm>
            <a:off x="179388" y="5445125"/>
            <a:ext cx="3527425" cy="1200329"/>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rgbClr val="000000"/>
                </a:solidFill>
                <a:latin typeface="HGP創英角ｺﾞｼｯｸUB" pitchFamily="50" charset="-128"/>
                <a:ea typeface="HGP創英角ｺﾞｼｯｸUB" pitchFamily="50" charset="-128"/>
              </a:rPr>
              <a:t>注）道路工事完成図等</a:t>
            </a:r>
          </a:p>
          <a:p>
            <a:pPr algn="l" eaLnBrk="1" hangingPunct="1"/>
            <a:r>
              <a:rPr lang="ja-JP" altLang="en-US" sz="2400" b="0" dirty="0">
                <a:solidFill>
                  <a:srgbClr val="000000"/>
                </a:solidFill>
                <a:latin typeface="HGP創英角ｺﾞｼｯｸUB" pitchFamily="50" charset="-128"/>
                <a:ea typeface="HGP創英角ｺﾞｼｯｸUB" pitchFamily="50" charset="-128"/>
              </a:rPr>
              <a:t>チェックプログラムの最新バージョン　</a:t>
            </a:r>
            <a:r>
              <a:rPr lang="ja-JP" altLang="en-US" sz="2400" b="0" dirty="0">
                <a:solidFill>
                  <a:srgbClr val="000000"/>
                </a:solidFill>
                <a:latin typeface="HGP創英角ｺﾞｼｯｸUB" pitchFamily="50" charset="-128"/>
                <a:ea typeface="HGP創英角ｺﾞｼｯｸUB" pitchFamily="50" charset="-128"/>
                <a:sym typeface="Wingdings" pitchFamily="2" charset="2"/>
              </a:rPr>
              <a:t></a:t>
            </a:r>
            <a:r>
              <a:rPr lang="ja-JP" altLang="en-US" sz="2400" b="0" dirty="0">
                <a:solidFill>
                  <a:srgbClr val="000000"/>
                </a:solidFill>
                <a:latin typeface="HGP創英角ｺﾞｼｯｸUB" pitchFamily="50" charset="-128"/>
                <a:ea typeface="HGP創英角ｺﾞｼｯｸUB" pitchFamily="50" charset="-128"/>
              </a:rPr>
              <a:t>　</a:t>
            </a:r>
            <a:r>
              <a:rPr lang="en-US" altLang="ja-JP" sz="2400" b="0" dirty="0" smtClean="0">
                <a:solidFill>
                  <a:srgbClr val="FF0000"/>
                </a:solidFill>
                <a:latin typeface="HGP創英角ｺﾞｼｯｸUB" pitchFamily="50" charset="-128"/>
                <a:ea typeface="HGP創英角ｺﾞｼｯｸUB" pitchFamily="50" charset="-128"/>
              </a:rPr>
              <a:t>Ver.3.0.3</a:t>
            </a:r>
            <a:endParaRPr lang="en-US" altLang="ja-JP" sz="2400" b="0"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670470634"/>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7</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検査の準備・検査</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38914300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200" b="0" kern="0" dirty="0" smtClean="0">
                <a:solidFill>
                  <a:schemeClr val="tx2"/>
                </a:solidFill>
                <a:latin typeface="HGP創英角ｺﾞｼｯｸUB" pitchFamily="50" charset="-128"/>
                <a:ea typeface="HGP創英角ｺﾞｼｯｸUB" pitchFamily="50" charset="-128"/>
                <a:cs typeface="+mj-cs"/>
              </a:rPr>
              <a:t>【</a:t>
            </a:r>
            <a:r>
              <a:rPr lang="ja-JP" altLang="en-US" sz="3200" b="0" kern="0" dirty="0">
                <a:solidFill>
                  <a:schemeClr val="tx2"/>
                </a:solidFill>
                <a:latin typeface="HGP創英角ｺﾞｼｯｸUB" pitchFamily="50" charset="-128"/>
                <a:ea typeface="HGP創英角ｺﾞｼｯｸUB" pitchFamily="50" charset="-128"/>
                <a:cs typeface="+mj-cs"/>
              </a:rPr>
              <a:t>工事</a:t>
            </a:r>
            <a:r>
              <a:rPr lang="en-US" altLang="ja-JP" sz="3200" b="0" kern="0" dirty="0">
                <a:solidFill>
                  <a:schemeClr val="tx2"/>
                </a:solidFill>
                <a:latin typeface="HGP創英角ｺﾞｼｯｸUB" pitchFamily="50" charset="-128"/>
                <a:ea typeface="HGP創英角ｺﾞｼｯｸUB" pitchFamily="50" charset="-128"/>
                <a:cs typeface="+mj-cs"/>
              </a:rPr>
              <a:t>】</a:t>
            </a:r>
            <a:r>
              <a:rPr lang="ja-JP" altLang="en-US" sz="3200" b="0" kern="0" dirty="0" smtClean="0">
                <a:solidFill>
                  <a:schemeClr val="tx2"/>
                </a:solidFill>
                <a:latin typeface="HGP創英角ｺﾞｼｯｸUB" pitchFamily="50" charset="-128"/>
                <a:ea typeface="HGP創英角ｺﾞｼｯｸUB" pitchFamily="50" charset="-128"/>
                <a:cs typeface="+mj-cs"/>
              </a:rPr>
              <a:t>各資料を提出する時期</a:t>
            </a:r>
            <a:r>
              <a:rPr lang="ja-JP" altLang="en-US" sz="3200" b="0" kern="0" dirty="0">
                <a:solidFill>
                  <a:schemeClr val="tx2"/>
                </a:solidFill>
                <a:latin typeface="HGP創英角ｺﾞｼｯｸUB" pitchFamily="50" charset="-128"/>
                <a:ea typeface="HGP創英角ｺﾞｼｯｸUB" pitchFamily="50" charset="-128"/>
                <a:cs typeface="+mj-cs"/>
              </a:rPr>
              <a:t>①</a:t>
            </a:r>
            <a:endParaRPr lang="ja-JP" altLang="en-US" sz="2000" b="0" kern="0" dirty="0">
              <a:solidFill>
                <a:schemeClr val="tx2"/>
              </a:solidFill>
              <a:latin typeface="HGP創英角ｺﾞｼｯｸUB" pitchFamily="50" charset="-128"/>
              <a:ea typeface="HGP創英角ｺﾞｼｯｸUB" pitchFamily="50" charset="-128"/>
              <a:cs typeface="+mj-cs"/>
            </a:endParaRPr>
          </a:p>
        </p:txBody>
      </p:sp>
      <p:sp>
        <p:nvSpPr>
          <p:cNvPr id="16387" name="Rectangle 3"/>
          <p:cNvSpPr>
            <a:spLocks noChangeArrowheads="1"/>
          </p:cNvSpPr>
          <p:nvPr/>
        </p:nvSpPr>
        <p:spPr bwMode="auto">
          <a:xfrm>
            <a:off x="180000" y="648000"/>
            <a:ext cx="8640000" cy="500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71500" indent="-571500" algn="l" eaLnBrk="1" hangingPunct="1">
              <a:spcBef>
                <a:spcPct val="50000"/>
              </a:spcBef>
              <a:buClr>
                <a:schemeClr val="tx1"/>
              </a:buClr>
              <a:buSzPct val="100000"/>
              <a:buFont typeface="HGP創英角ｺﾞｼｯｸUB" panose="020B0900000000000000" pitchFamily="50" charset="-128"/>
              <a:buChar char="○"/>
            </a:pPr>
            <a:r>
              <a:rPr lang="ja-JP" altLang="en-US" sz="3600" b="0" dirty="0" smtClean="0">
                <a:latin typeface="HGP創英角ｺﾞｼｯｸUB" pitchFamily="50" charset="-128"/>
                <a:ea typeface="HGP創英角ｺﾞｼｯｸUB" pitchFamily="50" charset="-128"/>
              </a:rPr>
              <a:t>工事</a:t>
            </a:r>
            <a:r>
              <a:rPr lang="ja-JP" altLang="en-US" sz="3600" b="0" dirty="0">
                <a:latin typeface="HGP創英角ｺﾞｼｯｸUB" pitchFamily="50" charset="-128"/>
                <a:ea typeface="HGP創英角ｺﾞｼｯｸUB" pitchFamily="50" charset="-128"/>
              </a:rPr>
              <a:t>完成</a:t>
            </a:r>
            <a:r>
              <a:rPr lang="ja-JP" altLang="en-US" sz="3600" b="0" dirty="0" smtClean="0">
                <a:latin typeface="HGP創英角ｺﾞｼｯｸUB" pitchFamily="50" charset="-128"/>
                <a:ea typeface="HGP創英角ｺﾞｼｯｸUB" pitchFamily="50" charset="-128"/>
              </a:rPr>
              <a:t>図書</a:t>
            </a:r>
            <a:endParaRPr lang="en-US" altLang="ja-JP" sz="3600" b="0" dirty="0" smtClean="0">
              <a:latin typeface="HGP創英角ｺﾞｼｯｸUB" pitchFamily="50" charset="-128"/>
              <a:ea typeface="HGP創英角ｺﾞｼｯｸUB" pitchFamily="50" charset="-128"/>
            </a:endParaRPr>
          </a:p>
          <a:p>
            <a:pPr marL="571500" indent="-571500" algn="l" eaLnBrk="1" hangingPunct="1">
              <a:spcBef>
                <a:spcPct val="50000"/>
              </a:spcBef>
              <a:buClr>
                <a:schemeClr val="tx1"/>
              </a:buClr>
              <a:buSzPct val="100000"/>
            </a:pPr>
            <a:r>
              <a:rPr lang="ja-JP" altLang="en-US" sz="3600" b="0" dirty="0" smtClean="0">
                <a:latin typeface="HGP創英角ｺﾞｼｯｸUB" pitchFamily="50" charset="-128"/>
                <a:ea typeface="HGP創英角ｺﾞｼｯｸUB" pitchFamily="50" charset="-128"/>
              </a:rPr>
              <a:t>　　（</a:t>
            </a:r>
            <a:r>
              <a:rPr lang="ja-JP" altLang="en-US" sz="3600" b="0" dirty="0">
                <a:latin typeface="HGP創英角ｺﾞｼｯｸUB" pitchFamily="50" charset="-128"/>
                <a:ea typeface="HGP創英角ｺﾞｼｯｸUB" pitchFamily="50" charset="-128"/>
              </a:rPr>
              <a:t>電子成果品、紙の成果品）</a:t>
            </a:r>
            <a:endParaRPr lang="en-US" altLang="ja-JP" sz="3600" b="0" dirty="0">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a:t>
            </a:r>
            <a:r>
              <a:rPr lang="ja-JP" altLang="en-US" sz="2800" b="0" u="sng" dirty="0">
                <a:solidFill>
                  <a:srgbClr val="FF0000"/>
                </a:solidFill>
                <a:latin typeface="HGP創英角ｺﾞｼｯｸUB" pitchFamily="50" charset="-128"/>
                <a:ea typeface="HGP創英角ｺﾞｼｯｸUB" pitchFamily="50" charset="-128"/>
              </a:rPr>
              <a:t>完成検査前</a:t>
            </a:r>
            <a:r>
              <a:rPr lang="ja-JP" altLang="en-US" sz="2800" b="0" dirty="0">
                <a:latin typeface="HGP創英角ｺﾞｼｯｸUB" pitchFamily="50" charset="-128"/>
                <a:ea typeface="HGP創英角ｺﾞｼｯｸUB" pitchFamily="50" charset="-128"/>
              </a:rPr>
              <a:t>に受注者から</a:t>
            </a:r>
            <a:r>
              <a:rPr lang="ja-JP" altLang="en-US" sz="2800" b="0" dirty="0" smtClean="0">
                <a:latin typeface="HGP創英角ｺﾞｼｯｸUB" pitchFamily="50" charset="-128"/>
                <a:ea typeface="HGP創英角ｺﾞｼｯｸUB" pitchFamily="50" charset="-128"/>
              </a:rPr>
              <a:t>引き渡す。</a:t>
            </a:r>
            <a:endParaRPr lang="en-US" altLang="ja-JP" sz="2800" b="0" dirty="0">
              <a:latin typeface="HGP創英角ｺﾞｼｯｸUB" pitchFamily="50" charset="-128"/>
              <a:ea typeface="HGP創英角ｺﾞｼｯｸUB" pitchFamily="50" charset="-128"/>
            </a:endParaRPr>
          </a:p>
          <a:p>
            <a:pPr marL="896938" indent="-184150" algn="l" eaLnBrk="1" hangingPunct="1">
              <a:spcBef>
                <a:spcPct val="50000"/>
              </a:spcBef>
              <a:buClr>
                <a:schemeClr val="tx1"/>
              </a:buClr>
              <a:buSzPct val="100000"/>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引渡し</a:t>
            </a:r>
            <a:r>
              <a:rPr lang="ja-JP" altLang="en-US" sz="2800" b="0" dirty="0">
                <a:latin typeface="HGP創英角ｺﾞｼｯｸUB" pitchFamily="50" charset="-128"/>
                <a:ea typeface="HGP創英角ｺﾞｼｯｸUB" pitchFamily="50" charset="-128"/>
              </a:rPr>
              <a:t>時に</a:t>
            </a:r>
            <a:r>
              <a:rPr lang="ja-JP" altLang="en-US" sz="2800" b="0" dirty="0">
                <a:solidFill>
                  <a:srgbClr val="FF0000"/>
                </a:solidFill>
                <a:latin typeface="HGP創英角ｺﾞｼｯｸUB" pitchFamily="50" charset="-128"/>
                <a:ea typeface="HGP創英角ｺﾞｼｯｸUB" pitchFamily="50" charset="-128"/>
              </a:rPr>
              <a:t>「工事完成図」</a:t>
            </a:r>
            <a:r>
              <a:rPr lang="ja-JP" altLang="en-US" sz="2800" b="0" dirty="0">
                <a:latin typeface="HGP創英角ｺﾞｼｯｸUB" pitchFamily="50" charset="-128"/>
                <a:ea typeface="HGP創英角ｺﾞｼｯｸUB" pitchFamily="50" charset="-128"/>
              </a:rPr>
              <a:t>、</a:t>
            </a:r>
            <a:r>
              <a:rPr lang="ja-JP" altLang="en-US" sz="2800" b="0" dirty="0">
                <a:solidFill>
                  <a:srgbClr val="FF0000"/>
                </a:solidFill>
                <a:latin typeface="HGP創英角ｺﾞｼｯｸUB" pitchFamily="50" charset="-128"/>
                <a:ea typeface="HGP創英角ｺﾞｼｯｸUB" pitchFamily="50" charset="-128"/>
              </a:rPr>
              <a:t>「台帳」</a:t>
            </a:r>
            <a:r>
              <a:rPr lang="ja-JP" altLang="en-US" sz="2800" b="0" dirty="0" smtClean="0">
                <a:latin typeface="HGP創英角ｺﾞｼｯｸUB" pitchFamily="50" charset="-128"/>
                <a:ea typeface="HGP創英角ｺﾞｼｯｸUB" pitchFamily="50" charset="-128"/>
              </a:rPr>
              <a:t>の</a:t>
            </a:r>
            <a:r>
              <a:rPr lang="ja-JP" altLang="en-US" sz="2800" b="0" u="sng" dirty="0" smtClean="0">
                <a:solidFill>
                  <a:srgbClr val="FF0000"/>
                </a:solidFill>
                <a:latin typeface="HGP創英角ｺﾞｼｯｸUB" pitchFamily="50" charset="-128"/>
                <a:ea typeface="HGP創英角ｺﾞｼｯｸUB" pitchFamily="50" charset="-128"/>
              </a:rPr>
              <a:t>紙</a:t>
            </a:r>
            <a:r>
              <a:rPr lang="ja-JP" altLang="en-US" sz="2800" b="0" u="sng" dirty="0">
                <a:solidFill>
                  <a:srgbClr val="FF0000"/>
                </a:solidFill>
                <a:latin typeface="HGP創英角ｺﾞｼｯｸUB" pitchFamily="50" charset="-128"/>
                <a:ea typeface="HGP創英角ｺﾞｼｯｸUB" pitchFamily="50" charset="-128"/>
              </a:rPr>
              <a:t>と電子成果品の両方</a:t>
            </a:r>
            <a:r>
              <a:rPr lang="ja-JP" altLang="en-US" sz="2800" b="0" dirty="0">
                <a:latin typeface="HGP創英角ｺﾞｼｯｸUB" pitchFamily="50" charset="-128"/>
                <a:ea typeface="HGP創英角ｺﾞｼｯｸUB" pitchFamily="50" charset="-128"/>
              </a:rPr>
              <a:t>あることを確認。</a:t>
            </a:r>
            <a:endParaRPr lang="en-US" altLang="ja-JP" sz="2800" b="0" dirty="0">
              <a:latin typeface="HGP創英角ｺﾞｼｯｸUB" pitchFamily="50" charset="-128"/>
              <a:ea typeface="HGP創英角ｺﾞｼｯｸUB" pitchFamily="50" charset="-128"/>
            </a:endParaRPr>
          </a:p>
          <a:p>
            <a:pPr marL="896938" indent="-184150" algn="l" eaLnBrk="1" hangingPunct="1">
              <a:spcBef>
                <a:spcPct val="50000"/>
              </a:spcBef>
              <a:buClr>
                <a:schemeClr val="tx1"/>
              </a:buClr>
              <a:buSzPct val="100000"/>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相互</a:t>
            </a:r>
            <a:r>
              <a:rPr lang="ja-JP" altLang="en-US" sz="2800" b="0" dirty="0">
                <a:latin typeface="HGP創英角ｺﾞｼｯｸUB" pitchFamily="50" charset="-128"/>
                <a:ea typeface="HGP創英角ｺﾞｼｯｸUB" pitchFamily="50" charset="-128"/>
              </a:rPr>
              <a:t>に内容、外観について確認する</a:t>
            </a:r>
            <a:r>
              <a:rPr lang="ja-JP" altLang="en-US" sz="2800" b="0" dirty="0" smtClean="0">
                <a:latin typeface="HGP創英角ｺﾞｼｯｸUB" pitchFamily="50" charset="-128"/>
                <a:ea typeface="HGP創英角ｺﾞｼｯｸUB" pitchFamily="50" charset="-128"/>
              </a:rPr>
              <a:t>。</a:t>
            </a:r>
            <a:endParaRPr lang="en-US" altLang="ja-JP" sz="2800" b="0" dirty="0">
              <a:solidFill>
                <a:schemeClr val="tx2"/>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u="sng" dirty="0">
                <a:solidFill>
                  <a:srgbClr val="FF0000"/>
                </a:solidFill>
                <a:latin typeface="HGP創英角ｺﾞｼｯｸUB" pitchFamily="50" charset="-128"/>
                <a:ea typeface="HGP創英角ｺﾞｼｯｸUB" pitchFamily="50" charset="-128"/>
              </a:rPr>
              <a:t>監督職員が検査会場へ持参</a:t>
            </a:r>
            <a:endParaRPr lang="ja-JP" altLang="en-US" sz="2800" b="0" dirty="0">
              <a:solidFill>
                <a:schemeClr val="tx2"/>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910241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200" b="0" kern="0" dirty="0">
                <a:solidFill>
                  <a:schemeClr val="tx2"/>
                </a:solidFill>
                <a:latin typeface="HGP創英角ｺﾞｼｯｸUB" pitchFamily="50" charset="-128"/>
                <a:ea typeface="HGP創英角ｺﾞｼｯｸUB" pitchFamily="50" charset="-128"/>
                <a:cs typeface="+mj-cs"/>
              </a:rPr>
              <a:t>【</a:t>
            </a:r>
            <a:r>
              <a:rPr lang="ja-JP" altLang="en-US" sz="3200" b="0" kern="0" dirty="0">
                <a:solidFill>
                  <a:schemeClr val="tx2"/>
                </a:solidFill>
                <a:latin typeface="HGP創英角ｺﾞｼｯｸUB" pitchFamily="50" charset="-128"/>
                <a:ea typeface="HGP創英角ｺﾞｼｯｸUB" pitchFamily="50" charset="-128"/>
                <a:cs typeface="+mj-cs"/>
              </a:rPr>
              <a:t>工事</a:t>
            </a:r>
            <a:r>
              <a:rPr lang="en-US" altLang="ja-JP" sz="3200" b="0" kern="0" dirty="0">
                <a:solidFill>
                  <a:schemeClr val="tx2"/>
                </a:solidFill>
                <a:latin typeface="HGP創英角ｺﾞｼｯｸUB" pitchFamily="50" charset="-128"/>
                <a:ea typeface="HGP創英角ｺﾞｼｯｸUB" pitchFamily="50" charset="-128"/>
                <a:cs typeface="+mj-cs"/>
              </a:rPr>
              <a:t>】</a:t>
            </a:r>
            <a:r>
              <a:rPr lang="ja-JP" altLang="en-US" sz="3200" b="0" kern="0" dirty="0" smtClean="0">
                <a:solidFill>
                  <a:schemeClr val="tx2"/>
                </a:solidFill>
                <a:latin typeface="HGP創英角ｺﾞｼｯｸUB" pitchFamily="50" charset="-128"/>
                <a:ea typeface="HGP創英角ｺﾞｼｯｸUB" pitchFamily="50" charset="-128"/>
                <a:cs typeface="+mj-cs"/>
              </a:rPr>
              <a:t>各資料を提出する時期</a:t>
            </a:r>
            <a:r>
              <a:rPr lang="ja-JP" altLang="en-US" sz="3200" b="0" kern="0" dirty="0">
                <a:solidFill>
                  <a:schemeClr val="tx2"/>
                </a:solidFill>
                <a:latin typeface="HGP創英角ｺﾞｼｯｸUB" pitchFamily="50" charset="-128"/>
                <a:ea typeface="HGP創英角ｺﾞｼｯｸUB" pitchFamily="50" charset="-128"/>
                <a:cs typeface="+mj-cs"/>
              </a:rPr>
              <a:t>②</a:t>
            </a:r>
            <a:endParaRPr lang="ja-JP" altLang="en-US" sz="2000" b="0" kern="0" dirty="0">
              <a:solidFill>
                <a:schemeClr val="tx2"/>
              </a:solidFill>
              <a:latin typeface="HGP創英角ｺﾞｼｯｸUB" pitchFamily="50" charset="-128"/>
              <a:ea typeface="HGP創英角ｺﾞｼｯｸUB" pitchFamily="50" charset="-128"/>
              <a:cs typeface="+mj-cs"/>
            </a:endParaRPr>
          </a:p>
        </p:txBody>
      </p:sp>
      <p:sp>
        <p:nvSpPr>
          <p:cNvPr id="17411" name="Rectangle 3"/>
          <p:cNvSpPr>
            <a:spLocks noChangeArrowheads="1"/>
          </p:cNvSpPr>
          <p:nvPr/>
        </p:nvSpPr>
        <p:spPr bwMode="auto">
          <a:xfrm>
            <a:off x="180000" y="648000"/>
            <a:ext cx="8640000"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71500" indent="-571500" algn="l" eaLnBrk="1" hangingPunct="1">
              <a:lnSpc>
                <a:spcPts val="3200"/>
              </a:lnSpc>
              <a:spcBef>
                <a:spcPct val="50000"/>
              </a:spcBef>
              <a:buClr>
                <a:schemeClr val="tx1"/>
              </a:buClr>
              <a:buSzPct val="100000"/>
              <a:buFont typeface="HGP創英角ｺﾞｼｯｸUB" panose="020B0900000000000000" pitchFamily="50" charset="-128"/>
              <a:buChar char="○"/>
            </a:pPr>
            <a:r>
              <a:rPr lang="ja-JP" altLang="en-US" sz="3200" b="0" dirty="0" smtClean="0">
                <a:latin typeface="HGP創英角ｺﾞｼｯｸUB" pitchFamily="50" charset="-128"/>
                <a:ea typeface="HGP創英角ｺﾞｼｯｸUB" pitchFamily="50" charset="-128"/>
              </a:rPr>
              <a:t>工事書類</a:t>
            </a:r>
            <a:endParaRPr lang="en-US" altLang="ja-JP" sz="32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①工事帳票（紙）</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a:solidFill>
                  <a:srgbClr val="0066FF"/>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　</a:t>
            </a:r>
            <a:r>
              <a:rPr lang="ja-JP" altLang="en-US" sz="2800" b="0" dirty="0">
                <a:latin typeface="HGP創英角ｺﾞｼｯｸUB" pitchFamily="50" charset="-128"/>
                <a:ea typeface="HGP創英角ｺﾞｼｯｸUB" pitchFamily="50" charset="-128"/>
              </a:rPr>
              <a:t>施工中に受発注者それぞれが保存</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latin typeface="HGP創英角ｺﾞｼｯｸUB" pitchFamily="50" charset="-128"/>
                <a:ea typeface="HGP創英角ｺﾞｼｯｸUB" pitchFamily="50" charset="-128"/>
              </a:rPr>
              <a:t>　　②工事帳票（電子）</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u="sng" dirty="0">
                <a:solidFill>
                  <a:srgbClr val="FF0000"/>
                </a:solidFill>
                <a:latin typeface="HGP創英角ｺﾞｼｯｸUB" pitchFamily="50" charset="-128"/>
                <a:ea typeface="HGP創英角ｺﾞｼｯｸUB" pitchFamily="50" charset="-128"/>
              </a:rPr>
              <a:t>受注者がデータを準備</a:t>
            </a:r>
            <a:r>
              <a:rPr lang="ja-JP" altLang="en-US" sz="2800" b="0" dirty="0">
                <a:latin typeface="HGP創英角ｺﾞｼｯｸUB" pitchFamily="50" charset="-128"/>
                <a:ea typeface="HGP創英角ｺﾞｼｯｸUB" pitchFamily="50" charset="-128"/>
              </a:rPr>
              <a:t>し、</a:t>
            </a:r>
            <a:r>
              <a:rPr lang="ja-JP" altLang="en-US" sz="2800" b="0" dirty="0" smtClean="0">
                <a:latin typeface="HGP創英角ｺﾞｼｯｸUB" pitchFamily="50" charset="-128"/>
                <a:ea typeface="HGP創英角ｺﾞｼｯｸUB" pitchFamily="50" charset="-128"/>
              </a:rPr>
              <a:t>受検</a:t>
            </a:r>
            <a:endParaRPr lang="en-US" altLang="ja-JP" sz="2800" b="0" dirty="0" smtClean="0">
              <a:latin typeface="HGP創英角ｺﾞｼｯｸUB" pitchFamily="50" charset="-128"/>
              <a:ea typeface="HGP創英角ｺﾞｼｯｸUB" pitchFamily="50" charset="-128"/>
            </a:endParaRPr>
          </a:p>
          <a:p>
            <a:pPr marL="457200" indent="-457200" algn="l" eaLnBrk="1" hangingPunct="1">
              <a:lnSpc>
                <a:spcPts val="3200"/>
              </a:lnSpc>
              <a:spcBef>
                <a:spcPct val="50000"/>
              </a:spcBef>
              <a:buClr>
                <a:srgbClr val="330066"/>
              </a:buClr>
              <a:buSzPct val="70000"/>
              <a:buFont typeface="HGP創英角ｺﾞｼｯｸUB" panose="020B0900000000000000" pitchFamily="50" charset="-128"/>
              <a:buChar char="○"/>
            </a:pPr>
            <a:r>
              <a:rPr lang="ja-JP" altLang="en-US" sz="3200" b="0" dirty="0">
                <a:latin typeface="HGP創英角ｺﾞｼｯｸUB" pitchFamily="50" charset="-128"/>
                <a:ea typeface="HGP創英角ｺﾞｼｯｸUB" pitchFamily="50" charset="-128"/>
              </a:rPr>
              <a:t>工事写真</a:t>
            </a:r>
            <a:endParaRPr lang="en-US" altLang="ja-JP" sz="32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　</a:t>
            </a:r>
            <a:r>
              <a:rPr lang="ja-JP" altLang="en-US" sz="2800" b="0" dirty="0">
                <a:latin typeface="HGP創英角ｺﾞｼｯｸUB" pitchFamily="50" charset="-128"/>
                <a:ea typeface="HGP創英角ｺﾞｼｯｸUB" pitchFamily="50" charset="-128"/>
              </a:rPr>
              <a:t>検査の前に受注者が提出</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u="sng" dirty="0">
                <a:solidFill>
                  <a:srgbClr val="FF0000"/>
                </a:solidFill>
                <a:latin typeface="HGP創英角ｺﾞｼｯｸUB" pitchFamily="50" charset="-128"/>
                <a:ea typeface="HGP創英角ｺﾞｼｯｸUB" pitchFamily="50" charset="-128"/>
              </a:rPr>
              <a:t>受注者がデータを準備</a:t>
            </a:r>
            <a:r>
              <a:rPr lang="ja-JP" altLang="en-US" sz="2800" b="0" dirty="0">
                <a:latin typeface="HGP創英角ｺﾞｼｯｸUB" pitchFamily="50" charset="-128"/>
                <a:ea typeface="HGP創英角ｺﾞｼｯｸUB" pitchFamily="50" charset="-128"/>
              </a:rPr>
              <a:t>し、受検</a:t>
            </a:r>
          </a:p>
          <a:p>
            <a:pPr algn="l" eaLnBrk="1" hangingPunct="1">
              <a:lnSpc>
                <a:spcPts val="3200"/>
              </a:lnSpc>
              <a:spcBef>
                <a:spcPct val="50000"/>
              </a:spcBef>
              <a:buClr>
                <a:srgbClr val="330066"/>
              </a:buClr>
              <a:buSzPct val="70000"/>
            </a:pPr>
            <a:endParaRPr lang="ja-JP" altLang="en-US" sz="2800" b="0" dirty="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6799993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5324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検査に向けた準備事項</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5247415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20" descr="IP12_A14.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263" y="4616450"/>
            <a:ext cx="1517650" cy="149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a:solidFill>
                  <a:srgbClr val="330066"/>
                </a:solidFill>
                <a:latin typeface="HGP創英角ｺﾞｼｯｸUB" pitchFamily="50" charset="-128"/>
                <a:ea typeface="HGP創英角ｺﾞｼｯｸUB" pitchFamily="50" charset="-128"/>
              </a:rPr>
              <a:t>情報共有</a:t>
            </a:r>
            <a:r>
              <a:rPr lang="ja-JP" altLang="en-US" sz="3200" b="0" kern="0" dirty="0" smtClean="0">
                <a:solidFill>
                  <a:srgbClr val="330066"/>
                </a:solidFill>
                <a:latin typeface="HGP創英角ｺﾞｼｯｸUB" pitchFamily="50" charset="-128"/>
                <a:ea typeface="HGP創英角ｺﾞｼｯｸUB" pitchFamily="50" charset="-128"/>
              </a:rPr>
              <a:t>システムの活用</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角丸四角形 3"/>
          <p:cNvSpPr/>
          <p:nvPr/>
        </p:nvSpPr>
        <p:spPr>
          <a:xfrm>
            <a:off x="250825" y="836613"/>
            <a:ext cx="8642350" cy="1871662"/>
          </a:xfrm>
          <a:prstGeom prst="roundRect">
            <a:avLst>
              <a:gd name="adj" fmla="val 8275"/>
            </a:avLst>
          </a:prstGeom>
        </p:spPr>
        <p:style>
          <a:lnRef idx="1">
            <a:schemeClr val="accent1"/>
          </a:lnRef>
          <a:fillRef idx="2">
            <a:schemeClr val="accent1"/>
          </a:fillRef>
          <a:effectRef idx="1">
            <a:schemeClr val="accent1"/>
          </a:effectRef>
          <a:fontRef idx="minor">
            <a:schemeClr val="dk1"/>
          </a:fontRef>
        </p:style>
        <p:txBody>
          <a:bodyPr anchor="ctr"/>
          <a:lstStyle/>
          <a:p>
            <a:pPr algn="l">
              <a:spcBef>
                <a:spcPct val="20000"/>
              </a:spcBef>
              <a:buClr>
                <a:srgbClr val="330066"/>
              </a:buClr>
              <a:buSzPct val="70000"/>
              <a:buFont typeface="Wingdings" pitchFamily="2" charset="2"/>
              <a:buNone/>
              <a:defRPr/>
            </a:pPr>
            <a:r>
              <a:rPr lang="ja-JP" altLang="en-US" sz="2800" b="0" dirty="0">
                <a:solidFill>
                  <a:srgbClr val="000000"/>
                </a:solidFill>
                <a:latin typeface="HGP創英角ｺﾞｼｯｸUB" pitchFamily="50" charset="-128"/>
                <a:ea typeface="HGP創英角ｺﾞｼｯｸUB" pitchFamily="50" charset="-128"/>
              </a:rPr>
              <a:t>　</a:t>
            </a:r>
            <a:r>
              <a:rPr lang="ja-JP" altLang="en-US" sz="2800" b="0" dirty="0" smtClean="0">
                <a:solidFill>
                  <a:srgbClr val="000000"/>
                </a:solidFill>
                <a:latin typeface="HGP創英角ｺﾞｼｯｸUB" pitchFamily="50" charset="-128"/>
                <a:ea typeface="HGP創英角ｺﾞｼｯｸUB" pitchFamily="50" charset="-128"/>
              </a:rPr>
              <a:t>国土交通省</a:t>
            </a:r>
            <a:r>
              <a:rPr lang="ja-JP" altLang="ja-JP" sz="2800" b="0" dirty="0" smtClean="0">
                <a:solidFill>
                  <a:srgbClr val="000000"/>
                </a:solidFill>
                <a:latin typeface="HGP創英角ｺﾞｼｯｸUB" pitchFamily="50" charset="-128"/>
                <a:ea typeface="HGP創英角ｺﾞｼｯｸUB" pitchFamily="50" charset="-128"/>
              </a:rPr>
              <a:t>では</a:t>
            </a:r>
            <a:r>
              <a:rPr lang="ja-JP" altLang="ja-JP" sz="2800" b="0" dirty="0">
                <a:solidFill>
                  <a:srgbClr val="000000"/>
                </a:solidFill>
                <a:latin typeface="HGP創英角ｺﾞｼｯｸUB" pitchFamily="50" charset="-128"/>
                <a:ea typeface="HGP創英角ｺﾞｼｯｸUB" pitchFamily="50" charset="-128"/>
              </a:rPr>
              <a:t>、土木工事における「受発注者間の</a:t>
            </a:r>
            <a:r>
              <a:rPr lang="ja-JP" altLang="en-US" sz="2800" b="0" dirty="0">
                <a:solidFill>
                  <a:srgbClr val="000000"/>
                </a:solidFill>
                <a:latin typeface="HGP創英角ｺﾞｼｯｸUB" pitchFamily="50" charset="-128"/>
                <a:ea typeface="HGP創英角ｺﾞｼｯｸUB" pitchFamily="50" charset="-128"/>
              </a:rPr>
              <a:t>コミュニケーション</a:t>
            </a:r>
            <a:r>
              <a:rPr lang="ja-JP" altLang="ja-JP" sz="2800" b="0" dirty="0">
                <a:solidFill>
                  <a:srgbClr val="000000"/>
                </a:solidFill>
                <a:latin typeface="HGP創英角ｺﾞｼｯｸUB" pitchFamily="50" charset="-128"/>
                <a:ea typeface="HGP創英角ｺﾞｼｯｸUB" pitchFamily="50" charset="-128"/>
              </a:rPr>
              <a:t>の円滑化」「生産性の向上」に関して具体的に推進することを目的に、</a:t>
            </a:r>
            <a:r>
              <a:rPr lang="en-US" altLang="ja-JP" sz="2800" b="0" dirty="0">
                <a:solidFill>
                  <a:srgbClr val="000000"/>
                </a:solidFill>
                <a:latin typeface="HGP創英角ｺﾞｼｯｸUB" pitchFamily="50" charset="-128"/>
                <a:ea typeface="HGP創英角ｺﾞｼｯｸUB" pitchFamily="50" charset="-128"/>
              </a:rPr>
              <a:t>ASP</a:t>
            </a:r>
            <a:r>
              <a:rPr lang="ja-JP" altLang="ja-JP" sz="2800" b="0" dirty="0">
                <a:solidFill>
                  <a:srgbClr val="000000"/>
                </a:solidFill>
                <a:latin typeface="HGP創英角ｺﾞｼｯｸUB" pitchFamily="50" charset="-128"/>
                <a:ea typeface="HGP創英角ｺﾞｼｯｸUB" pitchFamily="50" charset="-128"/>
              </a:rPr>
              <a:t>方式による情報共有システム</a:t>
            </a:r>
            <a:r>
              <a:rPr lang="ja-JP" altLang="ja-JP" sz="2800" b="0" dirty="0" smtClean="0">
                <a:solidFill>
                  <a:srgbClr val="000000"/>
                </a:solidFill>
                <a:latin typeface="HGP創英角ｺﾞｼｯｸUB" pitchFamily="50" charset="-128"/>
                <a:ea typeface="HGP創英角ｺﾞｼｯｸUB" pitchFamily="50" charset="-128"/>
              </a:rPr>
              <a:t>を</a:t>
            </a:r>
            <a:r>
              <a:rPr lang="ja-JP" altLang="en-US" sz="2800" b="0" dirty="0" smtClean="0">
                <a:solidFill>
                  <a:srgbClr val="000000"/>
                </a:solidFill>
                <a:latin typeface="HGP創英角ｺﾞｼｯｸUB" pitchFamily="50" charset="-128"/>
                <a:ea typeface="HGP創英角ｺﾞｼｯｸUB" pitchFamily="50" charset="-128"/>
              </a:rPr>
              <a:t>利用している。</a:t>
            </a:r>
            <a:endParaRPr lang="ja-JP" altLang="ja-JP" sz="2800" b="0" dirty="0">
              <a:solidFill>
                <a:srgbClr val="000000"/>
              </a:solidFill>
              <a:latin typeface="HGP創英角ｺﾞｼｯｸUB" pitchFamily="50" charset="-128"/>
              <a:ea typeface="HGP創英角ｺﾞｼｯｸUB" pitchFamily="50" charset="-128"/>
            </a:endParaRPr>
          </a:p>
        </p:txBody>
      </p:sp>
      <p:sp>
        <p:nvSpPr>
          <p:cNvPr id="21509" name="正方形/長方形 6"/>
          <p:cNvSpPr>
            <a:spLocks noChangeArrowheads="1"/>
          </p:cNvSpPr>
          <p:nvPr/>
        </p:nvSpPr>
        <p:spPr bwMode="auto">
          <a:xfrm>
            <a:off x="611188" y="3176588"/>
            <a:ext cx="8174037" cy="1040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rgbClr val="330066"/>
              </a:buClr>
              <a:buSzPct val="70000"/>
              <a:buFont typeface="Wingdings" pitchFamily="2" charset="2"/>
              <a:buNone/>
            </a:pPr>
            <a:r>
              <a:rPr lang="ja-JP" altLang="en-US" sz="2800" b="0" dirty="0">
                <a:solidFill>
                  <a:srgbClr val="000000"/>
                </a:solidFill>
                <a:latin typeface="HGP創英角ｺﾞｼｯｸUB" pitchFamily="50" charset="-128"/>
                <a:ea typeface="HGP創英角ｺﾞｼｯｸUB" pitchFamily="50" charset="-128"/>
              </a:rPr>
              <a:t>　情報共有システム運用の手引き </a:t>
            </a:r>
            <a:r>
              <a:rPr lang="ja-JP" altLang="en-US" sz="2800" b="0" dirty="0" smtClean="0">
                <a:solidFill>
                  <a:srgbClr val="000000"/>
                </a:solidFill>
                <a:latin typeface="HGP創英角ｺﾞｼｯｸUB" pitchFamily="50" charset="-128"/>
                <a:ea typeface="HGP創英角ｺﾞｼｯｸUB" pitchFamily="50" charset="-128"/>
              </a:rPr>
              <a:t>は、</a:t>
            </a:r>
            <a:endParaRPr lang="en-US" altLang="ja-JP" sz="2800" b="0"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330066"/>
              </a:buClr>
              <a:buSzPct val="70000"/>
              <a:buFont typeface="Wingdings" pitchFamily="2" charset="2"/>
              <a:buNone/>
            </a:pPr>
            <a:r>
              <a:rPr lang="ja-JP" altLang="en-US" sz="2800" b="0" dirty="0" smtClean="0">
                <a:solidFill>
                  <a:srgbClr val="000000"/>
                </a:solidFill>
                <a:latin typeface="HGP創英角ｺﾞｼｯｸUB" pitchFamily="50" charset="-128"/>
                <a:ea typeface="HGP創英角ｺﾞｼｯｸUB" pitchFamily="50" charset="-128"/>
              </a:rPr>
              <a:t>下記</a:t>
            </a:r>
            <a:r>
              <a:rPr lang="ja-JP" altLang="en-US" sz="2800" b="0" dirty="0">
                <a:solidFill>
                  <a:srgbClr val="000000"/>
                </a:solidFill>
                <a:latin typeface="HGP創英角ｺﾞｼｯｸUB" pitchFamily="50" charset="-128"/>
                <a:ea typeface="HGP創英角ｺﾞｼｯｸUB" pitchFamily="50" charset="-128"/>
              </a:rPr>
              <a:t>のサイトからダウンロードできます。</a:t>
            </a:r>
          </a:p>
        </p:txBody>
      </p:sp>
      <p:sp>
        <p:nvSpPr>
          <p:cNvPr id="21510" name="正方形/長方形 9"/>
          <p:cNvSpPr>
            <a:spLocks noChangeArrowheads="1"/>
          </p:cNvSpPr>
          <p:nvPr/>
        </p:nvSpPr>
        <p:spPr bwMode="auto">
          <a:xfrm>
            <a:off x="3167063" y="4257675"/>
            <a:ext cx="524033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600" u="sng" dirty="0">
                <a:solidFill>
                  <a:srgbClr val="FF0000"/>
                </a:solidFill>
              </a:rPr>
              <a:t>http://www.ktr.mlit.go.jp/gijyutu/index00000009.html</a:t>
            </a:r>
            <a:endParaRPr lang="ja-JP" altLang="en-US" sz="1600" u="sng" dirty="0">
              <a:solidFill>
                <a:srgbClr val="FF0000"/>
              </a:solidFill>
            </a:endParaRPr>
          </a:p>
        </p:txBody>
      </p:sp>
    </p:spTree>
    <p:extLst>
      <p:ext uri="{BB962C8B-B14F-4D97-AF65-F5344CB8AC3E}">
        <p14:creationId xmlns="" xmlns:p14="http://schemas.microsoft.com/office/powerpoint/2010/main" val="37862006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7675" y="2680592"/>
            <a:ext cx="4976813" cy="3438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rgbClr val="330066"/>
                </a:solidFill>
                <a:latin typeface="HGP創英角ｺﾞｼｯｸUB" pitchFamily="50" charset="-128"/>
                <a:ea typeface="HGP創英角ｺﾞｼｯｸUB" pitchFamily="50" charset="-128"/>
              </a:rPr>
              <a:t>情報共有システムを利用した検査</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08000" y="836712"/>
            <a:ext cx="8856488" cy="4536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eaLnBrk="1" hangingPunct="1">
              <a:defRPr sz="2400" b="0">
                <a:latin typeface="HGP創英角ｺﾞｼｯｸUB" pitchFamily="50" charset="-128"/>
                <a:ea typeface="HGP創英角ｺﾞｼｯｸUB" pitchFamily="50" charset="-128"/>
                <a:cs typeface="+mj-cs"/>
              </a:defRPr>
            </a:lvl1pPr>
            <a:lvl2pPr algn="l" eaLnBrk="0" hangingPunct="0">
              <a:defRPr sz="3900">
                <a:solidFill>
                  <a:schemeClr val="tx2"/>
                </a:solidFill>
              </a:defRPr>
            </a:lvl2pPr>
            <a:lvl3pPr algn="l" eaLnBrk="0" hangingPunct="0">
              <a:defRPr sz="3900">
                <a:solidFill>
                  <a:schemeClr val="tx2"/>
                </a:solidFill>
              </a:defRPr>
            </a:lvl3pPr>
            <a:lvl4pPr algn="l" eaLnBrk="0" hangingPunct="0">
              <a:defRPr sz="3900">
                <a:solidFill>
                  <a:schemeClr val="tx2"/>
                </a:solidFill>
              </a:defRPr>
            </a:lvl4pPr>
            <a:lvl5pPr algn="l" eaLnBrk="0" hangingPunct="0">
              <a:defRPr sz="3900">
                <a:solidFill>
                  <a:schemeClr val="tx2"/>
                </a:solidFill>
              </a:defRPr>
            </a:lvl5pPr>
            <a:lvl6pPr marL="457200" fontAlgn="base">
              <a:spcBef>
                <a:spcPct val="0"/>
              </a:spcBef>
              <a:spcAft>
                <a:spcPct val="0"/>
              </a:spcAft>
              <a:defRPr sz="3900">
                <a:solidFill>
                  <a:schemeClr val="tx2"/>
                </a:solidFill>
              </a:defRPr>
            </a:lvl6pPr>
            <a:lvl7pPr marL="914400" fontAlgn="base">
              <a:spcBef>
                <a:spcPct val="0"/>
              </a:spcBef>
              <a:spcAft>
                <a:spcPct val="0"/>
              </a:spcAft>
              <a:defRPr sz="3900">
                <a:solidFill>
                  <a:schemeClr val="tx2"/>
                </a:solidFill>
              </a:defRPr>
            </a:lvl7pPr>
            <a:lvl8pPr marL="1371600" fontAlgn="base">
              <a:spcBef>
                <a:spcPct val="0"/>
              </a:spcBef>
              <a:spcAft>
                <a:spcPct val="0"/>
              </a:spcAft>
              <a:defRPr sz="3900">
                <a:solidFill>
                  <a:schemeClr val="tx2"/>
                </a:solidFill>
              </a:defRPr>
            </a:lvl8pPr>
            <a:lvl9pPr marL="1828800" fontAlgn="base">
              <a:spcBef>
                <a:spcPct val="0"/>
              </a:spcBef>
              <a:spcAft>
                <a:spcPct val="0"/>
              </a:spcAft>
              <a:defRPr sz="3900">
                <a:solidFill>
                  <a:schemeClr val="tx2"/>
                </a:solidFill>
              </a:defRPr>
            </a:lvl9pPr>
          </a:lstStyle>
          <a:p>
            <a:pPr marL="342900" indent="-342900">
              <a:buFont typeface="HGP創英角ｺﾞｼｯｸUB" panose="020B0900000000000000" pitchFamily="50" charset="-128"/>
              <a:buChar char="○"/>
            </a:pPr>
            <a:r>
              <a:rPr lang="ja-JP" altLang="en-US" dirty="0"/>
              <a:t>検査（完成検査、既済部分検査、完済部分検査、中間技術検査）においては、情報共有システムで処理した工事帳票やデジタルカメラで撮影した工事写真は紙に出力せずに、電子データを利用した検査（電子検査）を原則</a:t>
            </a:r>
            <a:r>
              <a:rPr lang="ja-JP" altLang="en-US" dirty="0" smtClean="0"/>
              <a:t>とする。</a:t>
            </a:r>
            <a:endParaRPr lang="en-US" altLang="ja-JP" dirty="0" smtClean="0"/>
          </a:p>
          <a:p>
            <a:pPr marL="342900" indent="-342900">
              <a:buFont typeface="HGP創英角ｺﾞｼｯｸUB" panose="020B0900000000000000" pitchFamily="50" charset="-128"/>
              <a:buChar char="○"/>
            </a:pPr>
            <a:endParaRPr lang="en-US" altLang="ja-JP" dirty="0" smtClean="0"/>
          </a:p>
          <a:p>
            <a:r>
              <a:rPr lang="en-US" altLang="ja-JP" dirty="0" smtClean="0"/>
              <a:t>【</a:t>
            </a:r>
            <a:r>
              <a:rPr lang="ja-JP" altLang="en-US" dirty="0"/>
              <a:t>書面検査（電子検査）</a:t>
            </a:r>
            <a:r>
              <a:rPr lang="en-US" altLang="ja-JP" dirty="0" smtClean="0"/>
              <a:t>】</a:t>
            </a:r>
          </a:p>
          <a:p>
            <a:pPr marL="728663" indent="-342900">
              <a:buFont typeface="HGP創英角ｺﾞｼｯｸUB" panose="020B0900000000000000" pitchFamily="50" charset="-128"/>
              <a:buChar char="○"/>
            </a:pPr>
            <a:r>
              <a:rPr lang="ja-JP" altLang="en-US" dirty="0" smtClean="0"/>
              <a:t>書類</a:t>
            </a:r>
            <a:r>
              <a:rPr lang="ja-JP" altLang="en-US" dirty="0"/>
              <a:t>（電子）の</a:t>
            </a:r>
            <a:r>
              <a:rPr lang="ja-JP" altLang="en-US" dirty="0" smtClean="0"/>
              <a:t>準備</a:t>
            </a:r>
            <a:endParaRPr lang="en-US" altLang="ja-JP" dirty="0" smtClean="0"/>
          </a:p>
          <a:p>
            <a:pPr marL="728663" indent="-342900">
              <a:buFont typeface="HGP創英角ｺﾞｼｯｸUB" panose="020B0900000000000000" pitchFamily="50" charset="-128"/>
              <a:buChar char="○"/>
            </a:pPr>
            <a:r>
              <a:rPr lang="ja-JP" altLang="en-US" dirty="0"/>
              <a:t>機器</a:t>
            </a:r>
            <a:r>
              <a:rPr lang="ja-JP" altLang="en-US" dirty="0" smtClean="0"/>
              <a:t>の準備</a:t>
            </a:r>
            <a:endParaRPr lang="en-US" altLang="ja-JP" dirty="0" smtClean="0"/>
          </a:p>
          <a:p>
            <a:pPr marL="1081088" indent="-342900">
              <a:buFont typeface="Arial" panose="020B0604020202020204" pitchFamily="34" charset="0"/>
              <a:buChar char="•"/>
            </a:pPr>
            <a:r>
              <a:rPr lang="ja-JP" altLang="en-US" dirty="0" smtClean="0"/>
              <a:t>パソコン</a:t>
            </a:r>
            <a:endParaRPr lang="en-US" altLang="ja-JP" dirty="0" smtClean="0"/>
          </a:p>
          <a:p>
            <a:pPr marL="1081088" indent="-342900">
              <a:buFont typeface="Arial" panose="020B0604020202020204" pitchFamily="34" charset="0"/>
              <a:buChar char="•"/>
            </a:pPr>
            <a:r>
              <a:rPr lang="ja-JP" altLang="en-US" dirty="0" smtClean="0"/>
              <a:t>プロジェクタ、スクリーン</a:t>
            </a:r>
            <a:endParaRPr lang="en-US" altLang="ja-JP" dirty="0" smtClean="0"/>
          </a:p>
          <a:p>
            <a:pPr marL="1081088" indent="-342900">
              <a:buFont typeface="Arial" panose="020B0604020202020204" pitchFamily="34" charset="0"/>
              <a:buChar char="•"/>
            </a:pPr>
            <a:r>
              <a:rPr lang="ja-JP" altLang="en-US" dirty="0" smtClean="0"/>
              <a:t>通信回線</a:t>
            </a:r>
            <a:endParaRPr lang="en-US" altLang="ja-JP" dirty="0" smtClean="0"/>
          </a:p>
          <a:p>
            <a:pPr marL="1081088" indent="-342900">
              <a:buFont typeface="Arial" panose="020B0604020202020204" pitchFamily="34" charset="0"/>
              <a:buChar char="•"/>
            </a:pPr>
            <a:r>
              <a:rPr lang="ja-JP" altLang="en-US" dirty="0"/>
              <a:t>検査会場</a:t>
            </a:r>
            <a:r>
              <a:rPr lang="ja-JP" altLang="en-US" dirty="0" smtClean="0"/>
              <a:t>の</a:t>
            </a:r>
            <a:r>
              <a:rPr lang="ja-JP" altLang="en-US" dirty="0"/>
              <a:t>準備</a:t>
            </a:r>
          </a:p>
        </p:txBody>
      </p:sp>
    </p:spTree>
    <p:extLst>
      <p:ext uri="{BB962C8B-B14F-4D97-AF65-F5344CB8AC3E}">
        <p14:creationId xmlns="" xmlns:p14="http://schemas.microsoft.com/office/powerpoint/2010/main" val="41246184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rgbClr val="330066"/>
                </a:solidFill>
                <a:latin typeface="HGP創英角ｺﾞｼｯｸUB" pitchFamily="50" charset="-128"/>
                <a:ea typeface="HGP創英角ｺﾞｼｯｸUB" pitchFamily="50" charset="-128"/>
              </a:rPr>
              <a:t>情報共有システムを利用した検査</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08000" y="836712"/>
            <a:ext cx="8856488"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eaLnBrk="1" hangingPunct="1">
              <a:defRPr sz="2400" b="0">
                <a:latin typeface="HGP創英角ｺﾞｼｯｸUB" pitchFamily="50" charset="-128"/>
                <a:ea typeface="HGP創英角ｺﾞｼｯｸUB" pitchFamily="50" charset="-128"/>
                <a:cs typeface="+mj-cs"/>
              </a:defRPr>
            </a:lvl1pPr>
            <a:lvl2pPr algn="l" eaLnBrk="0" hangingPunct="0">
              <a:defRPr sz="3900">
                <a:solidFill>
                  <a:schemeClr val="tx2"/>
                </a:solidFill>
              </a:defRPr>
            </a:lvl2pPr>
            <a:lvl3pPr algn="l" eaLnBrk="0" hangingPunct="0">
              <a:defRPr sz="3900">
                <a:solidFill>
                  <a:schemeClr val="tx2"/>
                </a:solidFill>
              </a:defRPr>
            </a:lvl3pPr>
            <a:lvl4pPr algn="l" eaLnBrk="0" hangingPunct="0">
              <a:defRPr sz="3900">
                <a:solidFill>
                  <a:schemeClr val="tx2"/>
                </a:solidFill>
              </a:defRPr>
            </a:lvl4pPr>
            <a:lvl5pPr algn="l" eaLnBrk="0" hangingPunct="0">
              <a:defRPr sz="3900">
                <a:solidFill>
                  <a:schemeClr val="tx2"/>
                </a:solidFill>
              </a:defRPr>
            </a:lvl5pPr>
            <a:lvl6pPr marL="457200" fontAlgn="base">
              <a:spcBef>
                <a:spcPct val="0"/>
              </a:spcBef>
              <a:spcAft>
                <a:spcPct val="0"/>
              </a:spcAft>
              <a:defRPr sz="3900">
                <a:solidFill>
                  <a:schemeClr val="tx2"/>
                </a:solidFill>
              </a:defRPr>
            </a:lvl6pPr>
            <a:lvl7pPr marL="914400" fontAlgn="base">
              <a:spcBef>
                <a:spcPct val="0"/>
              </a:spcBef>
              <a:spcAft>
                <a:spcPct val="0"/>
              </a:spcAft>
              <a:defRPr sz="3900">
                <a:solidFill>
                  <a:schemeClr val="tx2"/>
                </a:solidFill>
              </a:defRPr>
            </a:lvl7pPr>
            <a:lvl8pPr marL="1371600" fontAlgn="base">
              <a:spcBef>
                <a:spcPct val="0"/>
              </a:spcBef>
              <a:spcAft>
                <a:spcPct val="0"/>
              </a:spcAft>
              <a:defRPr sz="3900">
                <a:solidFill>
                  <a:schemeClr val="tx2"/>
                </a:solidFill>
              </a:defRPr>
            </a:lvl8pPr>
            <a:lvl9pPr marL="1828800" fontAlgn="base">
              <a:spcBef>
                <a:spcPct val="0"/>
              </a:spcBef>
              <a:spcAft>
                <a:spcPct val="0"/>
              </a:spcAft>
              <a:defRPr sz="3900">
                <a:solidFill>
                  <a:schemeClr val="tx2"/>
                </a:solidFill>
              </a:defRPr>
            </a:lvl9pPr>
          </a:lstStyle>
          <a:p>
            <a:r>
              <a:rPr lang="en-US" altLang="ja-JP" dirty="0" smtClean="0"/>
              <a:t>【</a:t>
            </a:r>
            <a:r>
              <a:rPr lang="ja-JP" altLang="en-US" dirty="0" smtClean="0"/>
              <a:t>工事帳票・工事写真の検査</a:t>
            </a:r>
            <a:r>
              <a:rPr lang="en-US" altLang="ja-JP" dirty="0" smtClean="0"/>
              <a:t>】</a:t>
            </a:r>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r>
              <a:rPr lang="ja-JP" altLang="en-US" dirty="0" smtClean="0"/>
              <a:t>電子で用意する書類の検査</a:t>
            </a:r>
            <a:endParaRPr lang="en-US" altLang="ja-JP" dirty="0" smtClean="0"/>
          </a:p>
          <a:p>
            <a:pPr marL="1081088" indent="-342900">
              <a:buFont typeface="Arial" panose="020B0604020202020204" pitchFamily="34" charset="0"/>
              <a:buChar char="•"/>
            </a:pPr>
            <a:r>
              <a:rPr lang="ja-JP" altLang="en-US" dirty="0" smtClean="0"/>
              <a:t>工事写真</a:t>
            </a:r>
            <a:endParaRPr lang="en-US" altLang="ja-JP" dirty="0" smtClean="0"/>
          </a:p>
          <a:p>
            <a:pPr marL="1081088" indent="-342900">
              <a:buFont typeface="Arial" panose="020B0604020202020204" pitchFamily="34" charset="0"/>
              <a:buChar char="•"/>
            </a:pPr>
            <a:r>
              <a:rPr lang="ja-JP" altLang="en-US" dirty="0" smtClean="0"/>
              <a:t>工事完成図書</a:t>
            </a:r>
            <a:endParaRPr lang="en-US" altLang="ja-JP" dirty="0" smtClean="0"/>
          </a:p>
          <a:p>
            <a:pPr marL="1081088" indent="-342900">
              <a:buFont typeface="Arial" panose="020B0604020202020204" pitchFamily="34" charset="0"/>
              <a:buChar char="•"/>
            </a:pPr>
            <a:r>
              <a:rPr lang="ja-JP" altLang="en-US" dirty="0" smtClean="0"/>
              <a:t>事前協議で「電子」での運用とした工事帳票</a:t>
            </a:r>
            <a:endParaRPr lang="en-US" altLang="ja-JP" dirty="0"/>
          </a:p>
          <a:p>
            <a:pPr marL="728663" indent="-342900">
              <a:buFont typeface="HGP創英角ｺﾞｼｯｸUB" panose="020B0900000000000000" pitchFamily="50" charset="-128"/>
              <a:buChar char="○"/>
            </a:pPr>
            <a:r>
              <a:rPr lang="ja-JP" altLang="en-US" dirty="0" smtClean="0"/>
              <a:t>紙で用意する</a:t>
            </a:r>
            <a:r>
              <a:rPr lang="ja-JP" altLang="en-US" dirty="0"/>
              <a:t>書類</a:t>
            </a:r>
            <a:r>
              <a:rPr lang="ja-JP" altLang="en-US" dirty="0" smtClean="0"/>
              <a:t>の検査</a:t>
            </a:r>
            <a:endParaRPr lang="en-US" altLang="ja-JP" dirty="0" smtClean="0"/>
          </a:p>
          <a:p>
            <a:pPr marL="1081088" indent="-342900">
              <a:buFont typeface="Arial" panose="020B0604020202020204" pitchFamily="34" charset="0"/>
              <a:buChar char="•"/>
            </a:pPr>
            <a:r>
              <a:rPr lang="ja-JP" altLang="en-US" dirty="0" smtClean="0"/>
              <a:t>事前協議で「紙」での運用とした工事帳票</a:t>
            </a:r>
            <a:endParaRPr lang="en-US" altLang="ja-JP" dirty="0" smtClean="0"/>
          </a:p>
          <a:p>
            <a:pPr marL="1081088" indent="-342900">
              <a:buFont typeface="Arial" panose="020B0604020202020204" pitchFamily="34" charset="0"/>
              <a:buChar char="•"/>
            </a:pPr>
            <a:r>
              <a:rPr lang="ja-JP" altLang="en-US" dirty="0" smtClean="0"/>
              <a:t>工事完成図書（図面・台帳）</a:t>
            </a:r>
            <a:endParaRPr lang="en-US" altLang="ja-JP" dirty="0" smtClean="0"/>
          </a:p>
        </p:txBody>
      </p:sp>
      <p:pic>
        <p:nvPicPr>
          <p:cNvPr id="266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000" y="1406971"/>
            <a:ext cx="4645025" cy="1878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100549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rgbClr val="330066"/>
                </a:solidFill>
                <a:latin typeface="HGP創英角ｺﾞｼｯｸUB" pitchFamily="50" charset="-128"/>
                <a:ea typeface="HGP創英角ｺﾞｼｯｸUB" pitchFamily="50" charset="-128"/>
              </a:rPr>
              <a:t>情報共有システムを利用した検査</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08000" y="836712"/>
            <a:ext cx="8856488" cy="52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eaLnBrk="1" hangingPunct="1">
              <a:defRPr sz="2400" b="0">
                <a:latin typeface="HGP創英角ｺﾞｼｯｸUB" pitchFamily="50" charset="-128"/>
                <a:ea typeface="HGP創英角ｺﾞｼｯｸUB" pitchFamily="50" charset="-128"/>
                <a:cs typeface="+mj-cs"/>
              </a:defRPr>
            </a:lvl1pPr>
            <a:lvl2pPr algn="l" eaLnBrk="0" hangingPunct="0">
              <a:defRPr sz="3900">
                <a:solidFill>
                  <a:schemeClr val="tx2"/>
                </a:solidFill>
              </a:defRPr>
            </a:lvl2pPr>
            <a:lvl3pPr algn="l" eaLnBrk="0" hangingPunct="0">
              <a:defRPr sz="3900">
                <a:solidFill>
                  <a:schemeClr val="tx2"/>
                </a:solidFill>
              </a:defRPr>
            </a:lvl3pPr>
            <a:lvl4pPr algn="l" eaLnBrk="0" hangingPunct="0">
              <a:defRPr sz="3900">
                <a:solidFill>
                  <a:schemeClr val="tx2"/>
                </a:solidFill>
              </a:defRPr>
            </a:lvl4pPr>
            <a:lvl5pPr algn="l" eaLnBrk="0" hangingPunct="0">
              <a:defRPr sz="3900">
                <a:solidFill>
                  <a:schemeClr val="tx2"/>
                </a:solidFill>
              </a:defRPr>
            </a:lvl5pPr>
            <a:lvl6pPr marL="457200" fontAlgn="base">
              <a:spcBef>
                <a:spcPct val="0"/>
              </a:spcBef>
              <a:spcAft>
                <a:spcPct val="0"/>
              </a:spcAft>
              <a:defRPr sz="3900">
                <a:solidFill>
                  <a:schemeClr val="tx2"/>
                </a:solidFill>
              </a:defRPr>
            </a:lvl6pPr>
            <a:lvl7pPr marL="914400" fontAlgn="base">
              <a:spcBef>
                <a:spcPct val="0"/>
              </a:spcBef>
              <a:spcAft>
                <a:spcPct val="0"/>
              </a:spcAft>
              <a:defRPr sz="3900">
                <a:solidFill>
                  <a:schemeClr val="tx2"/>
                </a:solidFill>
              </a:defRPr>
            </a:lvl7pPr>
            <a:lvl8pPr marL="1371600" fontAlgn="base">
              <a:spcBef>
                <a:spcPct val="0"/>
              </a:spcBef>
              <a:spcAft>
                <a:spcPct val="0"/>
              </a:spcAft>
              <a:defRPr sz="3900">
                <a:solidFill>
                  <a:schemeClr val="tx2"/>
                </a:solidFill>
              </a:defRPr>
            </a:lvl8pPr>
            <a:lvl9pPr marL="1828800" fontAlgn="base">
              <a:spcBef>
                <a:spcPct val="0"/>
              </a:spcBef>
              <a:spcAft>
                <a:spcPct val="0"/>
              </a:spcAft>
              <a:defRPr sz="3900">
                <a:solidFill>
                  <a:schemeClr val="tx2"/>
                </a:solidFill>
              </a:defRPr>
            </a:lvl9pPr>
          </a:lstStyle>
          <a:p>
            <a:r>
              <a:rPr lang="en-US" altLang="ja-JP" dirty="0" smtClean="0"/>
              <a:t>【</a:t>
            </a:r>
            <a:r>
              <a:rPr lang="ja-JP" altLang="en-US" dirty="0" smtClean="0"/>
              <a:t>実地検査</a:t>
            </a:r>
            <a:r>
              <a:rPr lang="en-US" altLang="ja-JP" dirty="0" smtClean="0"/>
              <a:t>】</a:t>
            </a:r>
          </a:p>
          <a:p>
            <a:pPr marL="728663" indent="-342900">
              <a:buFont typeface="HGP創英角ｺﾞｼｯｸUB" panose="020B0900000000000000" pitchFamily="50" charset="-128"/>
              <a:buChar char="○"/>
            </a:pPr>
            <a:r>
              <a:rPr lang="ja-JP" altLang="en-US" dirty="0" smtClean="0"/>
              <a:t>持参する書類</a:t>
            </a:r>
            <a:endParaRPr lang="en-US" altLang="ja-JP" dirty="0" smtClean="0"/>
          </a:p>
          <a:p>
            <a:pPr marL="1081088" indent="-342900">
              <a:buFont typeface="HGP創英角ｺﾞｼｯｸUB" panose="020B0900000000000000" pitchFamily="50" charset="-128"/>
              <a:buChar char="•"/>
            </a:pPr>
            <a:r>
              <a:rPr lang="ja-JP" altLang="en-US" dirty="0" smtClean="0"/>
              <a:t>持参</a:t>
            </a:r>
            <a:r>
              <a:rPr lang="ja-JP" altLang="en-US" dirty="0"/>
              <a:t>する書類媒体は</a:t>
            </a:r>
            <a:r>
              <a:rPr lang="ja-JP" altLang="en-US" dirty="0" smtClean="0"/>
              <a:t>、屋外</a:t>
            </a:r>
            <a:r>
              <a:rPr lang="ja-JP" altLang="en-US" dirty="0"/>
              <a:t>（特に晴天時）における紙の優れた視認性を考慮し、紙を原則</a:t>
            </a:r>
            <a:r>
              <a:rPr lang="ja-JP" altLang="en-US" dirty="0" smtClean="0"/>
              <a:t>とする。</a:t>
            </a:r>
            <a:endParaRPr lang="en-US" altLang="ja-JP" dirty="0" smtClean="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smtClean="0"/>
          </a:p>
          <a:p>
            <a:pPr marL="1081088" indent="-342900">
              <a:buFont typeface="Arial" panose="020B0604020202020204" pitchFamily="34" charset="0"/>
              <a:buChar char="•"/>
            </a:pPr>
            <a:r>
              <a:rPr lang="ja-JP" altLang="en-US" dirty="0"/>
              <a:t>なお、タッチパネルのモバイルパソコン、スマートフォン、大画面モバイル端末</a:t>
            </a:r>
            <a:r>
              <a:rPr lang="ja-JP" altLang="en-US" dirty="0" smtClean="0"/>
              <a:t>などが</a:t>
            </a:r>
            <a:r>
              <a:rPr lang="ja-JP" altLang="en-US" dirty="0"/>
              <a:t>普及していることから、操作性・視認性の優れたこれらの端末を活用し、情報共有</a:t>
            </a:r>
            <a:r>
              <a:rPr lang="ja-JP" altLang="en-US" dirty="0" smtClean="0"/>
              <a:t>システム</a:t>
            </a:r>
            <a:r>
              <a:rPr lang="ja-JP" altLang="en-US" dirty="0"/>
              <a:t>の</a:t>
            </a:r>
            <a:r>
              <a:rPr lang="en-US" altLang="ja-JP" dirty="0"/>
              <a:t>【</a:t>
            </a:r>
            <a:r>
              <a:rPr lang="ja-JP" altLang="en-US" dirty="0"/>
              <a:t>書類管理機能</a:t>
            </a:r>
            <a:r>
              <a:rPr lang="en-US" altLang="ja-JP" dirty="0"/>
              <a:t>】</a:t>
            </a:r>
            <a:r>
              <a:rPr lang="ja-JP" altLang="en-US" dirty="0"/>
              <a:t>等を利用し、出来形管理資料などの工事帳票や工事写真を</a:t>
            </a:r>
            <a:r>
              <a:rPr lang="ja-JP" altLang="en-US" dirty="0" smtClean="0"/>
              <a:t>確認</a:t>
            </a:r>
            <a:r>
              <a:rPr lang="ja-JP" altLang="en-US" dirty="0"/>
              <a:t>することも期待</a:t>
            </a:r>
            <a:r>
              <a:rPr lang="ja-JP" altLang="en-US" dirty="0" smtClean="0"/>
              <a:t>できる。</a:t>
            </a:r>
            <a:endParaRPr lang="en-US" altLang="ja-JP" dirty="0" smtClean="0"/>
          </a:p>
        </p:txBody>
      </p:sp>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08998" y="2323914"/>
            <a:ext cx="6714341" cy="1141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302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下矢印 38"/>
          <p:cNvSpPr/>
          <p:nvPr/>
        </p:nvSpPr>
        <p:spPr>
          <a:xfrm>
            <a:off x="6107113" y="4081128"/>
            <a:ext cx="768350" cy="643508"/>
          </a:xfrm>
          <a:prstGeom prst="downArrow">
            <a:avLst/>
          </a:prstGeom>
          <a:solidFill>
            <a:srgbClr val="FF0000"/>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b="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501" name="テキスト ボックス 4"/>
          <p:cNvSpPr txBox="1">
            <a:spLocks noChangeArrowheads="1"/>
          </p:cNvSpPr>
          <p:nvPr/>
        </p:nvSpPr>
        <p:spPr bwMode="auto">
          <a:xfrm>
            <a:off x="6156325" y="4257092"/>
            <a:ext cx="693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100" b="0" dirty="0">
                <a:solidFill>
                  <a:srgbClr val="7030A0"/>
                </a:solidFill>
                <a:latin typeface="HGP創英角ｺﾞｼｯｸUB" panose="020B0900000000000000" pitchFamily="50" charset="-128"/>
                <a:ea typeface="HGP創英角ｺﾞｼｯｸUB" panose="020B0900000000000000" pitchFamily="50" charset="-128"/>
              </a:rPr>
              <a:t>効果</a:t>
            </a:r>
          </a:p>
        </p:txBody>
      </p:sp>
      <p:sp>
        <p:nvSpPr>
          <p:cNvPr id="38" name="下矢印 37"/>
          <p:cNvSpPr/>
          <p:nvPr/>
        </p:nvSpPr>
        <p:spPr>
          <a:xfrm>
            <a:off x="3948113" y="4081127"/>
            <a:ext cx="768350" cy="643508"/>
          </a:xfrm>
          <a:prstGeom prst="downArrow">
            <a:avLst/>
          </a:prstGeom>
          <a:solidFill>
            <a:srgbClr val="FF0000"/>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b="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500" name="テキスト ボックス 4"/>
          <p:cNvSpPr txBox="1">
            <a:spLocks noChangeArrowheads="1"/>
          </p:cNvSpPr>
          <p:nvPr/>
        </p:nvSpPr>
        <p:spPr bwMode="auto">
          <a:xfrm>
            <a:off x="3995738" y="4256583"/>
            <a:ext cx="693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100" b="0" dirty="0" smtClean="0">
                <a:solidFill>
                  <a:srgbClr val="7030A0"/>
                </a:solidFill>
                <a:latin typeface="HGP創英角ｺﾞｼｯｸUB" panose="020B0900000000000000" pitchFamily="50" charset="-128"/>
                <a:ea typeface="HGP創英角ｺﾞｼｯｸUB" panose="020B0900000000000000" pitchFamily="50" charset="-128"/>
              </a:rPr>
              <a:t>効果</a:t>
            </a:r>
            <a:endParaRPr lang="ja-JP" altLang="en-US" sz="1100" b="0" dirty="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482"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20483" name="Text Box 4"/>
          <p:cNvSpPr txBox="1">
            <a:spLocks noChangeArrowheads="1"/>
          </p:cNvSpPr>
          <p:nvPr/>
        </p:nvSpPr>
        <p:spPr bwMode="auto">
          <a:xfrm>
            <a:off x="179388" y="648000"/>
            <a:ext cx="87868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spcBef>
                <a:spcPct val="50000"/>
              </a:spcBef>
              <a:buFont typeface="HGP創英角ｺﾞｼｯｸUB" panose="020B0900000000000000" pitchFamily="50" charset="-128"/>
              <a:buChar char="○"/>
            </a:pPr>
            <a:r>
              <a:rPr lang="ja-JP" altLang="en-US" sz="2000" b="0" dirty="0">
                <a:latin typeface="HGP創英角ｺﾞｼｯｸUB" panose="020B0900000000000000" pitchFamily="50" charset="-128"/>
                <a:ea typeface="HGP創英角ｺﾞｼｯｸUB" panose="020B0900000000000000" pitchFamily="50" charset="-128"/>
              </a:rPr>
              <a:t>発注者と受注者のコミュニケーション向上施策を、建設業の生産性効率化につなげるための総合的な取組</a:t>
            </a:r>
          </a:p>
        </p:txBody>
      </p:sp>
      <p:sp>
        <p:nvSpPr>
          <p:cNvPr id="20484"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20485" name="Text Box 19"/>
          <p:cNvSpPr txBox="1">
            <a:spLocks noChangeArrowheads="1"/>
          </p:cNvSpPr>
          <p:nvPr/>
        </p:nvSpPr>
        <p:spPr bwMode="auto">
          <a:xfrm>
            <a:off x="7062788" y="2588877"/>
            <a:ext cx="18716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b="0" u="sng">
                <a:latin typeface="HGP創英角ｺﾞｼｯｸUB" panose="020B0900000000000000" pitchFamily="50" charset="-128"/>
                <a:ea typeface="HGP創英角ｺﾞｼｯｸUB" panose="020B0900000000000000" pitchFamily="50" charset="-128"/>
              </a:rPr>
              <a:t>※</a:t>
            </a:r>
            <a:r>
              <a:rPr lang="ja-JP" altLang="en-US" sz="1000" b="0" u="sng">
                <a:latin typeface="HGP創英角ｺﾞｼｯｸUB" panose="020B0900000000000000" pitchFamily="50" charset="-128"/>
                <a:ea typeface="HGP創英角ｺﾞｼｯｸUB" panose="020B0900000000000000" pitchFamily="50" charset="-128"/>
              </a:rPr>
              <a:t>　アプリケーション・サービス・プロバイダ（</a:t>
            </a:r>
            <a:r>
              <a:rPr lang="en-US" altLang="ja-JP" sz="1000" b="0" u="sng">
                <a:latin typeface="HGP創英角ｺﾞｼｯｸUB" panose="020B0900000000000000" pitchFamily="50" charset="-128"/>
                <a:ea typeface="HGP創英角ｺﾞｼｯｸUB" panose="020B0900000000000000" pitchFamily="50" charset="-128"/>
              </a:rPr>
              <a:t>ASP</a:t>
            </a:r>
            <a:r>
              <a:rPr lang="ja-JP" altLang="en-US" sz="1000" b="0" u="sng">
                <a:latin typeface="HGP創英角ｺﾞｼｯｸUB" panose="020B0900000000000000" pitchFamily="50" charset="-128"/>
                <a:ea typeface="HGP創英角ｺﾞｼｯｸUB" panose="020B0900000000000000" pitchFamily="50" charset="-128"/>
              </a:rPr>
              <a:t>）</a:t>
            </a:r>
          </a:p>
        </p:txBody>
      </p:sp>
      <p:sp>
        <p:nvSpPr>
          <p:cNvPr id="20486" name="Text Box 20"/>
          <p:cNvSpPr txBox="1">
            <a:spLocks noChangeArrowheads="1"/>
          </p:cNvSpPr>
          <p:nvPr/>
        </p:nvSpPr>
        <p:spPr bwMode="auto">
          <a:xfrm>
            <a:off x="7062788" y="2938127"/>
            <a:ext cx="1901825" cy="106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900" b="0">
                <a:latin typeface="HGP創英角ｺﾞｼｯｸUB" panose="020B0900000000000000" pitchFamily="50" charset="-128"/>
                <a:ea typeface="HGP創英角ｺﾞｼｯｸUB" panose="020B0900000000000000" pitchFamily="50" charset="-128"/>
              </a:rPr>
              <a:t>公共工事の施工中における、スケジュールや工事書類管理共有機能、決裁機能（ワークフロー）、電子納品データの作成支援機能を備えたアプリケーションソフトをインターネットを通じて公共工事の受発注者にレンタルする事業者。</a:t>
            </a:r>
          </a:p>
        </p:txBody>
      </p:sp>
      <p:pic>
        <p:nvPicPr>
          <p:cNvPr id="20487" name="Picture 2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12875" y="1412540"/>
            <a:ext cx="5689600" cy="265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lgn="ctr">
                <a:solidFill>
                  <a:srgbClr val="000000"/>
                </a:solidFill>
                <a:prstDash val="dash"/>
                <a:miter lim="800000"/>
                <a:headEnd/>
                <a:tailEnd/>
              </a14:hiddenLine>
            </a:ext>
          </a:extLst>
        </p:spPr>
      </p:pic>
      <p:sp>
        <p:nvSpPr>
          <p:cNvPr id="27" name="Text Box 127"/>
          <p:cNvSpPr txBox="1">
            <a:spLocks noChangeArrowheads="1"/>
          </p:cNvSpPr>
          <p:nvPr/>
        </p:nvSpPr>
        <p:spPr bwMode="auto">
          <a:xfrm>
            <a:off x="195263" y="1897387"/>
            <a:ext cx="1217612" cy="646331"/>
          </a:xfrm>
          <a:prstGeom prst="rect">
            <a:avLst/>
          </a:prstGeom>
          <a:noFill/>
          <a:ln w="28575" algn="ctr">
            <a:solidFill>
              <a:srgbClr val="FF0000"/>
            </a:solidFill>
            <a:miter lim="800000"/>
            <a:headEnd/>
            <a:tailEnd/>
          </a:ln>
          <a:effectLs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a:spcBef>
                <a:spcPct val="50000"/>
              </a:spcBef>
              <a:defRPr/>
            </a:pPr>
            <a:r>
              <a:rPr lang="ja-JP" altLang="en-US" sz="1800" b="0" dirty="0" smtClean="0">
                <a:solidFill>
                  <a:srgbClr val="0066FF"/>
                </a:solidFill>
                <a:latin typeface="HGP創英角ｺﾞｼｯｸUB" panose="020B0900000000000000" pitchFamily="50" charset="-128"/>
                <a:ea typeface="HGP創英角ｺﾞｼｯｸUB" panose="020B0900000000000000" pitchFamily="50" charset="-128"/>
              </a:rPr>
              <a:t>情報共有システム</a:t>
            </a:r>
          </a:p>
        </p:txBody>
      </p:sp>
      <p:sp>
        <p:nvSpPr>
          <p:cNvPr id="20490" name="テキスト ボックス 12"/>
          <p:cNvSpPr txBox="1">
            <a:spLocks noChangeArrowheads="1"/>
          </p:cNvSpPr>
          <p:nvPr/>
        </p:nvSpPr>
        <p:spPr bwMode="auto">
          <a:xfrm>
            <a:off x="1151618" y="4724635"/>
            <a:ext cx="2016226" cy="646331"/>
          </a:xfrm>
          <a:prstGeom prst="rect">
            <a:avLst/>
          </a:prstGeom>
          <a:solidFill>
            <a:srgbClr val="0070C0"/>
          </a:solidFill>
          <a:ln w="9525">
            <a:solidFill>
              <a:srgbClr val="002060"/>
            </a:solidFill>
            <a:miter lim="800000"/>
            <a:headEnd/>
            <a:tailEnd/>
          </a:ln>
        </p:spPr>
        <p:txBody>
          <a:bodyPr wrap="square">
            <a:spAutoFit/>
          </a:bodyPr>
          <a:lstStyle>
            <a:defPPr>
              <a:defRPr lang="ja-JP"/>
            </a:defPPr>
            <a:lvl1pPr algn="l" eaLnBrk="1" hangingPunct="1">
              <a:spcBef>
                <a:spcPct val="50000"/>
              </a:spcBef>
              <a:defRPr sz="1800" b="0">
                <a:solidFill>
                  <a:srgbClr val="FFC000"/>
                </a:solidFill>
                <a:latin typeface="HGP創英角ｺﾞｼｯｸUB" panose="020B0900000000000000" pitchFamily="50" charset="-128"/>
                <a:ea typeface="HGP創英角ｺﾞｼｯｸUB" panose="020B09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①工事帳票の処理の迅速化</a:t>
            </a:r>
          </a:p>
        </p:txBody>
      </p:sp>
      <p:sp>
        <p:nvSpPr>
          <p:cNvPr id="20491" name="テキスト ボックス 93"/>
          <p:cNvSpPr txBox="1">
            <a:spLocks noChangeArrowheads="1"/>
          </p:cNvSpPr>
          <p:nvPr/>
        </p:nvSpPr>
        <p:spPr bwMode="auto">
          <a:xfrm>
            <a:off x="3312605" y="4724635"/>
            <a:ext cx="2051483" cy="646331"/>
          </a:xfrm>
          <a:prstGeom prst="rect">
            <a:avLst/>
          </a:prstGeom>
          <a:solidFill>
            <a:srgbClr val="0070C0"/>
          </a:solidFill>
          <a:ln w="9525">
            <a:solidFill>
              <a:srgbClr val="002060"/>
            </a:solidFill>
            <a:miter lim="800000"/>
            <a:headEnd/>
            <a:tailEnd/>
          </a:ln>
          <a:extLst/>
        </p:spPr>
        <p:txBody>
          <a:bodyPr wrap="square">
            <a:spAutoFit/>
          </a:bodyPr>
          <a:lstStyle>
            <a:defPPr>
              <a:defRPr lang="ja-JP"/>
            </a:defPPr>
            <a:lvl1pPr algn="l" eaLnBrk="1" hangingPunct="1">
              <a:spcBef>
                <a:spcPct val="50000"/>
              </a:spcBef>
              <a:defRPr sz="1800" b="0">
                <a:solidFill>
                  <a:srgbClr val="FFC000"/>
                </a:solidFill>
                <a:latin typeface="HGP創英角ｺﾞｼｯｸUB" panose="020B0900000000000000" pitchFamily="50" charset="-128"/>
                <a:ea typeface="HGP創英角ｺﾞｼｯｸUB" panose="020B09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②スケジュール調整の効率化</a:t>
            </a:r>
          </a:p>
        </p:txBody>
      </p:sp>
      <p:sp>
        <p:nvSpPr>
          <p:cNvPr id="20492" name="テキスト ボックス 109"/>
          <p:cNvSpPr txBox="1">
            <a:spLocks noChangeArrowheads="1"/>
          </p:cNvSpPr>
          <p:nvPr/>
        </p:nvSpPr>
        <p:spPr bwMode="auto">
          <a:xfrm>
            <a:off x="5580113" y="4725144"/>
            <a:ext cx="1836204" cy="646331"/>
          </a:xfrm>
          <a:prstGeom prst="rect">
            <a:avLst/>
          </a:prstGeom>
          <a:solidFill>
            <a:srgbClr val="0070C0"/>
          </a:solidFill>
          <a:ln w="9525">
            <a:solidFill>
              <a:srgbClr val="002060"/>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b="0" dirty="0" smtClean="0">
                <a:solidFill>
                  <a:srgbClr val="FFC000"/>
                </a:solidFill>
                <a:latin typeface="HGP創英角ｺﾞｼｯｸUB" panose="020B0900000000000000" pitchFamily="50" charset="-128"/>
                <a:ea typeface="HGP創英角ｺﾞｼｯｸUB" panose="020B0900000000000000" pitchFamily="50" charset="-128"/>
              </a:rPr>
              <a:t>③情報</a:t>
            </a:r>
            <a:r>
              <a:rPr lang="ja-JP" altLang="en-US" sz="1800" b="0" dirty="0">
                <a:solidFill>
                  <a:srgbClr val="FFC000"/>
                </a:solidFill>
                <a:latin typeface="HGP創英角ｺﾞｼｯｸUB" panose="020B0900000000000000" pitchFamily="50" charset="-128"/>
                <a:ea typeface="HGP創英角ｺﾞｼｯｸUB" panose="020B0900000000000000" pitchFamily="50" charset="-128"/>
              </a:rPr>
              <a:t>共有の迅速化</a:t>
            </a:r>
          </a:p>
        </p:txBody>
      </p:sp>
      <p:sp>
        <p:nvSpPr>
          <p:cNvPr id="20495" name="Text Box 35"/>
          <p:cNvSpPr txBox="1">
            <a:spLocks noChangeArrowheads="1"/>
          </p:cNvSpPr>
          <p:nvPr/>
        </p:nvSpPr>
        <p:spPr bwMode="auto">
          <a:xfrm>
            <a:off x="1691680" y="5490520"/>
            <a:ext cx="5364596" cy="784830"/>
          </a:xfrm>
          <a:prstGeom prst="rect">
            <a:avLst/>
          </a:prstGeom>
          <a:solidFill>
            <a:srgbClr val="FFFF99"/>
          </a:solidFill>
          <a:ln w="28575" algn="ctr">
            <a:solidFill>
              <a:srgbClr val="0000FF"/>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kumimoji="0" lang="ja-JP" altLang="en-US" sz="1800" b="0" dirty="0">
                <a:solidFill>
                  <a:srgbClr val="000000"/>
                </a:solidFill>
                <a:latin typeface="HGP創英角ｺﾞｼｯｸUB" panose="020B0900000000000000" pitchFamily="50" charset="-128"/>
                <a:ea typeface="HGP創英角ｺﾞｼｯｸUB" panose="020B0900000000000000" pitchFamily="50" charset="-128"/>
              </a:rPr>
              <a:t>平成</a:t>
            </a:r>
            <a:r>
              <a:rPr kumimoji="0"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rPr>
              <a:t>2</a:t>
            </a:r>
            <a:r>
              <a:rPr kumimoji="0"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７年度から本格運用を実施</a:t>
            </a:r>
            <a:endParaRPr kumimoji="0"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spcBef>
                <a:spcPct val="50000"/>
              </a:spcBef>
            </a:pPr>
            <a:r>
              <a:rPr kumimoji="0"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工事帳票の</a:t>
            </a:r>
            <a:r>
              <a:rPr kumimoji="0" lang="ja-JP" altLang="en-US" sz="1800" b="0" u="sng" dirty="0" smtClean="0">
                <a:solidFill>
                  <a:srgbClr val="FF0000"/>
                </a:solidFill>
                <a:latin typeface="HGP創英角ｺﾞｼｯｸUB" panose="020B0900000000000000" pitchFamily="50" charset="-128"/>
                <a:ea typeface="HGP創英角ｺﾞｼｯｸUB" panose="020B0900000000000000" pitchFamily="50" charset="-128"/>
              </a:rPr>
              <a:t>二重（紙と電子）管理の防止</a:t>
            </a:r>
            <a:r>
              <a:rPr kumimoji="0"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の徹底</a:t>
            </a:r>
            <a:endParaRPr kumimoji="0" lang="ja-JP" altLang="en-US" sz="1800"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36" name="下矢印 35"/>
          <p:cNvSpPr/>
          <p:nvPr/>
        </p:nvSpPr>
        <p:spPr>
          <a:xfrm>
            <a:off x="1763713" y="4070014"/>
            <a:ext cx="768350" cy="683201"/>
          </a:xfrm>
          <a:prstGeom prst="downArrow">
            <a:avLst/>
          </a:prstGeom>
          <a:solidFill>
            <a:srgbClr val="FF0000"/>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b="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497" name="テキスト ボックス 4"/>
          <p:cNvSpPr txBox="1">
            <a:spLocks noChangeArrowheads="1"/>
          </p:cNvSpPr>
          <p:nvPr/>
        </p:nvSpPr>
        <p:spPr bwMode="auto">
          <a:xfrm>
            <a:off x="1908175" y="4311346"/>
            <a:ext cx="508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100" b="0" dirty="0">
                <a:solidFill>
                  <a:srgbClr val="7030A0"/>
                </a:solidFill>
                <a:latin typeface="HGP創英角ｺﾞｼｯｸUB" panose="020B0900000000000000" pitchFamily="50" charset="-128"/>
                <a:ea typeface="HGP創英角ｺﾞｼｯｸUB" panose="020B0900000000000000" pitchFamily="50" charset="-128"/>
              </a:rPr>
              <a:t>効果</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2" cy="648000"/>
          </a:xfrm>
          <a:prstGeom prst="rect">
            <a:avLst/>
          </a:prstGeom>
          <a:noFill/>
          <a:ln w="9525">
            <a:noFill/>
            <a:miter lim="800000"/>
            <a:headEnd/>
            <a:tailEnd/>
          </a:ln>
        </p:spPr>
        <p:txBody>
          <a:bodyPr lIns="0" tIns="0" rIns="0" bIns="0" anchor="ctr"/>
          <a:lstStyle/>
          <a:p>
            <a:pPr algn="l">
              <a:defRPr/>
            </a:pPr>
            <a:r>
              <a:rPr lang="en-US" altLang="ja-JP" sz="3200" b="0" kern="0" dirty="0" smtClean="0">
                <a:solidFill>
                  <a:srgbClr val="330066"/>
                </a:solidFill>
                <a:latin typeface="HGP創英角ｺﾞｼｯｸUB" pitchFamily="50" charset="-128"/>
                <a:ea typeface="HGP創英角ｺﾞｼｯｸUB" pitchFamily="50" charset="-128"/>
              </a:rPr>
              <a:t>【</a:t>
            </a:r>
            <a:r>
              <a:rPr lang="ja-JP" altLang="en-US" sz="3200" b="0" kern="0" dirty="0" smtClean="0">
                <a:solidFill>
                  <a:srgbClr val="330066"/>
                </a:solidFill>
                <a:latin typeface="HGP創英角ｺﾞｼｯｸUB" pitchFamily="50" charset="-128"/>
                <a:ea typeface="HGP創英角ｺﾞｼｯｸUB" pitchFamily="50" charset="-128"/>
              </a:rPr>
              <a:t>工事</a:t>
            </a:r>
            <a:r>
              <a:rPr lang="en-US" altLang="ja-JP" sz="3200" b="0" kern="0" dirty="0" smtClean="0">
                <a:solidFill>
                  <a:srgbClr val="330066"/>
                </a:solidFill>
                <a:latin typeface="HGP創英角ｺﾞｼｯｸUB" pitchFamily="50" charset="-128"/>
                <a:ea typeface="HGP創英角ｺﾞｼｯｸUB" pitchFamily="50" charset="-128"/>
              </a:rPr>
              <a:t>】</a:t>
            </a:r>
            <a:r>
              <a:rPr lang="ja-JP" altLang="en-US" sz="3200" b="0" kern="0" dirty="0" smtClean="0">
                <a:solidFill>
                  <a:srgbClr val="330066"/>
                </a:solidFill>
                <a:latin typeface="HGP創英角ｺﾞｼｯｸUB" pitchFamily="50" charset="-128"/>
                <a:ea typeface="HGP創英角ｺﾞｼｯｸUB" pitchFamily="50" charset="-128"/>
              </a:rPr>
              <a:t>検査</a:t>
            </a:r>
            <a:r>
              <a:rPr lang="ja-JP" altLang="en-US" sz="3200" b="0" kern="0" dirty="0">
                <a:solidFill>
                  <a:srgbClr val="330066"/>
                </a:solidFill>
                <a:latin typeface="HGP創英角ｺﾞｼｯｸUB" pitchFamily="50" charset="-128"/>
                <a:ea typeface="HGP創英角ｺﾞｼｯｸUB" pitchFamily="50" charset="-128"/>
              </a:rPr>
              <a:t>における</a:t>
            </a:r>
            <a:r>
              <a:rPr lang="ja-JP" altLang="en-US" sz="3200" b="0" kern="0" dirty="0" smtClean="0">
                <a:solidFill>
                  <a:srgbClr val="330066"/>
                </a:solidFill>
                <a:latin typeface="HGP創英角ｺﾞｼｯｸUB" pitchFamily="50" charset="-128"/>
                <a:ea typeface="HGP創英角ｺﾞｼｯｸUB" pitchFamily="50" charset="-128"/>
              </a:rPr>
              <a:t>準備（電子）</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3" name="Rectangle 7"/>
          <p:cNvSpPr>
            <a:spLocks noChangeArrowheads="1"/>
          </p:cNvSpPr>
          <p:nvPr/>
        </p:nvSpPr>
        <p:spPr bwMode="auto">
          <a:xfrm>
            <a:off x="180000" y="64800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defRPr/>
            </a:pPr>
            <a:r>
              <a:rPr lang="ja-JP" altLang="en-US" sz="2800" b="0" dirty="0">
                <a:solidFill>
                  <a:schemeClr val="tx1"/>
                </a:solidFill>
                <a:latin typeface="HGP創英角ｺﾞｼｯｸUB" pitchFamily="50" charset="-128"/>
                <a:ea typeface="HGP創英角ｺﾞｼｯｸUB" pitchFamily="50" charset="-128"/>
              </a:rPr>
              <a:t>情報共有システムの書類をそのままパソコンで表示</a:t>
            </a:r>
          </a:p>
        </p:txBody>
      </p:sp>
      <p:sp>
        <p:nvSpPr>
          <p:cNvPr id="5" name="Rectangle 3"/>
          <p:cNvSpPr txBox="1">
            <a:spLocks noChangeArrowheads="1"/>
          </p:cNvSpPr>
          <p:nvPr/>
        </p:nvSpPr>
        <p:spPr bwMode="auto">
          <a:xfrm>
            <a:off x="180000" y="1268760"/>
            <a:ext cx="8750300" cy="719137"/>
          </a:xfrm>
          <a:prstGeom prst="rect">
            <a:avLst/>
          </a:prstGeom>
          <a:noFill/>
          <a:ln w="9525">
            <a:noFill/>
            <a:miter lim="800000"/>
            <a:headEnd/>
            <a:tailEnd/>
          </a:ln>
        </p:spPr>
        <p:txBody>
          <a:bodyPr/>
          <a:lstStyle/>
          <a:p>
            <a:pPr marL="457200" indent="-457200" algn="l">
              <a:lnSpc>
                <a:spcPct val="80000"/>
              </a:lnSpc>
              <a:spcBef>
                <a:spcPct val="20000"/>
              </a:spcBef>
              <a:buClr>
                <a:schemeClr val="tx1"/>
              </a:buClr>
              <a:buSzPct val="100000"/>
              <a:buFont typeface="Arial" panose="020B0604020202020204" pitchFamily="34" charset="0"/>
              <a:buChar char="•"/>
              <a:defRPr/>
            </a:pPr>
            <a:r>
              <a:rPr lang="ja-JP" altLang="en-US" sz="2800" b="0" kern="0" dirty="0">
                <a:solidFill>
                  <a:srgbClr val="000000"/>
                </a:solidFill>
                <a:latin typeface="HGP創英角ｺﾞｼｯｸUB" pitchFamily="50" charset="-128"/>
                <a:ea typeface="HGP創英角ｺﾞｼｯｸUB" pitchFamily="50" charset="-128"/>
              </a:rPr>
              <a:t>「電子」の書類は、情報共有システムに登録した工事書類をパソコンにそのまま出力</a:t>
            </a:r>
          </a:p>
        </p:txBody>
      </p:sp>
      <p:sp>
        <p:nvSpPr>
          <p:cNvPr id="20" name="正方形/長方形 19"/>
          <p:cNvSpPr/>
          <p:nvPr/>
        </p:nvSpPr>
        <p:spPr>
          <a:xfrm>
            <a:off x="180000" y="1988840"/>
            <a:ext cx="8750300" cy="1557349"/>
          </a:xfrm>
          <a:prstGeom prst="rect">
            <a:avLst/>
          </a:prstGeom>
        </p:spPr>
        <p:txBody>
          <a:bodyPr>
            <a:spAutoFit/>
          </a:bodyPr>
          <a:lstStyle/>
          <a:p>
            <a:pPr marL="457200" indent="-457200" algn="l">
              <a:lnSpc>
                <a:spcPct val="80000"/>
              </a:lnSpc>
              <a:spcBef>
                <a:spcPct val="20000"/>
              </a:spcBef>
              <a:buClr>
                <a:schemeClr val="tx1"/>
              </a:buClr>
              <a:buSzPct val="100000"/>
              <a:buFont typeface="Arial" panose="020B0604020202020204" pitchFamily="34" charset="0"/>
              <a:buChar char="•"/>
              <a:defRPr/>
            </a:pPr>
            <a:r>
              <a:rPr lang="ja-JP" altLang="en-US" sz="2800" b="0" kern="0" dirty="0">
                <a:solidFill>
                  <a:srgbClr val="000000"/>
                </a:solidFill>
                <a:latin typeface="HGP創英角ｺﾞｼｯｸUB" pitchFamily="50" charset="-128"/>
                <a:ea typeface="HGP創英角ｺﾞｼｯｸUB" pitchFamily="50" charset="-128"/>
              </a:rPr>
              <a:t>登録書類は種別毎に分別されたフォルダ構成をそのまま表示</a:t>
            </a:r>
          </a:p>
          <a:p>
            <a:pPr marL="457200" indent="-457200" algn="l">
              <a:lnSpc>
                <a:spcPct val="80000"/>
              </a:lnSpc>
              <a:spcBef>
                <a:spcPct val="20000"/>
              </a:spcBef>
              <a:buClr>
                <a:schemeClr val="tx1"/>
              </a:buClr>
              <a:buSzPct val="100000"/>
              <a:buFont typeface="Arial" panose="020B0604020202020204" pitchFamily="34" charset="0"/>
              <a:buChar char="•"/>
              <a:defRPr/>
            </a:pPr>
            <a:r>
              <a:rPr lang="ja-JP" altLang="en-US" sz="2800" b="0" kern="0" dirty="0">
                <a:solidFill>
                  <a:srgbClr val="000000"/>
                </a:solidFill>
                <a:latin typeface="HGP創英角ｺﾞｼｯｸUB" pitchFamily="50" charset="-128"/>
                <a:ea typeface="HGP創英角ｺﾞｼｯｸUB" pitchFamily="50" charset="-128"/>
              </a:rPr>
              <a:t>クリック操作で速やかに、書類一覧や書類を画面に表示　</a:t>
            </a:r>
          </a:p>
        </p:txBody>
      </p:sp>
      <p:sp>
        <p:nvSpPr>
          <p:cNvPr id="16" name="Rectangle 7"/>
          <p:cNvSpPr>
            <a:spLocks noChangeArrowheads="1"/>
          </p:cNvSpPr>
          <p:nvPr/>
        </p:nvSpPr>
        <p:spPr bwMode="auto">
          <a:xfrm>
            <a:off x="180000" y="378904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pPr>
            <a:r>
              <a:rPr lang="ja-JP" altLang="en-US" sz="2800" b="0" dirty="0">
                <a:solidFill>
                  <a:schemeClr val="tx1"/>
                </a:solidFill>
                <a:latin typeface="HGP創英角ｺﾞｼｯｸUB" pitchFamily="50" charset="-128"/>
                <a:ea typeface="HGP創英角ｺﾞｼｯｸUB" pitchFamily="50" charset="-128"/>
              </a:rPr>
              <a:t>情報共有システムを利用した「工事書類」は電子書類</a:t>
            </a:r>
          </a:p>
        </p:txBody>
      </p:sp>
      <p:sp>
        <p:nvSpPr>
          <p:cNvPr id="18" name="正方形/長方形 17"/>
          <p:cNvSpPr/>
          <p:nvPr/>
        </p:nvSpPr>
        <p:spPr>
          <a:xfrm>
            <a:off x="180000" y="4437063"/>
            <a:ext cx="8677275" cy="682625"/>
          </a:xfrm>
          <a:prstGeom prst="rect">
            <a:avLst/>
          </a:prstGeom>
        </p:spPr>
        <p:txBody>
          <a:bodyPr>
            <a:spAutoFit/>
          </a:bodyPr>
          <a:lstStyle/>
          <a:p>
            <a:pPr marL="342900" lvl="2" indent="-342900" algn="l">
              <a:lnSpc>
                <a:spcPct val="80000"/>
              </a:lnSpc>
              <a:spcBef>
                <a:spcPct val="20000"/>
              </a:spcBef>
              <a:buClr>
                <a:schemeClr val="tx1"/>
              </a:buClr>
              <a:buSzPct val="100000"/>
              <a:buFont typeface="Arial" panose="020B0604020202020204" pitchFamily="34" charset="0"/>
              <a:buChar char="•"/>
              <a:defRPr/>
            </a:pPr>
            <a:r>
              <a:rPr lang="ja-JP" altLang="en-US" sz="2400" b="0" kern="0" dirty="0">
                <a:solidFill>
                  <a:srgbClr val="000000"/>
                </a:solidFill>
                <a:latin typeface="HGP創英角ｺﾞｼｯｸUB" pitchFamily="50" charset="-128"/>
                <a:ea typeface="HGP創英角ｺﾞｼｯｸUB" pitchFamily="50" charset="-128"/>
              </a:rPr>
              <a:t>システムを利用する前に、受発注者間で書類の取扱いについての事前協議。</a:t>
            </a:r>
          </a:p>
        </p:txBody>
      </p:sp>
      <p:sp>
        <p:nvSpPr>
          <p:cNvPr id="21" name="正方形/長方形 20"/>
          <p:cNvSpPr/>
          <p:nvPr/>
        </p:nvSpPr>
        <p:spPr>
          <a:xfrm>
            <a:off x="1547813" y="5229225"/>
            <a:ext cx="7345362" cy="461665"/>
          </a:xfrm>
          <a:prstGeom prst="rect">
            <a:avLst/>
          </a:prstGeom>
        </p:spPr>
        <p:txBody>
          <a:bodyPr>
            <a:spAutoFit/>
          </a:bodyPr>
          <a:lstStyle/>
          <a:p>
            <a:pPr marL="0" lvl="2" algn="l">
              <a:spcBef>
                <a:spcPct val="20000"/>
              </a:spcBef>
              <a:buClr>
                <a:srgbClr val="330066"/>
              </a:buClr>
              <a:buSzPct val="70000"/>
              <a:buFont typeface="Wingdings" pitchFamily="2" charset="2"/>
              <a:buNone/>
              <a:defRPr/>
            </a:pPr>
            <a:r>
              <a:rPr lang="ja-JP" altLang="en-US" sz="2400" b="0" kern="0" dirty="0" smtClean="0">
                <a:solidFill>
                  <a:srgbClr val="000000"/>
                </a:solidFill>
                <a:latin typeface="HGP創英角ｺﾞｼｯｸUB" pitchFamily="50" charset="-128"/>
                <a:ea typeface="HGP創英角ｺﾞｼｯｸUB" pitchFamily="50" charset="-128"/>
              </a:rPr>
              <a:t>情報共有システムを利用した書類は「電子」で扱う</a:t>
            </a:r>
            <a:endParaRPr lang="ja-JP" altLang="en-US" sz="2400" b="0" kern="0" dirty="0">
              <a:solidFill>
                <a:srgbClr val="000000"/>
              </a:solidFill>
              <a:latin typeface="HGP創英角ｺﾞｼｯｸUB" pitchFamily="50" charset="-128"/>
              <a:ea typeface="HGP創英角ｺﾞｼｯｸUB" pitchFamily="50" charset="-128"/>
            </a:endParaRPr>
          </a:p>
        </p:txBody>
      </p:sp>
      <p:sp>
        <p:nvSpPr>
          <p:cNvPr id="22" name="ホームベース 21"/>
          <p:cNvSpPr/>
          <p:nvPr/>
        </p:nvSpPr>
        <p:spPr>
          <a:xfrm>
            <a:off x="180000" y="5229225"/>
            <a:ext cx="1081088" cy="831850"/>
          </a:xfrm>
          <a:prstGeom prst="homePlate">
            <a:avLst>
              <a:gd name="adj" fmla="val 23333"/>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400" b="0" kern="0" dirty="0">
                <a:solidFill>
                  <a:srgbClr val="000000"/>
                </a:solidFill>
                <a:latin typeface="HGP創英角ｺﾞｼｯｸUB" pitchFamily="50" charset="-128"/>
                <a:ea typeface="HGP創英角ｺﾞｼｯｸUB" pitchFamily="50" charset="-128"/>
              </a:rPr>
              <a:t>確認事項</a:t>
            </a:r>
            <a:endParaRPr lang="ja-JP" altLang="en-US" sz="3400" b="0" dirty="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8804420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50825" y="1989138"/>
            <a:ext cx="7993063" cy="900112"/>
          </a:xfrm>
          <a:prstGeom prst="rect">
            <a:avLst/>
          </a:prstGeom>
          <a:noFill/>
          <a:ln w="9525">
            <a:noFill/>
            <a:miter lim="800000"/>
            <a:headEnd/>
            <a:tailEnd/>
          </a:ln>
        </p:spPr>
        <p:txBody>
          <a:bodyPr/>
          <a:lstStyle/>
          <a:p>
            <a:pPr marL="342900" indent="-342900" algn="l">
              <a:lnSpc>
                <a:spcPct val="80000"/>
              </a:lnSpc>
              <a:spcBef>
                <a:spcPct val="20000"/>
              </a:spcBef>
              <a:buClr>
                <a:srgbClr val="330066"/>
              </a:buClr>
              <a:buSzPct val="70000"/>
              <a:buFont typeface="Wingdings" pitchFamily="2" charset="2"/>
              <a:buChar char="l"/>
              <a:defRPr/>
            </a:pPr>
            <a:r>
              <a:rPr lang="ja-JP" altLang="en-US" sz="2400" b="0" kern="0" dirty="0">
                <a:solidFill>
                  <a:srgbClr val="000000"/>
                </a:solidFill>
                <a:latin typeface="HGP創英角ｺﾞｼｯｸUB" pitchFamily="50" charset="-128"/>
                <a:ea typeface="HGP創英角ｺﾞｼｯｸUB" pitchFamily="50" charset="-128"/>
              </a:rPr>
              <a:t>書類</a:t>
            </a:r>
            <a:r>
              <a:rPr lang="ja-JP" altLang="en-US" sz="2400" b="0" kern="0" dirty="0" smtClean="0">
                <a:solidFill>
                  <a:srgbClr val="000000"/>
                </a:solidFill>
                <a:latin typeface="HGP創英角ｺﾞｼｯｸUB" pitchFamily="50" charset="-128"/>
                <a:ea typeface="HGP創英角ｺﾞｼｯｸUB" pitchFamily="50" charset="-128"/>
              </a:rPr>
              <a:t>の対応リスト</a:t>
            </a:r>
            <a:r>
              <a:rPr lang="ja-JP" altLang="en-US" sz="2400" b="0" kern="0" dirty="0">
                <a:solidFill>
                  <a:srgbClr val="000000"/>
                </a:solidFill>
                <a:latin typeface="HGP創英角ｺﾞｼｯｸUB" pitchFamily="50" charset="-128"/>
                <a:ea typeface="HGP創英角ｺﾞｼｯｸUB" pitchFamily="50" charset="-128"/>
              </a:rPr>
              <a:t>として、検査概要書とともに準備</a:t>
            </a:r>
          </a:p>
          <a:p>
            <a:pPr marL="342900" indent="-342900" algn="l">
              <a:lnSpc>
                <a:spcPct val="80000"/>
              </a:lnSpc>
              <a:spcBef>
                <a:spcPct val="20000"/>
              </a:spcBef>
              <a:buClr>
                <a:srgbClr val="330066"/>
              </a:buClr>
              <a:buSzPct val="70000"/>
              <a:buFont typeface="Wingdings" pitchFamily="2" charset="2"/>
              <a:buChar char="l"/>
              <a:defRPr/>
            </a:pPr>
            <a:r>
              <a:rPr lang="ja-JP" altLang="en-US" sz="2400" b="0" kern="0" dirty="0" smtClean="0">
                <a:solidFill>
                  <a:srgbClr val="000000"/>
                </a:solidFill>
                <a:latin typeface="HGP創英角ｺﾞｼｯｸUB" pitchFamily="50" charset="-128"/>
                <a:ea typeface="HGP創英角ｺﾞｼｯｸUB" pitchFamily="50" charset="-128"/>
              </a:rPr>
              <a:t>検査職員と書類</a:t>
            </a:r>
            <a:r>
              <a:rPr lang="ja-JP" altLang="en-US" sz="2400" b="0" kern="0" dirty="0">
                <a:solidFill>
                  <a:srgbClr val="000000"/>
                </a:solidFill>
                <a:latin typeface="HGP創英角ｺﾞｼｯｸUB" pitchFamily="50" charset="-128"/>
                <a:ea typeface="HGP創英角ｺﾞｼｯｸUB" pitchFamily="50" charset="-128"/>
              </a:rPr>
              <a:t>の取扱いを共有してから検査を実施</a:t>
            </a:r>
          </a:p>
        </p:txBody>
      </p:sp>
      <p:sp>
        <p:nvSpPr>
          <p:cNvPr id="8" name="Rectangle 7"/>
          <p:cNvSpPr>
            <a:spLocks noChangeArrowheads="1"/>
          </p:cNvSpPr>
          <p:nvPr/>
        </p:nvSpPr>
        <p:spPr bwMode="auto">
          <a:xfrm>
            <a:off x="179388" y="64800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pPr>
            <a:r>
              <a:rPr lang="ja-JP" altLang="en-US" sz="3200" b="0" dirty="0" smtClean="0">
                <a:solidFill>
                  <a:schemeClr val="tx1"/>
                </a:solidFill>
                <a:latin typeface="HGP創英角ｺﾞｼｯｸUB" pitchFamily="50" charset="-128"/>
                <a:ea typeface="HGP創英角ｺﾞｼｯｸUB" pitchFamily="50" charset="-128"/>
              </a:rPr>
              <a:t>工事関係書類一覧表の準備</a:t>
            </a:r>
            <a:endParaRPr lang="ja-JP" altLang="en-US" sz="3200" b="0" dirty="0">
              <a:solidFill>
                <a:schemeClr val="tx1"/>
              </a:solidFill>
              <a:latin typeface="HGP創英角ｺﾞｼｯｸUB" pitchFamily="50" charset="-128"/>
              <a:ea typeface="HGP創英角ｺﾞｼｯｸUB" pitchFamily="50" charset="-128"/>
            </a:endParaRPr>
          </a:p>
        </p:txBody>
      </p:sp>
      <p:sp>
        <p:nvSpPr>
          <p:cNvPr id="9" name="正方形/長方形 8"/>
          <p:cNvSpPr/>
          <p:nvPr/>
        </p:nvSpPr>
        <p:spPr>
          <a:xfrm>
            <a:off x="287338" y="1341438"/>
            <a:ext cx="8497887" cy="646112"/>
          </a:xfrm>
          <a:prstGeom prst="rect">
            <a:avLst/>
          </a:prstGeom>
        </p:spPr>
        <p:txBody>
          <a:bodyPr>
            <a:spAutoFit/>
          </a:bodyPr>
          <a:lstStyle/>
          <a:p>
            <a:pPr algn="l">
              <a:spcBef>
                <a:spcPct val="20000"/>
              </a:spcBef>
              <a:buClr>
                <a:srgbClr val="330066"/>
              </a:buClr>
              <a:buSzPct val="70000"/>
              <a:buFont typeface="Wingdings" pitchFamily="2" charset="2"/>
              <a:buNone/>
              <a:defRPr/>
            </a:pPr>
            <a:r>
              <a:rPr lang="ja-JP" altLang="en-US" sz="3600" b="0" kern="0" dirty="0">
                <a:solidFill>
                  <a:srgbClr val="330066"/>
                </a:solidFill>
                <a:latin typeface="HGP創英角ｺﾞｼｯｸUB" pitchFamily="50" charset="-128"/>
                <a:ea typeface="HGP創英角ｺﾞｼｯｸUB" pitchFamily="50" charset="-128"/>
              </a:rPr>
              <a:t>「電子」「紙」の準備を確認するために</a:t>
            </a:r>
          </a:p>
        </p:txBody>
      </p:sp>
      <p:pic>
        <p:nvPicPr>
          <p:cNvPr id="304129" name="Picture 1"/>
          <p:cNvPicPr>
            <a:picLocks noChangeAspect="1" noChangeArrowheads="1"/>
          </p:cNvPicPr>
          <p:nvPr/>
        </p:nvPicPr>
        <p:blipFill>
          <a:blip r:embed="rId3" cstate="print"/>
          <a:srcRect/>
          <a:stretch>
            <a:fillRect/>
          </a:stretch>
        </p:blipFill>
        <p:spPr bwMode="auto">
          <a:xfrm>
            <a:off x="287524" y="2960948"/>
            <a:ext cx="8388424" cy="3309387"/>
          </a:xfrm>
          <a:prstGeom prst="rect">
            <a:avLst/>
          </a:prstGeom>
          <a:noFill/>
          <a:ln w="9525">
            <a:noFill/>
            <a:miter lim="800000"/>
            <a:headEnd/>
            <a:tailEnd/>
          </a:ln>
        </p:spPr>
      </p:pic>
      <p:sp>
        <p:nvSpPr>
          <p:cNvPr id="10"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defPPr>
              <a:defRPr lang="ja-JP"/>
            </a:defPPr>
            <a:lvl1pPr algn="l">
              <a:defRPr sz="3200" b="0" kern="0">
                <a:solidFill>
                  <a:srgbClr val="330066"/>
                </a:solidFill>
                <a:latin typeface="HGP創英角ｺﾞｼｯｸUB" pitchFamily="50" charset="-128"/>
                <a:ea typeface="HGP創英角ｺﾞｼｯｸUB" pitchFamily="50" charset="-128"/>
              </a:defRPr>
            </a:lvl1pPr>
          </a:lstStyle>
          <a:p>
            <a:r>
              <a:rPr lang="en-US" altLang="ja-JP" dirty="0"/>
              <a:t>【</a:t>
            </a:r>
            <a:r>
              <a:rPr lang="ja-JP" altLang="en-US" dirty="0"/>
              <a:t>工事</a:t>
            </a:r>
            <a:r>
              <a:rPr lang="en-US" altLang="ja-JP" dirty="0"/>
              <a:t>】</a:t>
            </a:r>
            <a:r>
              <a:rPr lang="ja-JP" altLang="en-US" dirty="0" smtClean="0"/>
              <a:t>検査</a:t>
            </a:r>
            <a:r>
              <a:rPr lang="ja-JP" altLang="en-US" dirty="0"/>
              <a:t>における準備</a:t>
            </a:r>
            <a:endParaRPr lang="en-US" altLang="ja-JP" dirty="0"/>
          </a:p>
        </p:txBody>
      </p:sp>
    </p:spTree>
    <p:extLst>
      <p:ext uri="{BB962C8B-B14F-4D97-AF65-F5344CB8AC3E}">
        <p14:creationId xmlns="" xmlns:p14="http://schemas.microsoft.com/office/powerpoint/2010/main" val="223376918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7338" y="1520825"/>
            <a:ext cx="4556125"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12" name="テキスト ボックス 11"/>
          <p:cNvSpPr txBox="1"/>
          <p:nvPr/>
        </p:nvSpPr>
        <p:spPr>
          <a:xfrm>
            <a:off x="395288" y="3103563"/>
            <a:ext cx="1008062" cy="400050"/>
          </a:xfrm>
          <a:prstGeom prst="rect">
            <a:avLst/>
          </a:prstGeom>
          <a:solidFill>
            <a:srgbClr val="00B0F0">
              <a:alpha val="65000"/>
            </a:srgbClr>
          </a:solidFill>
        </p:spPr>
        <p:style>
          <a:lnRef idx="1">
            <a:schemeClr val="accent2"/>
          </a:lnRef>
          <a:fillRef idx="2">
            <a:schemeClr val="accent2"/>
          </a:fillRef>
          <a:effectRef idx="1">
            <a:schemeClr val="accent2"/>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000" b="0" dirty="0">
                <a:solidFill>
                  <a:srgbClr val="FFFFFF"/>
                </a:solidFill>
                <a:latin typeface="HGP創英角ｺﾞｼｯｸUB" pitchFamily="50" charset="-128"/>
                <a:ea typeface="HGP創英角ｺﾞｼｯｸUB" pitchFamily="50" charset="-128"/>
              </a:rPr>
              <a:t>監督員</a:t>
            </a:r>
          </a:p>
        </p:txBody>
      </p:sp>
      <p:sp>
        <p:nvSpPr>
          <p:cNvPr id="13" name="テキスト ボックス 12"/>
          <p:cNvSpPr txBox="1"/>
          <p:nvPr/>
        </p:nvSpPr>
        <p:spPr>
          <a:xfrm>
            <a:off x="3455988" y="1879600"/>
            <a:ext cx="1008062" cy="400050"/>
          </a:xfrm>
          <a:prstGeom prst="rect">
            <a:avLst/>
          </a:prstGeom>
          <a:solidFill>
            <a:srgbClr val="00B0F0">
              <a:alpha val="65000"/>
            </a:srgbClr>
          </a:solidFill>
        </p:spPr>
        <p:style>
          <a:lnRef idx="1">
            <a:schemeClr val="accent2"/>
          </a:lnRef>
          <a:fillRef idx="2">
            <a:schemeClr val="accent2"/>
          </a:fillRef>
          <a:effectRef idx="1">
            <a:schemeClr val="accent2"/>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000" b="0" dirty="0">
                <a:solidFill>
                  <a:srgbClr val="FFFFFF"/>
                </a:solidFill>
                <a:latin typeface="HGP創英角ｺﾞｼｯｸUB" pitchFamily="50" charset="-128"/>
                <a:ea typeface="HGP創英角ｺﾞｼｯｸUB" pitchFamily="50" charset="-128"/>
              </a:rPr>
              <a:t>検査官</a:t>
            </a:r>
          </a:p>
        </p:txBody>
      </p:sp>
      <p:sp>
        <p:nvSpPr>
          <p:cNvPr id="15" name="テキスト ボックス 14"/>
          <p:cNvSpPr txBox="1"/>
          <p:nvPr/>
        </p:nvSpPr>
        <p:spPr>
          <a:xfrm>
            <a:off x="755650" y="1773238"/>
            <a:ext cx="1403350" cy="400050"/>
          </a:xfrm>
          <a:prstGeom prst="rect">
            <a:avLst/>
          </a:prstGeom>
          <a:solidFill>
            <a:schemeClr val="accent1">
              <a:alpha val="60000"/>
            </a:schemeClr>
          </a:solidFill>
        </p:spPr>
        <p:style>
          <a:lnRef idx="1">
            <a:schemeClr val="accent1"/>
          </a:lnRef>
          <a:fillRef idx="2">
            <a:schemeClr val="accent1"/>
          </a:fillRef>
          <a:effectRef idx="1">
            <a:schemeClr val="accent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000" b="0" dirty="0">
                <a:solidFill>
                  <a:srgbClr val="FFFFFF"/>
                </a:solidFill>
                <a:latin typeface="HGP創英角ｺﾞｼｯｸUB" pitchFamily="50" charset="-128"/>
                <a:ea typeface="HGP創英角ｺﾞｼｯｸUB" pitchFamily="50" charset="-128"/>
              </a:rPr>
              <a:t>受注者</a:t>
            </a:r>
          </a:p>
        </p:txBody>
      </p:sp>
      <p:sp>
        <p:nvSpPr>
          <p:cNvPr id="21" name="Rectangle 7"/>
          <p:cNvSpPr>
            <a:spLocks noChangeArrowheads="1"/>
          </p:cNvSpPr>
          <p:nvPr/>
        </p:nvSpPr>
        <p:spPr bwMode="auto">
          <a:xfrm>
            <a:off x="179388" y="64800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pPr>
            <a:r>
              <a:rPr lang="ja-JP" altLang="en-US" sz="3200" b="0" dirty="0">
                <a:solidFill>
                  <a:schemeClr val="tx1"/>
                </a:solidFill>
                <a:latin typeface="HGP創英角ｺﾞｼｯｸUB" pitchFamily="50" charset="-128"/>
                <a:ea typeface="HGP創英角ｺﾞｼｯｸUB" pitchFamily="50" charset="-128"/>
              </a:rPr>
              <a:t>検査書類の表示</a:t>
            </a:r>
          </a:p>
        </p:txBody>
      </p:sp>
      <p:pic>
        <p:nvPicPr>
          <p:cNvPr id="25608"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l="21053" t="20454" r="7895" b="9404"/>
          <a:stretch>
            <a:fillRect/>
          </a:stretch>
        </p:blipFill>
        <p:spPr bwMode="auto">
          <a:xfrm>
            <a:off x="5400675" y="4076700"/>
            <a:ext cx="3059113"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3" name="テキスト ボックス 22"/>
          <p:cNvSpPr txBox="1"/>
          <p:nvPr/>
        </p:nvSpPr>
        <p:spPr>
          <a:xfrm>
            <a:off x="6084888" y="6129338"/>
            <a:ext cx="1871662" cy="30638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1400" b="0" dirty="0">
                <a:solidFill>
                  <a:srgbClr val="000000"/>
                </a:solidFill>
                <a:latin typeface="HGP創英角ｺﾞｼｯｸUB" pitchFamily="50" charset="-128"/>
                <a:ea typeface="HGP創英角ｺﾞｼｯｸUB" pitchFamily="50" charset="-128"/>
              </a:rPr>
              <a:t>液晶</a:t>
            </a:r>
            <a:r>
              <a:rPr lang="en-US" altLang="ja-JP" sz="1400" b="0" dirty="0">
                <a:solidFill>
                  <a:srgbClr val="000000"/>
                </a:solidFill>
                <a:latin typeface="HGP創英角ｺﾞｼｯｸUB" pitchFamily="50" charset="-128"/>
                <a:ea typeface="HGP創英角ｺﾞｼｯｸUB" pitchFamily="50" charset="-128"/>
              </a:rPr>
              <a:t>TV</a:t>
            </a:r>
            <a:r>
              <a:rPr lang="ja-JP" altLang="en-US" sz="1400" b="0" dirty="0">
                <a:solidFill>
                  <a:srgbClr val="000000"/>
                </a:solidFill>
                <a:latin typeface="HGP創英角ｺﾞｼｯｸUB" pitchFamily="50" charset="-128"/>
                <a:ea typeface="HGP創英角ｺﾞｼｯｸUB" pitchFamily="50" charset="-128"/>
              </a:rPr>
              <a:t>画面で表示</a:t>
            </a:r>
          </a:p>
        </p:txBody>
      </p:sp>
      <p:pic>
        <p:nvPicPr>
          <p:cNvPr id="25610"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l="2892" t="2969" r="40720" b="34700"/>
          <a:stretch>
            <a:fillRect/>
          </a:stretch>
        </p:blipFill>
        <p:spPr bwMode="auto">
          <a:xfrm>
            <a:off x="5400675" y="1520825"/>
            <a:ext cx="3095625"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5" name="テキスト ボックス 24"/>
          <p:cNvSpPr txBox="1"/>
          <p:nvPr/>
        </p:nvSpPr>
        <p:spPr>
          <a:xfrm>
            <a:off x="5940425" y="3608388"/>
            <a:ext cx="1979613" cy="30638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1400" b="0" dirty="0">
                <a:solidFill>
                  <a:srgbClr val="000000"/>
                </a:solidFill>
                <a:latin typeface="HGP創英角ｺﾞｼｯｸUB" pitchFamily="50" charset="-128"/>
                <a:ea typeface="HGP創英角ｺﾞｼｯｸUB" pitchFamily="50" charset="-128"/>
              </a:rPr>
              <a:t>フォルダ構成表示例</a:t>
            </a:r>
          </a:p>
        </p:txBody>
      </p:sp>
      <p:pic>
        <p:nvPicPr>
          <p:cNvPr id="25612" name="Picture 1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08063" y="4113213"/>
            <a:ext cx="4176712"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8" name="テキスト ボックス 27"/>
          <p:cNvSpPr txBox="1"/>
          <p:nvPr/>
        </p:nvSpPr>
        <p:spPr>
          <a:xfrm>
            <a:off x="2484438" y="6165850"/>
            <a:ext cx="1979612" cy="307975"/>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1400" b="0" dirty="0">
                <a:solidFill>
                  <a:srgbClr val="000000"/>
                </a:solidFill>
                <a:latin typeface="HGP創英角ｺﾞｼｯｸUB" pitchFamily="50" charset="-128"/>
                <a:ea typeface="HGP創英角ｺﾞｼｯｸUB" pitchFamily="50" charset="-128"/>
              </a:rPr>
              <a:t>検査状況例</a:t>
            </a:r>
          </a:p>
        </p:txBody>
      </p:sp>
      <p:sp>
        <p:nvSpPr>
          <p:cNvPr id="14"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defPPr>
              <a:defRPr lang="ja-JP"/>
            </a:defPPr>
            <a:lvl1pPr algn="l">
              <a:defRPr sz="3200" b="0" kern="0">
                <a:solidFill>
                  <a:srgbClr val="330066"/>
                </a:solidFill>
                <a:latin typeface="HGP創英角ｺﾞｼｯｸUB" pitchFamily="50" charset="-128"/>
                <a:ea typeface="HGP創英角ｺﾞｼｯｸUB" pitchFamily="50" charset="-128"/>
              </a:defRPr>
            </a:lvl1pPr>
          </a:lstStyle>
          <a:p>
            <a:r>
              <a:rPr lang="en-US" altLang="ja-JP" dirty="0"/>
              <a:t>【</a:t>
            </a:r>
            <a:r>
              <a:rPr lang="ja-JP" altLang="en-US" dirty="0"/>
              <a:t>工事</a:t>
            </a:r>
            <a:r>
              <a:rPr lang="en-US" altLang="ja-JP" dirty="0"/>
              <a:t>】</a:t>
            </a:r>
            <a:r>
              <a:rPr lang="ja-JP" altLang="en-US" dirty="0" smtClean="0"/>
              <a:t>検査</a:t>
            </a:r>
            <a:r>
              <a:rPr lang="ja-JP" altLang="en-US" dirty="0"/>
              <a:t>における準備</a:t>
            </a:r>
            <a:endParaRPr lang="en-US" altLang="ja-JP" dirty="0"/>
          </a:p>
        </p:txBody>
      </p:sp>
    </p:spTree>
    <p:extLst>
      <p:ext uri="{BB962C8B-B14F-4D97-AF65-F5344CB8AC3E}">
        <p14:creationId xmlns="" xmlns:p14="http://schemas.microsoft.com/office/powerpoint/2010/main" val="16480755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8</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電子納品・保管管理システム</a:t>
            </a:r>
            <a:endParaRPr lang="en-US" altLang="ja-JP" sz="4400" b="0" i="1" u="sng" dirty="0" smtClean="0">
              <a:solidFill>
                <a:srgbClr val="330066"/>
              </a:solidFill>
              <a:latin typeface="HGP創英角ｺﾞｼｯｸUB" pitchFamily="50" charset="-128"/>
              <a:ea typeface="HGP創英角ｺﾞｼｯｸUB" pitchFamily="50" charset="-128"/>
            </a:endParaRPr>
          </a:p>
          <a:p>
            <a:pPr algn="r"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0169573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180000" y="648000"/>
            <a:ext cx="8740775" cy="5481300"/>
          </a:xfrm>
        </p:spPr>
        <p:txBody>
          <a:bodyPr/>
          <a:lstStyle/>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１</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納品された電子成果品のうち</a:t>
            </a:r>
            <a:r>
              <a:rPr lang="ja-JP" altLang="en-US" sz="3200" dirty="0" smtClean="0">
                <a:solidFill>
                  <a:srgbClr val="FF3300"/>
                </a:solidFill>
                <a:latin typeface="HGP創英角ｺﾞｼｯｸUB" pitchFamily="50" charset="-128"/>
                <a:ea typeface="HGP創英角ｺﾞｼｯｸUB" pitchFamily="50" charset="-128"/>
              </a:rPr>
              <a:t>利用頻度の</a:t>
            </a: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　　</a:t>
            </a:r>
            <a:r>
              <a:rPr lang="ja-JP" altLang="en-US" sz="3200" dirty="0" smtClean="0">
                <a:solidFill>
                  <a:srgbClr val="FF3300"/>
                </a:solidFill>
                <a:latin typeface="HGP創英角ｺﾞｼｯｸUB" pitchFamily="50" charset="-128"/>
                <a:ea typeface="HGP創英角ｺﾞｼｯｸUB" pitchFamily="50" charset="-128"/>
              </a:rPr>
              <a:t>高い</a:t>
            </a:r>
            <a:r>
              <a:rPr lang="ja-JP" altLang="en-US" sz="3200" dirty="0" smtClean="0">
                <a:latin typeface="HGP創英角ｺﾞｼｯｸUB" pitchFamily="50" charset="-128"/>
                <a:ea typeface="HGP創英角ｺﾞｼｯｸUB" pitchFamily="50" charset="-128"/>
              </a:rPr>
              <a:t>もの（図面等）を</a:t>
            </a:r>
            <a:r>
              <a:rPr lang="ja-JP" altLang="en-US" sz="3200" dirty="0" smtClean="0">
                <a:solidFill>
                  <a:srgbClr val="FF3300"/>
                </a:solidFill>
                <a:latin typeface="HGP創英角ｺﾞｼｯｸUB" pitchFamily="50" charset="-128"/>
                <a:ea typeface="HGP創英角ｺﾞｼｯｸUB" pitchFamily="50" charset="-128"/>
              </a:rPr>
              <a:t>直接格納</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２</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電子成果品を</a:t>
            </a:r>
            <a:r>
              <a:rPr lang="ja-JP" altLang="en-US" sz="3200" dirty="0" smtClean="0">
                <a:solidFill>
                  <a:srgbClr val="FF3300"/>
                </a:solidFill>
                <a:latin typeface="HGP創英角ｺﾞｼｯｸUB" pitchFamily="50" charset="-128"/>
                <a:ea typeface="HGP創英角ｺﾞｼｯｸUB" pitchFamily="50" charset="-128"/>
              </a:rPr>
              <a:t>一元管理</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⇒本システムの導入により、電子化された図面等の電子成果品の「検索」や「再利用」を効率化し、　</a:t>
            </a:r>
            <a:endParaRPr lang="en-US" altLang="ja-JP" sz="2800" dirty="0" smtClean="0">
              <a:latin typeface="HGP創英角ｺﾞｼｯｸUB" pitchFamily="50" charset="-128"/>
              <a:ea typeface="HGP創英角ｺﾞｼｯｸUB" pitchFamily="50" charset="-128"/>
            </a:endParaRP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平常業務のみならず災害時における応急復旧等　　 の業務支援を行うことを目的としている。</a:t>
            </a:r>
            <a:endParaRPr lang="en-US" altLang="ja-JP" sz="2800" dirty="0" smtClean="0">
              <a:latin typeface="HGP創英角ｺﾞｼｯｸUB" pitchFamily="50" charset="-128"/>
              <a:ea typeface="HGP創英角ｺﾞｼｯｸUB" pitchFamily="50" charset="-128"/>
            </a:endParaRPr>
          </a:p>
          <a:p>
            <a:pPr marL="984250" indent="-625475" eaLnBrk="1" hangingPunct="1">
              <a:buNone/>
            </a:pPr>
            <a:endParaRPr lang="en-US" altLang="ja-JP" sz="2800" dirty="0" smtClean="0">
              <a:latin typeface="HGP創英角ｺﾞｼｯｸUB" pitchFamily="50" charset="-128"/>
              <a:ea typeface="HGP創英角ｺﾞｼｯｸUB" pitchFamily="50" charset="-128"/>
            </a:endParaRPr>
          </a:p>
          <a:p>
            <a:pPr marL="984250" indent="-625475" eaLnBrk="1" hangingPunct="1">
              <a:buNone/>
            </a:pPr>
            <a:r>
              <a:rPr lang="ja-JP" altLang="en-US" sz="2400" dirty="0" smtClean="0">
                <a:solidFill>
                  <a:srgbClr val="FF0000"/>
                </a:solidFill>
                <a:latin typeface="HGP創英角ｺﾞｼｯｸUB" pitchFamily="50" charset="-128"/>
                <a:ea typeface="HGP創英角ｺﾞｼｯｸUB" pitchFamily="50" charset="-128"/>
              </a:rPr>
              <a:t>皆様の作成した成果品が、利用されます。</a:t>
            </a:r>
            <a:endParaRPr lang="en-US" altLang="ja-JP" sz="2400" dirty="0" smtClean="0">
              <a:solidFill>
                <a:srgbClr val="FF0000"/>
              </a:solidFill>
              <a:latin typeface="HGP創英角ｺﾞｼｯｸUB" pitchFamily="50" charset="-128"/>
              <a:ea typeface="HGP創英角ｺﾞｼｯｸUB" pitchFamily="50" charset="-128"/>
            </a:endParaRPr>
          </a:p>
          <a:p>
            <a:pPr marL="984250" indent="-625475" eaLnBrk="1" hangingPunct="1">
              <a:buNone/>
            </a:pPr>
            <a:r>
              <a:rPr lang="ja-JP" altLang="en-US" sz="2400" dirty="0" smtClean="0">
                <a:solidFill>
                  <a:srgbClr val="FF0000"/>
                </a:solidFill>
                <a:latin typeface="HGP創英角ｺﾞｼｯｸUB" pitchFamily="50" charset="-128"/>
                <a:ea typeface="HGP創英角ｺﾞｼｯｸUB" pitchFamily="50" charset="-128"/>
              </a:rPr>
              <a:t>誤った情報や内容とならないようにチェックを実施の上、</a:t>
            </a:r>
            <a:endParaRPr lang="en-US" altLang="ja-JP" sz="2400" dirty="0" smtClean="0">
              <a:solidFill>
                <a:srgbClr val="FF0000"/>
              </a:solidFill>
              <a:latin typeface="HGP創英角ｺﾞｼｯｸUB" pitchFamily="50" charset="-128"/>
              <a:ea typeface="HGP創英角ｺﾞｼｯｸUB" pitchFamily="50" charset="-128"/>
            </a:endParaRPr>
          </a:p>
          <a:p>
            <a:pPr marL="984250" indent="-625475" eaLnBrk="1" hangingPunct="1">
              <a:buNone/>
            </a:pPr>
            <a:r>
              <a:rPr lang="ja-JP" altLang="en-US" sz="2400" dirty="0" smtClean="0">
                <a:solidFill>
                  <a:srgbClr val="FF0000"/>
                </a:solidFill>
                <a:latin typeface="HGP創英角ｺﾞｼｯｸUB" pitchFamily="50" charset="-128"/>
                <a:ea typeface="HGP創英角ｺﾞｼｯｸUB" pitchFamily="50" charset="-128"/>
              </a:rPr>
              <a:t>提出をお願いします。</a:t>
            </a:r>
          </a:p>
          <a:p>
            <a:pPr marL="984250" indent="-625475" eaLnBrk="1" hangingPunct="1">
              <a:buFont typeface="Wingdings" pitchFamily="2" charset="2"/>
              <a:buNone/>
            </a:pPr>
            <a:endParaRPr lang="ja-JP" altLang="en-US" sz="2800" dirty="0" smtClean="0">
              <a:latin typeface="HGP創英角ｺﾞｼｯｸUB" pitchFamily="50" charset="-128"/>
              <a:ea typeface="HGP創英角ｺﾞｼｯｸUB" pitchFamily="50" charset="-128"/>
            </a:endParaRPr>
          </a:p>
        </p:txBody>
      </p:sp>
      <p:sp>
        <p:nvSpPr>
          <p:cNvPr id="29699"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目　的</a:t>
            </a:r>
          </a:p>
        </p:txBody>
      </p:sp>
    </p:spTree>
    <p:extLst>
      <p:ext uri="{BB962C8B-B14F-4D97-AF65-F5344CB8AC3E}">
        <p14:creationId xmlns="" xmlns:p14="http://schemas.microsoft.com/office/powerpoint/2010/main" val="10685598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運用方法</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0064803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4"/>
          <p:cNvGraphicFramePr>
            <a:graphicFrameLocks noChangeAspect="1"/>
          </p:cNvGraphicFramePr>
          <p:nvPr>
            <p:extLst>
              <p:ext uri="{D42A27DB-BD31-4B8C-83A1-F6EECF244321}">
                <p14:modId xmlns="" xmlns:p14="http://schemas.microsoft.com/office/powerpoint/2010/main" val="1996528130"/>
              </p:ext>
            </p:extLst>
          </p:nvPr>
        </p:nvGraphicFramePr>
        <p:xfrm>
          <a:off x="20638" y="293688"/>
          <a:ext cx="8859837" cy="5892800"/>
        </p:xfrm>
        <a:graphic>
          <a:graphicData uri="http://schemas.openxmlformats.org/presentationml/2006/ole">
            <p:oleObj spid="_x0000_s15438" name="Visio" r:id="rId4" imgW="11508867" imgH="7701534" progId="Visio.Drawing.11">
              <p:embed/>
            </p:oleObj>
          </a:graphicData>
        </a:graphic>
      </p:graphicFrame>
      <p:sp>
        <p:nvSpPr>
          <p:cNvPr id="4099" name="Rectangle 2"/>
          <p:cNvSpPr>
            <a:spLocks noGrp="1" noChangeArrowheads="1"/>
          </p:cNvSpPr>
          <p:nvPr>
            <p:ph type="title" idx="4294967295"/>
          </p:nvPr>
        </p:nvSpPr>
        <p:spPr>
          <a:xfrm>
            <a:off x="108000" y="0"/>
            <a:ext cx="8640000" cy="648000"/>
          </a:xfrm>
          <a:noFill/>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運用概要</a:t>
            </a:r>
          </a:p>
        </p:txBody>
      </p:sp>
      <p:sp>
        <p:nvSpPr>
          <p:cNvPr id="4100" name="Rectangle 7"/>
          <p:cNvSpPr>
            <a:spLocks noChangeArrowheads="1"/>
          </p:cNvSpPr>
          <p:nvPr/>
        </p:nvSpPr>
        <p:spPr bwMode="auto">
          <a:xfrm>
            <a:off x="4716463" y="692150"/>
            <a:ext cx="3382962"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dirty="0">
                <a:solidFill>
                  <a:srgbClr val="FF3300"/>
                </a:solidFill>
                <a:latin typeface="HGP創英角ｺﾞｼｯｸUB" pitchFamily="50" charset="-128"/>
                <a:ea typeface="HGP創英角ｺﾞｼｯｸUB" pitchFamily="50" charset="-128"/>
              </a:rPr>
              <a:t>○</a:t>
            </a:r>
            <a:r>
              <a:rPr lang="ja-JP" altLang="en-US" sz="2000" dirty="0">
                <a:solidFill>
                  <a:srgbClr val="FF3300"/>
                </a:solidFill>
                <a:latin typeface="HGP創英角ｺﾞｼｯｸUB" pitchFamily="50" charset="-128"/>
                <a:ea typeface="HGP創英角ｺﾞｼｯｸUB" pitchFamily="50" charset="-128"/>
              </a:rPr>
              <a:t>オンラインでの利活用</a:t>
            </a:r>
          </a:p>
        </p:txBody>
      </p:sp>
      <p:sp>
        <p:nvSpPr>
          <p:cNvPr id="39" name="Rectangle 3"/>
          <p:cNvSpPr txBox="1">
            <a:spLocks noChangeArrowheads="1"/>
          </p:cNvSpPr>
          <p:nvPr/>
        </p:nvSpPr>
        <p:spPr bwMode="auto">
          <a:xfrm>
            <a:off x="0" y="836613"/>
            <a:ext cx="3923928" cy="627062"/>
          </a:xfrm>
          <a:prstGeom prst="rect">
            <a:avLst/>
          </a:prstGeom>
          <a:noFill/>
          <a:ln w="9525">
            <a:noFill/>
            <a:miter lim="800000"/>
            <a:headEnd/>
            <a:tailEnd/>
          </a:ln>
        </p:spPr>
        <p:txBody>
          <a:bodyPr/>
          <a:lstStyle/>
          <a:p>
            <a:pPr marL="342900" indent="-342900" algn="l">
              <a:lnSpc>
                <a:spcPct val="80000"/>
              </a:lnSpc>
              <a:spcBef>
                <a:spcPct val="20000"/>
              </a:spcBef>
              <a:buClr>
                <a:srgbClr val="330066"/>
              </a:buClr>
              <a:buSzPct val="70000"/>
              <a:buFont typeface="Wingdings" pitchFamily="2" charset="2"/>
              <a:buChar char="l"/>
              <a:defRPr/>
            </a:pPr>
            <a:r>
              <a:rPr lang="ja-JP" altLang="en-US" sz="2000" b="0" kern="0" dirty="0">
                <a:latin typeface="HGP創英角ｺﾞｼｯｸUB" pitchFamily="50" charset="-128"/>
                <a:ea typeface="HGP創英角ｺﾞｼｯｸUB" pitchFamily="50" charset="-128"/>
              </a:rPr>
              <a:t>関東技術事務所では、受領した電子媒体を保管管理している。</a:t>
            </a:r>
          </a:p>
        </p:txBody>
      </p:sp>
      <p:pic>
        <p:nvPicPr>
          <p:cNvPr id="4102"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76825" y="1016000"/>
            <a:ext cx="3635375"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3"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67288" y="3968750"/>
            <a:ext cx="3817937"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5" name="Rectangle 8"/>
          <p:cNvSpPr>
            <a:spLocks noChangeArrowheads="1"/>
          </p:cNvSpPr>
          <p:nvPr/>
        </p:nvSpPr>
        <p:spPr bwMode="auto">
          <a:xfrm>
            <a:off x="4824413" y="3644900"/>
            <a:ext cx="3997325"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b="0" dirty="0">
                <a:solidFill>
                  <a:srgbClr val="FF0000"/>
                </a:solidFill>
                <a:latin typeface="HGP創英角ｺﾞｼｯｸUB" pitchFamily="50" charset="-128"/>
                <a:ea typeface="HGP創英角ｺﾞｼｯｸUB" pitchFamily="50" charset="-128"/>
              </a:rPr>
              <a:t>○</a:t>
            </a:r>
            <a:r>
              <a:rPr lang="ja-JP" altLang="en-US" sz="2000" b="0" dirty="0">
                <a:solidFill>
                  <a:srgbClr val="FF0000"/>
                </a:solidFill>
                <a:latin typeface="HGP創英角ｺﾞｼｯｸUB" pitchFamily="50" charset="-128"/>
                <a:ea typeface="HGP創英角ｺﾞｼｯｸUB" pitchFamily="50" charset="-128"/>
              </a:rPr>
              <a:t>成果品（電子媒体）での利活用</a:t>
            </a:r>
          </a:p>
        </p:txBody>
      </p:sp>
      <p:sp>
        <p:nvSpPr>
          <p:cNvPr id="4106" name="AutoShape 9"/>
          <p:cNvSpPr>
            <a:spLocks noChangeArrowheads="1"/>
          </p:cNvSpPr>
          <p:nvPr/>
        </p:nvSpPr>
        <p:spPr bwMode="auto">
          <a:xfrm>
            <a:off x="4535488" y="2133600"/>
            <a:ext cx="466725" cy="1495425"/>
          </a:xfrm>
          <a:prstGeom prst="rightArrow">
            <a:avLst>
              <a:gd name="adj1" fmla="val 60130"/>
              <a:gd name="adj2" fmla="val 49486"/>
            </a:avLst>
          </a:prstGeom>
          <a:solidFill>
            <a:srgbClr val="00FFFF"/>
          </a:solidFill>
          <a:ln w="9525">
            <a:solidFill>
              <a:srgbClr val="00FFFF"/>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solidFill>
                <a:srgbClr val="000000"/>
              </a:solidFill>
              <a:latin typeface="HGP創英角ｺﾞｼｯｸUB" pitchFamily="50" charset="-128"/>
              <a:ea typeface="HGP創英角ｺﾞｼｯｸUB" pitchFamily="50" charset="-128"/>
            </a:endParaRPr>
          </a:p>
        </p:txBody>
      </p:sp>
      <p:grpSp>
        <p:nvGrpSpPr>
          <p:cNvPr id="4107" name="Group 22"/>
          <p:cNvGrpSpPr>
            <a:grpSpLocks/>
          </p:cNvGrpSpPr>
          <p:nvPr/>
        </p:nvGrpSpPr>
        <p:grpSpPr bwMode="auto">
          <a:xfrm>
            <a:off x="7596188" y="2457450"/>
            <a:ext cx="1258887" cy="909638"/>
            <a:chOff x="4581" y="1480"/>
            <a:chExt cx="793" cy="573"/>
          </a:xfrm>
        </p:grpSpPr>
        <p:pic>
          <p:nvPicPr>
            <p:cNvPr id="4111" name="Picture 14"/>
            <p:cNvPicPr preferRelativeResize="0">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777" y="1480"/>
              <a:ext cx="170"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2" name="Picture 15"/>
            <p:cNvPicPr preferRelativeResize="0">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043" y="1486"/>
              <a:ext cx="170"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3" name="AutoShape 16"/>
            <p:cNvSpPr>
              <a:spLocks noChangeArrowheads="1"/>
            </p:cNvSpPr>
            <p:nvPr/>
          </p:nvSpPr>
          <p:spPr bwMode="auto">
            <a:xfrm>
              <a:off x="468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4" name="Text Box 17"/>
            <p:cNvSpPr txBox="1">
              <a:spLocks noChangeArrowheads="1"/>
            </p:cNvSpPr>
            <p:nvPr/>
          </p:nvSpPr>
          <p:spPr bwMode="auto">
            <a:xfrm>
              <a:off x="4669" y="1757"/>
              <a:ext cx="294" cy="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700">
                  <a:solidFill>
                    <a:srgbClr val="000000"/>
                  </a:solidFill>
                  <a:latin typeface="HGP創英角ｺﾞｼｯｸUB" pitchFamily="50" charset="-128"/>
                  <a:ea typeface="HGP創英角ｺﾞｼｯｸUB" pitchFamily="50" charset="-128"/>
                </a:rPr>
                <a:t>TRABIS</a:t>
              </a:r>
              <a:endParaRPr lang="en-US" altLang="ja-JP" sz="1800" b="0">
                <a:solidFill>
                  <a:srgbClr val="000000"/>
                </a:solidFill>
                <a:latin typeface="HGP創英角ｺﾞｼｯｸUB" pitchFamily="50" charset="-128"/>
                <a:ea typeface="HGP創英角ｺﾞｼｯｸUB" pitchFamily="50" charset="-128"/>
              </a:endParaRPr>
            </a:p>
          </p:txBody>
        </p:sp>
        <p:sp>
          <p:nvSpPr>
            <p:cNvPr id="4115" name="AutoShape 18"/>
            <p:cNvSpPr>
              <a:spLocks noChangeArrowheads="1"/>
            </p:cNvSpPr>
            <p:nvPr/>
          </p:nvSpPr>
          <p:spPr bwMode="auto">
            <a:xfrm>
              <a:off x="504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6" name="Text Box 19"/>
            <p:cNvSpPr txBox="1">
              <a:spLocks noChangeArrowheads="1"/>
            </p:cNvSpPr>
            <p:nvPr/>
          </p:nvSpPr>
          <p:spPr bwMode="auto">
            <a:xfrm>
              <a:off x="5023" y="1757"/>
              <a:ext cx="294" cy="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その他</a:t>
              </a:r>
              <a:endParaRPr lang="ja-JP" altLang="en-US" sz="1800" b="0">
                <a:solidFill>
                  <a:srgbClr val="000000"/>
                </a:solidFill>
                <a:latin typeface="HGP創英角ｺﾞｼｯｸUB" pitchFamily="50" charset="-128"/>
                <a:ea typeface="HGP創英角ｺﾞｼｯｸUB" pitchFamily="50" charset="-128"/>
              </a:endParaRPr>
            </a:p>
          </p:txBody>
        </p:sp>
        <p:sp>
          <p:nvSpPr>
            <p:cNvPr id="4117" name="Text Box 20"/>
            <p:cNvSpPr txBox="1">
              <a:spLocks noChangeArrowheads="1"/>
            </p:cNvSpPr>
            <p:nvPr/>
          </p:nvSpPr>
          <p:spPr bwMode="auto">
            <a:xfrm>
              <a:off x="4581" y="1939"/>
              <a:ext cx="793" cy="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他システムへのデータ連携</a:t>
              </a:r>
              <a:endParaRPr lang="ja-JP" altLang="en-US" sz="700" b="0">
                <a:solidFill>
                  <a:srgbClr val="000000"/>
                </a:solidFill>
                <a:latin typeface="HGP創英角ｺﾞｼｯｸUB" pitchFamily="50" charset="-128"/>
                <a:ea typeface="HGP創英角ｺﾞｼｯｸUB" pitchFamily="50" charset="-128"/>
              </a:endParaRPr>
            </a:p>
          </p:txBody>
        </p:sp>
      </p:grpSp>
      <p:sp>
        <p:nvSpPr>
          <p:cNvPr id="4108" name="Rectangle 21"/>
          <p:cNvSpPr>
            <a:spLocks noChangeArrowheads="1"/>
          </p:cNvSpPr>
          <p:nvPr/>
        </p:nvSpPr>
        <p:spPr bwMode="auto">
          <a:xfrm>
            <a:off x="7632700" y="2744788"/>
            <a:ext cx="1223963" cy="638175"/>
          </a:xfrm>
          <a:prstGeom prst="rect">
            <a:avLst/>
          </a:prstGeom>
          <a:solidFill>
            <a:srgbClr val="FF0000">
              <a:alpha val="20000"/>
            </a:srgbClr>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09" name="Rectangle 12"/>
          <p:cNvSpPr>
            <a:spLocks noChangeArrowheads="1"/>
          </p:cNvSpPr>
          <p:nvPr/>
        </p:nvSpPr>
        <p:spPr bwMode="auto">
          <a:xfrm>
            <a:off x="2613025" y="1452563"/>
            <a:ext cx="1908175" cy="320516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0" name="AutoShape 30"/>
          <p:cNvSpPr>
            <a:spLocks noChangeArrowheads="1"/>
          </p:cNvSpPr>
          <p:nvPr/>
        </p:nvSpPr>
        <p:spPr bwMode="auto">
          <a:xfrm>
            <a:off x="2767013" y="1552575"/>
            <a:ext cx="1631950" cy="266700"/>
          </a:xfrm>
          <a:prstGeom prst="flowChartProcess">
            <a:avLst/>
          </a:prstGeom>
          <a:solidFill>
            <a:srgbClr val="FFCCFF"/>
          </a:solidFill>
          <a:ln w="38100" algn="ctr">
            <a:solidFill>
              <a:srgbClr val="FF33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000">
                <a:solidFill>
                  <a:srgbClr val="000000"/>
                </a:solidFill>
              </a:rPr>
              <a:t>関東技術事務所</a:t>
            </a:r>
          </a:p>
        </p:txBody>
      </p:sp>
    </p:spTree>
    <p:extLst>
      <p:ext uri="{BB962C8B-B14F-4D97-AF65-F5344CB8AC3E}">
        <p14:creationId xmlns="" xmlns:p14="http://schemas.microsoft.com/office/powerpoint/2010/main" val="27654845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9</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事例紹介</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23275575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ＣＩＭの事例紹介</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82768593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の概念</a:t>
            </a:r>
            <a:endParaRPr lang="en-US" altLang="ja-JP" dirty="0"/>
          </a:p>
        </p:txBody>
      </p:sp>
      <p:sp>
        <p:nvSpPr>
          <p:cNvPr id="17" name="Text Box 23"/>
          <p:cNvSpPr txBox="1">
            <a:spLocks noChangeArrowheads="1"/>
          </p:cNvSpPr>
          <p:nvPr/>
        </p:nvSpPr>
        <p:spPr bwMode="auto">
          <a:xfrm>
            <a:off x="7315215" y="723900"/>
            <a:ext cx="14414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ＭＳ ゴシック" pitchFamily="49" charset="-128"/>
                <a:ea typeface="ＭＳ ゴシック" pitchFamily="49" charset="-128"/>
              </a:defRPr>
            </a:lvl1pPr>
            <a:lvl2pPr marL="742950" indent="-285750" eaLnBrk="0" hangingPunct="0">
              <a:defRPr kumimoji="1" sz="1200">
                <a:solidFill>
                  <a:schemeClr val="tx1"/>
                </a:solidFill>
                <a:latin typeface="ＭＳ ゴシック" pitchFamily="49" charset="-128"/>
                <a:ea typeface="ＭＳ ゴシック" pitchFamily="49" charset="-128"/>
              </a:defRPr>
            </a:lvl2pPr>
            <a:lvl3pPr marL="1143000" indent="-228600" eaLnBrk="0" hangingPunct="0">
              <a:defRPr kumimoji="1" sz="1200">
                <a:solidFill>
                  <a:schemeClr val="tx1"/>
                </a:solidFill>
                <a:latin typeface="ＭＳ ゴシック" pitchFamily="49" charset="-128"/>
                <a:ea typeface="ＭＳ ゴシック" pitchFamily="49" charset="-128"/>
              </a:defRPr>
            </a:lvl3pPr>
            <a:lvl4pPr marL="1600200" indent="-228600" eaLnBrk="0" hangingPunct="0">
              <a:defRPr kumimoji="1" sz="1200">
                <a:solidFill>
                  <a:schemeClr val="tx1"/>
                </a:solidFill>
                <a:latin typeface="ＭＳ ゴシック" pitchFamily="49" charset="-128"/>
                <a:ea typeface="ＭＳ ゴシック" pitchFamily="49" charset="-128"/>
              </a:defRPr>
            </a:lvl4pPr>
            <a:lvl5pPr marL="2057400" indent="-228600" eaLnBrk="0" hangingPunct="0">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9pPr>
          </a:lstStyle>
          <a:p>
            <a:pPr eaLnBrk="1" hangingPunct="1"/>
            <a:r>
              <a:rPr lang="ja-JP" altLang="en-US" sz="1400" dirty="0">
                <a:ea typeface="HGS創英角ｺﾞｼｯｸUB" pitchFamily="50" charset="-128"/>
              </a:rPr>
              <a:t>横浜</a:t>
            </a:r>
            <a:r>
              <a:rPr lang="zh-TW" altLang="en-US" sz="1400" dirty="0">
                <a:ea typeface="HGS創英角ｺﾞｼｯｸUB" pitchFamily="50" charset="-128"/>
              </a:rPr>
              <a:t>国道</a:t>
            </a:r>
            <a:r>
              <a:rPr lang="zh-TW" altLang="en-US" sz="1400" dirty="0" smtClean="0">
                <a:ea typeface="HGS創英角ｺﾞｼｯｸUB" pitchFamily="50" charset="-128"/>
              </a:rPr>
              <a:t>事務所</a:t>
            </a:r>
            <a:endParaRPr lang="ja-JP" altLang="en-US" sz="1400" dirty="0">
              <a:ea typeface="HGS創英角ｺﾞｼｯｸUB" pitchFamily="50" charset="-128"/>
            </a:endParaRPr>
          </a:p>
        </p:txBody>
      </p:sp>
      <p:pic>
        <p:nvPicPr>
          <p:cNvPr id="19" name="図 18"/>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35496" y="620688"/>
            <a:ext cx="9051284" cy="5400600"/>
          </a:xfrm>
          <a:prstGeom prst="rect">
            <a:avLst/>
          </a:prstGeom>
        </p:spPr>
      </p:pic>
    </p:spTree>
    <p:extLst>
      <p:ext uri="{BB962C8B-B14F-4D97-AF65-F5344CB8AC3E}">
        <p14:creationId xmlns:p14="http://schemas.microsoft.com/office/powerpoint/2010/main" xmlns="" val="2391555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56853"/>
            <a:ext cx="8605838" cy="5324535"/>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31</a:t>
            </a:r>
            <a:r>
              <a:rPr lang="ja-JP" altLang="en-US" sz="2000" b="0" dirty="0">
                <a:latin typeface="HGP創英角ｺﾞｼｯｸUB" panose="020B0900000000000000" pitchFamily="50" charset="-128"/>
                <a:ea typeface="HGP創英角ｺﾞｼｯｸUB" panose="020B0900000000000000" pitchFamily="50" charset="-128"/>
              </a:rPr>
              <a:t>日付け国関整技管第</a:t>
            </a:r>
            <a:r>
              <a:rPr lang="en-US" altLang="ja-JP" sz="2000" b="0" dirty="0">
                <a:latin typeface="HGP創英角ｺﾞｼｯｸUB" panose="020B0900000000000000" pitchFamily="50" charset="-128"/>
                <a:ea typeface="HGP創英角ｺﾞｼｯｸUB" panose="020B0900000000000000" pitchFamily="50" charset="-128"/>
              </a:rPr>
              <a:t>208</a:t>
            </a:r>
            <a:r>
              <a:rPr lang="ja-JP" altLang="en-US" sz="2000" b="0" dirty="0">
                <a:latin typeface="HGP創英角ｺﾞｼｯｸUB" panose="020B0900000000000000" pitchFamily="50" charset="-128"/>
                <a:ea typeface="HGP創英角ｺﾞｼｯｸUB" panose="020B0900000000000000" pitchFamily="50" charset="-128"/>
              </a:rPr>
              <a:t>号</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20</a:t>
            </a:r>
            <a:r>
              <a:rPr lang="ja-JP" altLang="en-US" sz="2000" b="0" dirty="0">
                <a:latin typeface="HGP創英角ｺﾞｼｯｸUB" panose="020B0900000000000000" pitchFamily="50" charset="-128"/>
                <a:ea typeface="HGP創英角ｺﾞｼｯｸUB" panose="020B0900000000000000" pitchFamily="50" charset="-128"/>
              </a:rPr>
              <a:t>日付け国官技第</a:t>
            </a:r>
            <a:r>
              <a:rPr lang="en-US" altLang="ja-JP" sz="2000" b="0" dirty="0">
                <a:latin typeface="HGP創英角ｺﾞｼｯｸUB" panose="020B0900000000000000" pitchFamily="50" charset="-128"/>
                <a:ea typeface="HGP創英角ｺﾞｼｯｸUB" panose="020B0900000000000000" pitchFamily="50" charset="-128"/>
              </a:rPr>
              <a:t>24</a:t>
            </a:r>
            <a:r>
              <a:rPr lang="ja-JP" altLang="en-US" sz="2000" b="0" dirty="0">
                <a:latin typeface="HGP創英角ｺﾞｼｯｸUB" panose="020B0900000000000000" pitchFamily="50" charset="-128"/>
                <a:ea typeface="HGP創英角ｺﾞｼｯｸUB" panose="020B0900000000000000" pitchFamily="50" charset="-128"/>
              </a:rPr>
              <a:t>号　大臣官房技術審議官からの通知</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平成</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27</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年</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月</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日以降の入札公告を行う工事について適用</a:t>
            </a:r>
            <a:r>
              <a:rPr lang="ja-JP" altLang="en-US" sz="2000" b="0" dirty="0">
                <a:latin typeface="HGP創英角ｺﾞｼｯｸUB" panose="020B0900000000000000" pitchFamily="50" charset="-128"/>
                <a:ea typeface="HGP創英角ｺﾞｼｯｸUB" panose="020B0900000000000000" pitchFamily="50" charset="-128"/>
              </a:rPr>
              <a:t>する</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・「地方整備局工事成績表手実施要領」第</a:t>
            </a:r>
            <a:r>
              <a:rPr lang="en-US" altLang="ja-JP" sz="2000" b="0" dirty="0">
                <a:latin typeface="HGP創英角ｺﾞｼｯｸUB" panose="020B0900000000000000" pitchFamily="50" charset="-128"/>
                <a:ea typeface="HGP創英角ｺﾞｼｯｸUB" panose="020B0900000000000000" pitchFamily="50" charset="-128"/>
              </a:rPr>
              <a:t>5</a:t>
            </a:r>
            <a:r>
              <a:rPr lang="ja-JP" altLang="en-US" sz="2000" b="0" dirty="0">
                <a:latin typeface="HGP創英角ｺﾞｼｯｸUB" panose="020B0900000000000000" pitchFamily="50" charset="-128"/>
                <a:ea typeface="HGP創英角ｺﾞｼｯｸUB" panose="020B0900000000000000" pitchFamily="50" charset="-128"/>
              </a:rPr>
              <a:t>に</a:t>
            </a:r>
            <a:r>
              <a:rPr lang="ja-JP" altLang="en-US" sz="2000" b="0" dirty="0">
                <a:solidFill>
                  <a:srgbClr val="FF0000"/>
                </a:solidFill>
                <a:latin typeface="HGP創英角ｺﾞｼｯｸUB" panose="020B0900000000000000" pitchFamily="50" charset="-128"/>
                <a:ea typeface="HGP創英角ｺﾞｼｯｸUB" panose="020B0900000000000000" pitchFamily="50" charset="-128"/>
              </a:rPr>
              <a:t>次の</a:t>
            </a:r>
            <a:r>
              <a:rPr lang="en-US" altLang="ja-JP" sz="2000" b="0"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000" b="0" dirty="0">
                <a:solidFill>
                  <a:srgbClr val="FF0000"/>
                </a:solidFill>
                <a:latin typeface="HGP創英角ｺﾞｼｯｸUB" panose="020B0900000000000000" pitchFamily="50" charset="-128"/>
                <a:ea typeface="HGP創英角ｺﾞｼｯｸUB" panose="020B0900000000000000" pitchFamily="50" charset="-128"/>
              </a:rPr>
              <a:t>項を加える。</a:t>
            </a:r>
            <a:endParaRPr lang="en-US" altLang="ja-JP" sz="2000" b="0" dirty="0">
              <a:solidFill>
                <a:srgbClr val="FF0000"/>
              </a:solidFill>
              <a:latin typeface="HGP創英角ｺﾞｼｯｸUB" panose="020B0900000000000000" pitchFamily="50" charset="-128"/>
              <a:ea typeface="HGP創英角ｺﾞｼｯｸUB" panose="020B0900000000000000" pitchFamily="50" charset="-128"/>
            </a:endParaRPr>
          </a:p>
          <a:p>
            <a:pPr marL="360363" indent="-360363" algn="l">
              <a:defRPr/>
            </a:pPr>
            <a:r>
              <a:rPr lang="en-US" altLang="ja-JP" sz="2000" b="0" dirty="0">
                <a:latin typeface="HGP創英角ｺﾞｼｯｸUB" panose="020B0900000000000000" pitchFamily="50" charset="-128"/>
                <a:ea typeface="HGP創英角ｺﾞｼｯｸUB" panose="020B0900000000000000" pitchFamily="50" charset="-128"/>
              </a:rPr>
              <a:t>6</a:t>
            </a:r>
            <a:r>
              <a:rPr lang="ja-JP" altLang="en-US" sz="2000" b="0" dirty="0">
                <a:latin typeface="HGP創英角ｺﾞｼｯｸUB" panose="020B0900000000000000" pitchFamily="50" charset="-128"/>
                <a:ea typeface="HGP創英角ｺﾞｼｯｸUB" panose="020B0900000000000000" pitchFamily="50" charset="-128"/>
              </a:rPr>
              <a:t>　評定にあたっては、事前協議による作成書類以外の書類は、評価の対象外とする。なお、事前協議とは、工事着手前に別紙－６「工事関係書類一覧表」により、「発注者へ提出、提示する書類の種類」、「紙と電子の別」を受発注者間で取り決めることをいう</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360363" algn="l">
              <a:defRPr/>
            </a:pPr>
            <a:r>
              <a:rPr lang="ja-JP" altLang="en-US" sz="2000" b="0" dirty="0" smtClean="0">
                <a:latin typeface="HGP創英角ｺﾞｼｯｸUB" panose="020B0900000000000000" pitchFamily="50" charset="-128"/>
                <a:ea typeface="HGP創英角ｺﾞｼｯｸUB" panose="020B0900000000000000" pitchFamily="50" charset="-128"/>
              </a:rPr>
              <a:t>・別紙－１①及び別紙</a:t>
            </a:r>
            <a:r>
              <a:rPr lang="en-US" altLang="ja-JP" sz="2000" b="0" dirty="0" smtClean="0">
                <a:latin typeface="HGP創英角ｺﾞｼｯｸUB" panose="020B0900000000000000" pitchFamily="50" charset="-128"/>
                <a:ea typeface="HGP創英角ｺﾞｼｯｸUB" panose="020B0900000000000000" pitchFamily="50" charset="-128"/>
              </a:rPr>
              <a:t>―</a:t>
            </a:r>
            <a:r>
              <a:rPr lang="ja-JP" altLang="en-US" sz="2000" b="0" dirty="0" smtClean="0">
                <a:latin typeface="HGP創英角ｺﾞｼｯｸUB" panose="020B0900000000000000" pitchFamily="50" charset="-128"/>
                <a:ea typeface="HGP創英角ｺﾞｼｯｸUB" panose="020B0900000000000000" pitchFamily="50" charset="-128"/>
              </a:rPr>
              <a:t>３①を次の様に改める。</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algn="l">
              <a:defRPr/>
            </a:pPr>
            <a:r>
              <a:rPr lang="en-US" altLang="ja-JP" sz="2000" b="0" dirty="0" smtClean="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別紙</a:t>
            </a:r>
            <a:r>
              <a:rPr lang="ja-JP" altLang="en-US" sz="2000" b="0" dirty="0" err="1">
                <a:latin typeface="HGP創英角ｺﾞｼｯｸUB" panose="020B0900000000000000" pitchFamily="50" charset="-128"/>
                <a:ea typeface="HGP創英角ｺﾞｼｯｸUB" panose="020B0900000000000000" pitchFamily="50" charset="-128"/>
              </a:rPr>
              <a:t>ー</a:t>
            </a:r>
            <a:r>
              <a:rPr lang="ja-JP" altLang="en-US" sz="2000" b="0" dirty="0">
                <a:latin typeface="HGP創英角ｺﾞｼｯｸUB" panose="020B0900000000000000" pitchFamily="50" charset="-128"/>
                <a:ea typeface="HGP創英角ｺﾞｼｯｸUB" panose="020B0900000000000000" pitchFamily="50" charset="-128"/>
              </a:rPr>
              <a:t>１①</a:t>
            </a:r>
            <a:r>
              <a:rPr lang="en-US" altLang="ja-JP" sz="2000" b="0" dirty="0">
                <a:latin typeface="HGP創英角ｺﾞｼｯｸUB" panose="020B0900000000000000" pitchFamily="50" charset="-128"/>
                <a:ea typeface="HGP創英角ｺﾞｼｯｸUB" panose="020B0900000000000000" pitchFamily="50" charset="-128"/>
              </a:rPr>
              <a:t>Ⅱ</a:t>
            </a:r>
            <a:r>
              <a:rPr lang="ja-JP" altLang="en-US" sz="2000" b="0" dirty="0" err="1">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配置技術者　監理（主任）技術者を評価する項目</a:t>
            </a:r>
            <a:r>
              <a:rPr lang="en-US" altLang="ja-JP" sz="2000" b="0" dirty="0">
                <a:latin typeface="HGP創英角ｺﾞｼｯｸUB" panose="020B0900000000000000" pitchFamily="50" charset="-128"/>
                <a:ea typeface="HGP創英角ｺﾞｼｯｸUB" panose="020B0900000000000000" pitchFamily="50" charset="-128"/>
              </a:rPr>
              <a:t>】</a:t>
            </a:r>
          </a:p>
          <a:p>
            <a:pPr marL="992188" indent="-271463"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事前協議を踏まえ、</a:t>
            </a:r>
            <a:r>
              <a:rPr lang="ja-JP" altLang="en-US" sz="2000" b="0" dirty="0">
                <a:latin typeface="HGP創英角ｺﾞｼｯｸUB" panose="020B0900000000000000" pitchFamily="50" charset="-128"/>
                <a:ea typeface="HGP創英角ｺﾞｼｯｸUB" panose="020B0900000000000000" pitchFamily="50" charset="-128"/>
              </a:rPr>
              <a:t>共通仕様書及び諸基準に基づき</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書類を</a:t>
            </a:r>
            <a:r>
              <a:rPr lang="ja-JP" altLang="en-US" sz="2000" b="0" dirty="0">
                <a:latin typeface="HGP創英角ｺﾞｼｯｸUB" panose="020B0900000000000000" pitchFamily="50" charset="-128"/>
                <a:ea typeface="HGP創英角ｺﾞｼｯｸUB" panose="020B0900000000000000" pitchFamily="50" charset="-128"/>
              </a:rPr>
              <a:t>適切に作成し、整理している。</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algn="l">
              <a:defRPr/>
            </a:pPr>
            <a:r>
              <a:rPr lang="en-US" altLang="ja-JP" sz="2000" b="0" dirty="0" smtClean="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別紙－３①</a:t>
            </a:r>
            <a:r>
              <a:rPr lang="en-US" altLang="ja-JP" sz="2000" b="0" dirty="0">
                <a:latin typeface="HGP創英角ｺﾞｼｯｸUB" panose="020B0900000000000000" pitchFamily="50" charset="-128"/>
                <a:ea typeface="HGP創英角ｺﾞｼｯｸUB" panose="020B0900000000000000" pitchFamily="50" charset="-128"/>
              </a:rPr>
              <a:t>Ⅰ</a:t>
            </a:r>
            <a:r>
              <a:rPr lang="ja-JP" altLang="en-US" sz="2000" b="0" dirty="0" err="1">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施工管理</a:t>
            </a:r>
            <a:r>
              <a:rPr lang="en-US" altLang="ja-JP" sz="2000" b="0" dirty="0">
                <a:latin typeface="HGP創英角ｺﾞｼｯｸUB" panose="020B0900000000000000" pitchFamily="50" charset="-128"/>
                <a:ea typeface="HGP創英角ｺﾞｼｯｸUB" panose="020B0900000000000000" pitchFamily="50" charset="-128"/>
              </a:rPr>
              <a:t>】</a:t>
            </a:r>
          </a:p>
          <a:p>
            <a:pPr marL="901700" indent="-180975" algn="l">
              <a:defRPr/>
            </a:pPr>
            <a:r>
              <a:rPr lang="ja-JP" altLang="en-US" sz="2000" b="0" dirty="0">
                <a:latin typeface="HGP創英角ｺﾞｼｯｸUB" panose="020B0900000000000000" pitchFamily="50" charset="-128"/>
                <a:ea typeface="HGP創英角ｺﾞｼｯｸUB" panose="020B0900000000000000" pitchFamily="50" charset="-128"/>
              </a:rPr>
              <a:t>□工事関係書類を</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事前協議に基づき過</a:t>
            </a:r>
            <a:r>
              <a:rPr lang="ja-JP" altLang="en-US" sz="2000" b="0" dirty="0">
                <a:latin typeface="HGP創英角ｺﾞｼｯｸUB" panose="020B0900000000000000" pitchFamily="50" charset="-128"/>
                <a:ea typeface="HGP創英角ｺﾞｼｯｸUB" panose="020B0900000000000000" pitchFamily="50" charset="-128"/>
              </a:rPr>
              <a:t>不足なく簡潔に整理していることが確認できる</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360363" algn="l">
              <a:defRPr/>
            </a:pPr>
            <a:r>
              <a:rPr lang="ja-JP" altLang="en-US" sz="2000" b="0" dirty="0" smtClean="0">
                <a:latin typeface="HGP創英角ｺﾞｼｯｸUB" panose="020B0900000000000000" pitchFamily="50" charset="-128"/>
                <a:ea typeface="HGP創英角ｺﾞｼｯｸUB" panose="020B0900000000000000" pitchFamily="50" charset="-128"/>
              </a:rPr>
              <a:t>・別紙</a:t>
            </a:r>
            <a:r>
              <a:rPr lang="ja-JP" altLang="en-US" sz="2000" b="0" dirty="0">
                <a:latin typeface="HGP創英角ｺﾞｼｯｸUB" panose="020B0900000000000000" pitchFamily="50" charset="-128"/>
                <a:ea typeface="HGP創英角ｺﾞｼｯｸUB" panose="020B0900000000000000" pitchFamily="50" charset="-128"/>
              </a:rPr>
              <a:t>－６を加える。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p>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1637680425"/>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1" y="799528"/>
            <a:ext cx="9144001" cy="5258946"/>
          </a:xfrm>
          <a:prstGeom prst="rect">
            <a:avLst/>
          </a:prstGeom>
        </p:spPr>
      </p:pic>
      <p:sp>
        <p:nvSpPr>
          <p:cNvPr id="4"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導入による効果</a:t>
            </a:r>
            <a:endParaRPr lang="en-US" altLang="ja-JP"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CIM</a:t>
            </a:r>
            <a:r>
              <a:rPr kumimoji="1" lang="ja-JP" altLang="en-US"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の事例（設計）</a:t>
            </a:r>
            <a:endParaRPr kumimoji="1" lang="ja-JP" altLang="en-US" sz="32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cxnSp>
        <p:nvCxnSpPr>
          <p:cNvPr id="3" name="直線コネクタ 2"/>
          <p:cNvCxnSpPr/>
          <p:nvPr/>
        </p:nvCxnSpPr>
        <p:spPr>
          <a:xfrm flipV="1">
            <a:off x="1697368" y="3839654"/>
            <a:ext cx="930416" cy="367495"/>
          </a:xfrm>
          <a:prstGeom prst="line">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 name="スライド番号プレースホルダ 1"/>
          <p:cNvSpPr txBox="1">
            <a:spLocks/>
          </p:cNvSpPr>
          <p:nvPr/>
        </p:nvSpPr>
        <p:spPr>
          <a:xfrm>
            <a:off x="8172450" y="6492875"/>
            <a:ext cx="97155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273C2CF-3AFF-40E9-BF57-2D6DD98D6304}" type="slidenum">
              <a:rPr kumimoji="1" lang="ja-JP" altLang="en-US" sz="1200" b="1" i="0" u="none" strike="noStrike" kern="1200" cap="none" spc="0" normalizeH="0" baseline="0" noProof="0" smtClean="0">
                <a:ln>
                  <a:noFill/>
                </a:ln>
                <a:solidFill>
                  <a:schemeClr val="tx1"/>
                </a:solidFill>
                <a:effectLst/>
                <a:uLnTx/>
                <a:uFillTx/>
                <a:latin typeface="HGS創英角ｺﾞｼｯｸUB" panose="020B0900000000000000" pitchFamily="50" charset="-128"/>
                <a:ea typeface="HGS創英角ｺﾞｼｯｸUB" panose="020B09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140</a:t>
            </a:fld>
            <a:endParaRPr kumimoji="1" lang="ja-JP" altLang="en-US" sz="1200" b="1" i="0" u="none" strike="noStrike" kern="1200" cap="none" spc="0" normalizeH="0" baseline="0" noProof="0" dirty="0">
              <a:ln>
                <a:noFill/>
              </a:ln>
              <a:solidFill>
                <a:schemeClr val="tx1"/>
              </a:solidFill>
              <a:effectLst/>
              <a:uLnTx/>
              <a:uFillTx/>
              <a:latin typeface="HGS創英角ｺﾞｼｯｸUB" pitchFamily="50" charset="-128"/>
              <a:ea typeface="HGS創英角ｺﾞｼｯｸUB" pitchFamily="50" charset="-128"/>
              <a:cs typeface="+mn-cs"/>
            </a:endParaRPr>
          </a:p>
        </p:txBody>
      </p:sp>
      <p:pic>
        <p:nvPicPr>
          <p:cNvPr id="5" name="図 2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6677" y="1548114"/>
            <a:ext cx="6227531"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正方形/長方形 5"/>
          <p:cNvSpPr/>
          <p:nvPr/>
        </p:nvSpPr>
        <p:spPr>
          <a:xfrm>
            <a:off x="1539213" y="4052146"/>
            <a:ext cx="1537600"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 </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IC</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JCT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鳥瞰</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5363535" y="4236812"/>
            <a:ext cx="3169457"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近接</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施設含むモデルによる可視化</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8" name="角丸四角形 7"/>
          <p:cNvSpPr/>
          <p:nvPr/>
        </p:nvSpPr>
        <p:spPr>
          <a:xfrm>
            <a:off x="179593" y="4563158"/>
            <a:ext cx="8882843" cy="2178210"/>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600" dirty="0">
                <a:latin typeface="HGS創英角ｺﾞｼｯｸUB" panose="020B0900000000000000" pitchFamily="50" charset="-128"/>
                <a:ea typeface="HGS創英角ｺﾞｼｯｸUB" panose="020B0900000000000000" pitchFamily="50" charset="-128"/>
              </a:rPr>
              <a:t>① 施工計画（進捗状況）の可視化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住民説明資料としての活用を目的とし、周辺地形・環境を含めた構造物の進捗状況を可視化する。</a:t>
            </a:r>
          </a:p>
          <a:p>
            <a:pPr algn="l"/>
            <a:r>
              <a:rPr lang="ja-JP" altLang="en-US" sz="1600" dirty="0" smtClean="0">
                <a:latin typeface="HGS創英角ｺﾞｼｯｸUB" panose="020B0900000000000000" pitchFamily="50" charset="-128"/>
                <a:ea typeface="HGS創英角ｺﾞｼｯｸUB" panose="020B0900000000000000" pitchFamily="50" charset="-128"/>
              </a:rPr>
              <a:t>② </a:t>
            </a:r>
            <a:r>
              <a:rPr lang="ja-JP" altLang="en-US" sz="1600" dirty="0">
                <a:latin typeface="HGS創英角ｺﾞｼｯｸUB" panose="020B0900000000000000" pitchFamily="50" charset="-128"/>
                <a:ea typeface="HGS創英角ｺﾞｼｯｸUB" panose="020B0900000000000000" pitchFamily="50" charset="-128"/>
              </a:rPr>
              <a:t>円滑な関係機関協議のための可視化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既存</a:t>
            </a:r>
            <a:r>
              <a:rPr lang="ja-JP" altLang="en-US" sz="1600" dirty="0">
                <a:latin typeface="HGS創英角ｺﾞｼｯｸUB" panose="020B0900000000000000" pitchFamily="50" charset="-128"/>
                <a:ea typeface="HGS創英角ｺﾞｼｯｸUB" panose="020B0900000000000000" pitchFamily="50" charset="-128"/>
              </a:rPr>
              <a:t>高圧線と新設ランプ橋との隔離状況を３次元モデルにより可視化、確認する。</a:t>
            </a:r>
          </a:p>
          <a:p>
            <a:pPr algn="l"/>
            <a:r>
              <a:rPr lang="ja-JP" altLang="en-US" sz="1600" dirty="0">
                <a:latin typeface="HGS創英角ｺﾞｼｯｸUB" panose="020B0900000000000000" pitchFamily="50" charset="-128"/>
                <a:ea typeface="HGS創英角ｺﾞｼｯｸUB" panose="020B0900000000000000" pitchFamily="50" charset="-128"/>
              </a:rPr>
              <a:t>③ 主構造、近接施設の可視化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橋梁</a:t>
            </a:r>
            <a:r>
              <a:rPr lang="ja-JP" altLang="en-US" sz="1600" dirty="0">
                <a:latin typeface="HGS創英角ｺﾞｼｯｸUB" panose="020B0900000000000000" pitchFamily="50" charset="-128"/>
                <a:ea typeface="HGS創英角ｺﾞｼｯｸUB" panose="020B0900000000000000" pitchFamily="50" charset="-128"/>
              </a:rPr>
              <a:t>は主要鋼材だけではなく、補剛材等を</a:t>
            </a:r>
            <a:r>
              <a:rPr lang="en-US" altLang="ja-JP" sz="1600" dirty="0">
                <a:latin typeface="HGS創英角ｺﾞｼｯｸUB" panose="020B0900000000000000" pitchFamily="50" charset="-128"/>
                <a:ea typeface="HGS創英角ｺﾞｼｯｸUB" panose="020B0900000000000000" pitchFamily="50" charset="-128"/>
              </a:rPr>
              <a:t>3</a:t>
            </a:r>
            <a:r>
              <a:rPr lang="ja-JP" altLang="en-US" sz="1600" dirty="0">
                <a:latin typeface="HGS創英角ｺﾞｼｯｸUB" panose="020B0900000000000000" pitchFamily="50" charset="-128"/>
                <a:ea typeface="HGS創英角ｺﾞｼｯｸUB" panose="020B0900000000000000" pitchFamily="50" charset="-128"/>
              </a:rPr>
              <a:t>次元モデルに反映する。また、施工にあたり、鉄塔等の近接施設も可視化し、干渉影響ほか検討に活用する</a:t>
            </a:r>
            <a:r>
              <a:rPr lang="ja-JP" altLang="en-US" sz="1600" dirty="0" smtClean="0">
                <a:latin typeface="HGS創英角ｺﾞｼｯｸUB" panose="020B0900000000000000" pitchFamily="50" charset="-128"/>
                <a:ea typeface="HGS創英角ｺﾞｼｯｸUB" panose="020B0900000000000000" pitchFamily="50" charset="-128"/>
              </a:rPr>
              <a:t>。</a:t>
            </a:r>
            <a:endParaRPr lang="ja-JP" altLang="en-US" sz="1600" dirty="0">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0" y="836712"/>
            <a:ext cx="9144000" cy="923330"/>
          </a:xfrm>
          <a:prstGeom prst="rect">
            <a:avLst/>
          </a:prstGeom>
        </p:spPr>
        <p:txBody>
          <a:bodyPr wrap="square">
            <a:spAutoFit/>
          </a:bodyPr>
          <a:lstStyle/>
          <a:p>
            <a:r>
              <a:rPr lang="ja-JP" altLang="en-US" dirty="0" smtClean="0">
                <a:latin typeface="HGS創英角ｺﾞｼｯｸUB" panose="020B0900000000000000" pitchFamily="50" charset="-128"/>
                <a:ea typeface="HGS創英角ｺﾞｼｯｸUB" panose="020B0900000000000000" pitchFamily="50" charset="-128"/>
              </a:rPr>
              <a:t>　横浜</a:t>
            </a:r>
            <a:r>
              <a:rPr lang="ja-JP" altLang="en-US" dirty="0">
                <a:latin typeface="HGS創英角ｺﾞｼｯｸUB" panose="020B0900000000000000" pitchFamily="50" charset="-128"/>
                <a:ea typeface="HGS創英角ｺﾞｼｯｸUB" panose="020B0900000000000000" pitchFamily="50" charset="-128"/>
              </a:rPr>
              <a:t>環状南線栄IC・JCTの形状は、インターチェンジやジャンクションの線形が輻輳する複雑な構造となっている。全国初の取組みとして大規模施設にCIM（大規模構造物の可視化）を利用することでプロジェクト全体をマネジメントする可能性を検討</a:t>
            </a:r>
          </a:p>
        </p:txBody>
      </p:sp>
      <p:sp>
        <p:nvSpPr>
          <p:cNvPr id="10" name="正方形/長方形 9"/>
          <p:cNvSpPr/>
          <p:nvPr/>
        </p:nvSpPr>
        <p:spPr>
          <a:xfrm>
            <a:off x="4702151" y="2306535"/>
            <a:ext cx="4317330" cy="1930277"/>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pic>
        <p:nvPicPr>
          <p:cNvPr id="11" name="図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48264" y="2320003"/>
            <a:ext cx="2043906" cy="1887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図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02151" y="2337362"/>
            <a:ext cx="2246113" cy="1900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eaLnBrk="0" hangingPunct="0">
              <a:defRPr/>
            </a:pPr>
            <a:r>
              <a:rPr lang="en-US" altLang="ja-JP" sz="3200" b="0" kern="0" dirty="0">
                <a:solidFill>
                  <a:schemeClr val="tx2"/>
                </a:solidFill>
                <a:latin typeface="HGS創英角ｺﾞｼｯｸUB" panose="020B0900000000000000" pitchFamily="50" charset="-128"/>
                <a:ea typeface="HGS創英角ｺﾞｼｯｸUB" panose="020B0900000000000000" pitchFamily="50" charset="-128"/>
                <a:cs typeface="+mj-cs"/>
              </a:rPr>
              <a:t>CIM</a:t>
            </a:r>
            <a:r>
              <a:rPr lang="ja-JP" altLang="en-US" sz="3200" b="0" kern="0" dirty="0">
                <a:solidFill>
                  <a:schemeClr val="tx2"/>
                </a:solidFill>
                <a:latin typeface="HGS創英角ｺﾞｼｯｸUB" panose="020B0900000000000000" pitchFamily="50" charset="-128"/>
                <a:ea typeface="HGS創英角ｺﾞｼｯｸUB" panose="020B0900000000000000" pitchFamily="50" charset="-128"/>
                <a:cs typeface="+mj-cs"/>
              </a:rPr>
              <a:t>の事例（横浜国道事務所）</a:t>
            </a:r>
          </a:p>
        </p:txBody>
      </p:sp>
      <p:pic>
        <p:nvPicPr>
          <p:cNvPr id="221187" name="Picture 1"/>
          <p:cNvPicPr>
            <a:picLocks noChangeAspect="1" noChangeArrowheads="1"/>
          </p:cNvPicPr>
          <p:nvPr/>
        </p:nvPicPr>
        <p:blipFill>
          <a:blip r:embed="rId2" cstate="print"/>
          <a:srcRect/>
          <a:stretch>
            <a:fillRect/>
          </a:stretch>
        </p:blipFill>
        <p:spPr bwMode="auto">
          <a:xfrm>
            <a:off x="2159000" y="1587500"/>
            <a:ext cx="3889375" cy="2952750"/>
          </a:xfrm>
          <a:prstGeom prst="rect">
            <a:avLst/>
          </a:prstGeom>
          <a:noFill/>
          <a:ln w="9525">
            <a:noFill/>
            <a:miter lim="800000"/>
            <a:headEnd/>
            <a:tailEnd/>
          </a:ln>
        </p:spPr>
      </p:pic>
      <p:sp>
        <p:nvSpPr>
          <p:cNvPr id="6" name="角丸四角形 5"/>
          <p:cNvSpPr/>
          <p:nvPr/>
        </p:nvSpPr>
        <p:spPr>
          <a:xfrm>
            <a:off x="142875" y="4652963"/>
            <a:ext cx="8858250" cy="141128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defRPr/>
            </a:pPr>
            <a:r>
              <a:rPr lang="ja-JP" altLang="en-US" sz="1800" b="0" dirty="0">
                <a:latin typeface="HGS創英角ｺﾞｼｯｸUB" panose="020B0900000000000000" pitchFamily="50" charset="-128"/>
                <a:ea typeface="HGS創英角ｺﾞｼｯｸUB" panose="020B0900000000000000" pitchFamily="50" charset="-128"/>
              </a:rPr>
              <a:t>・設計成果から</a:t>
            </a:r>
            <a:r>
              <a:rPr lang="ja-JP" altLang="ja-JP" sz="1800" b="0" dirty="0">
                <a:latin typeface="HGS創英角ｺﾞｼｯｸUB" panose="020B0900000000000000" pitchFamily="50" charset="-128"/>
                <a:ea typeface="HGS創英角ｺﾞｼｯｸUB" panose="020B0900000000000000" pitchFamily="50" charset="-128"/>
              </a:rPr>
              <a:t>事業全体</a:t>
            </a:r>
            <a:r>
              <a:rPr lang="ja-JP" altLang="en-US" sz="1800" b="0" dirty="0">
                <a:latin typeface="HGS創英角ｺﾞｼｯｸUB" panose="020B0900000000000000" pitchFamily="50" charset="-128"/>
                <a:ea typeface="HGS創英角ｺﾞｼｯｸUB" panose="020B0900000000000000" pitchFamily="50" charset="-128"/>
              </a:rPr>
              <a:t>の</a:t>
            </a:r>
            <a:r>
              <a:rPr lang="en-US" altLang="ja-JP" sz="1800" b="0" dirty="0">
                <a:latin typeface="HGS創英角ｺﾞｼｯｸUB" panose="020B0900000000000000" pitchFamily="50" charset="-128"/>
                <a:ea typeface="HGS創英角ｺﾞｼｯｸUB" panose="020B0900000000000000" pitchFamily="50" charset="-128"/>
              </a:rPr>
              <a:t>CIM</a:t>
            </a:r>
            <a:r>
              <a:rPr lang="ja-JP" altLang="en-US" sz="1800" b="0" dirty="0">
                <a:latin typeface="HGS創英角ｺﾞｼｯｸUB" panose="020B0900000000000000" pitchFamily="50" charset="-128"/>
                <a:ea typeface="HGS創英角ｺﾞｼｯｸUB" panose="020B0900000000000000" pitchFamily="50" charset="-128"/>
              </a:rPr>
              <a:t>（三次元形状モデル）</a:t>
            </a:r>
            <a:r>
              <a:rPr lang="ja-JP" altLang="ja-JP" sz="1800" b="0" dirty="0">
                <a:latin typeface="HGS創英角ｺﾞｼｯｸUB" panose="020B0900000000000000" pitchFamily="50" charset="-128"/>
                <a:ea typeface="HGS創英角ｺﾞｼｯｸUB" panose="020B0900000000000000" pitchFamily="50" charset="-128"/>
              </a:rPr>
              <a:t>を構築することで、個々の事業だけでなく、</a:t>
            </a:r>
            <a:r>
              <a:rPr lang="ja-JP" altLang="ja-JP" sz="1800" b="0" dirty="0">
                <a:solidFill>
                  <a:srgbClr val="FF0000"/>
                </a:solidFill>
                <a:latin typeface="HGS創英角ｺﾞｼｯｸUB" panose="020B0900000000000000" pitchFamily="50" charset="-128"/>
                <a:ea typeface="HGS創英角ｺﾞｼｯｸUB" panose="020B0900000000000000" pitchFamily="50" charset="-128"/>
              </a:rPr>
              <a:t>周辺事業を含め</a:t>
            </a:r>
            <a:r>
              <a:rPr lang="ja-JP" altLang="en-US" sz="1800" b="0" dirty="0">
                <a:solidFill>
                  <a:srgbClr val="FF0000"/>
                </a:solidFill>
                <a:latin typeface="HGS創英角ｺﾞｼｯｸUB" panose="020B0900000000000000" pitchFamily="50" charset="-128"/>
                <a:ea typeface="HGS創英角ｺﾞｼｯｸUB" panose="020B0900000000000000" pitchFamily="50" charset="-128"/>
              </a:rPr>
              <a:t>全体を俯瞰した</a:t>
            </a:r>
            <a:r>
              <a:rPr lang="ja-JP" altLang="ja-JP" sz="1800" b="0" dirty="0">
                <a:solidFill>
                  <a:srgbClr val="FF0000"/>
                </a:solidFill>
                <a:latin typeface="HGS創英角ｺﾞｼｯｸUB" panose="020B0900000000000000" pitchFamily="50" charset="-128"/>
                <a:ea typeface="HGS創英角ｺﾞｼｯｸUB" panose="020B0900000000000000" pitchFamily="50" charset="-128"/>
              </a:rPr>
              <a:t>検討</a:t>
            </a:r>
            <a:r>
              <a:rPr lang="ja-JP" altLang="en-US" sz="1800" b="0" dirty="0">
                <a:solidFill>
                  <a:srgbClr val="FF0000"/>
                </a:solidFill>
                <a:latin typeface="HGS創英角ｺﾞｼｯｸUB" panose="020B0900000000000000" pitchFamily="50" charset="-128"/>
                <a:ea typeface="HGS創英角ｺﾞｼｯｸUB" panose="020B0900000000000000" pitchFamily="50" charset="-128"/>
              </a:rPr>
              <a:t>が可能</a:t>
            </a:r>
            <a:endParaRPr lang="en-US" altLang="ja-JP" sz="1800" b="0" dirty="0">
              <a:latin typeface="HGS創英角ｺﾞｼｯｸUB" panose="020B0900000000000000" pitchFamily="50" charset="-128"/>
              <a:ea typeface="HGS創英角ｺﾞｼｯｸUB" panose="020B0900000000000000" pitchFamily="50" charset="-128"/>
            </a:endParaRPr>
          </a:p>
          <a:p>
            <a:pPr>
              <a:defRPr/>
            </a:pPr>
            <a:r>
              <a:rPr lang="en-US" altLang="ja-JP" sz="1800" b="0" dirty="0">
                <a:latin typeface="HGS創英角ｺﾞｼｯｸUB" panose="020B0900000000000000" pitchFamily="50" charset="-128"/>
                <a:ea typeface="HGS創英角ｺﾞｼｯｸUB" panose="020B0900000000000000" pitchFamily="50" charset="-128"/>
              </a:rPr>
              <a:t>【</a:t>
            </a:r>
            <a:r>
              <a:rPr lang="ja-JP" altLang="ja-JP" sz="1800" b="0" dirty="0">
                <a:latin typeface="HGS創英角ｺﾞｼｯｸUB" panose="020B0900000000000000" pitchFamily="50" charset="-128"/>
                <a:ea typeface="HGS創英角ｺﾞｼｯｸUB" panose="020B0900000000000000" pitchFamily="50" charset="-128"/>
              </a:rPr>
              <a:t>成果</a:t>
            </a:r>
            <a:r>
              <a:rPr lang="en-US" altLang="ja-JP" sz="1800" b="0" dirty="0">
                <a:latin typeface="HGS創英角ｺﾞｼｯｸUB" panose="020B0900000000000000" pitchFamily="50" charset="-128"/>
                <a:ea typeface="HGS創英角ｺﾞｼｯｸUB" panose="020B0900000000000000" pitchFamily="50" charset="-128"/>
              </a:rPr>
              <a:t>】</a:t>
            </a:r>
          </a:p>
          <a:p>
            <a:pPr>
              <a:defRPr/>
            </a:pPr>
            <a:r>
              <a:rPr lang="ja-JP" altLang="en-US" sz="1800" b="0" dirty="0">
                <a:latin typeface="HGS創英角ｺﾞｼｯｸUB" panose="020B0900000000000000" pitchFamily="50" charset="-128"/>
                <a:ea typeface="HGS創英角ｺﾞｼｯｸUB" panose="020B0900000000000000" pitchFamily="50" charset="-128"/>
              </a:rPr>
              <a:t>　</a:t>
            </a:r>
            <a:r>
              <a:rPr lang="ja-JP" altLang="ja-JP" sz="1800" b="0" dirty="0">
                <a:latin typeface="HGS創英角ｺﾞｼｯｸUB" panose="020B0900000000000000" pitchFamily="50" charset="-128"/>
                <a:ea typeface="HGS創英角ｺﾞｼｯｸUB" panose="020B0900000000000000" pitchFamily="50" charset="-128"/>
              </a:rPr>
              <a:t>①事業全体のイメージの把握</a:t>
            </a:r>
            <a:r>
              <a:rPr lang="ja-JP" altLang="en-US" sz="1800" b="0" dirty="0">
                <a:latin typeface="HGS創英角ｺﾞｼｯｸUB" panose="020B0900000000000000" pitchFamily="50" charset="-128"/>
                <a:ea typeface="HGS創英角ｺﾞｼｯｸUB" panose="020B0900000000000000" pitchFamily="50" charset="-128"/>
              </a:rPr>
              <a:t>　　　</a:t>
            </a:r>
            <a:r>
              <a:rPr lang="ja-JP" altLang="ja-JP" sz="1800" b="0" dirty="0">
                <a:latin typeface="HGS創英角ｺﾞｼｯｸUB" panose="020B0900000000000000" pitchFamily="50" charset="-128"/>
                <a:ea typeface="HGS創英角ｺﾞｼｯｸUB" panose="020B0900000000000000" pitchFamily="50" charset="-128"/>
              </a:rPr>
              <a:t>②事業者間の連絡調整</a:t>
            </a:r>
            <a:endParaRPr lang="en-US" altLang="ja-JP" sz="1800" b="0" dirty="0">
              <a:latin typeface="HGS創英角ｺﾞｼｯｸUB" panose="020B0900000000000000" pitchFamily="50" charset="-128"/>
              <a:ea typeface="HGS創英角ｺﾞｼｯｸUB" panose="020B0900000000000000" pitchFamily="50" charset="-128"/>
            </a:endParaRPr>
          </a:p>
          <a:p>
            <a:pPr>
              <a:defRPr/>
            </a:pPr>
            <a:r>
              <a:rPr lang="ja-JP" altLang="en-US" sz="1800" b="0" dirty="0">
                <a:latin typeface="HGS創英角ｺﾞｼｯｸUB" panose="020B0900000000000000" pitchFamily="50" charset="-128"/>
                <a:ea typeface="HGS創英角ｺﾞｼｯｸUB" panose="020B0900000000000000" pitchFamily="50" charset="-128"/>
              </a:rPr>
              <a:t>　</a:t>
            </a:r>
            <a:r>
              <a:rPr lang="ja-JP" altLang="ja-JP" sz="1800" b="0" dirty="0">
                <a:latin typeface="HGS創英角ｺﾞｼｯｸUB" panose="020B0900000000000000" pitchFamily="50" charset="-128"/>
                <a:ea typeface="HGS創英角ｺﾞｼｯｸUB" panose="020B0900000000000000" pitchFamily="50" charset="-128"/>
              </a:rPr>
              <a:t>③</a:t>
            </a:r>
            <a:r>
              <a:rPr lang="ja-JP" altLang="en-US" sz="1800" b="0" dirty="0">
                <a:latin typeface="HGS創英角ｺﾞｼｯｸUB" panose="020B0900000000000000" pitchFamily="50" charset="-128"/>
                <a:ea typeface="HGS創英角ｺﾞｼｯｸUB" panose="020B0900000000000000" pitchFamily="50" charset="-128"/>
              </a:rPr>
              <a:t>概略</a:t>
            </a:r>
            <a:r>
              <a:rPr lang="ja-JP" altLang="ja-JP" sz="1800" b="0" dirty="0">
                <a:latin typeface="HGS創英角ｺﾞｼｯｸUB" panose="020B0900000000000000" pitchFamily="50" charset="-128"/>
                <a:ea typeface="HGS創英角ｺﾞｼｯｸUB" panose="020B0900000000000000" pitchFamily="50" charset="-128"/>
              </a:rPr>
              <a:t>工期</a:t>
            </a:r>
            <a:r>
              <a:rPr lang="ja-JP" altLang="en-US" sz="1800" b="0" dirty="0">
                <a:latin typeface="HGS創英角ｺﾞｼｯｸUB" panose="020B0900000000000000" pitchFamily="50" charset="-128"/>
                <a:ea typeface="HGS創英角ｺﾞｼｯｸUB" panose="020B0900000000000000" pitchFamily="50" charset="-128"/>
              </a:rPr>
              <a:t>・</a:t>
            </a:r>
            <a:r>
              <a:rPr lang="ja-JP" altLang="ja-JP" sz="1800" b="0" dirty="0">
                <a:latin typeface="HGS創英角ｺﾞｼｯｸUB" panose="020B0900000000000000" pitchFamily="50" charset="-128"/>
                <a:ea typeface="HGS創英角ｺﾞｼｯｸUB" panose="020B0900000000000000" pitchFamily="50" charset="-128"/>
              </a:rPr>
              <a:t>工費の</a:t>
            </a:r>
            <a:r>
              <a:rPr lang="ja-JP" altLang="en-US" sz="1800" b="0" dirty="0">
                <a:latin typeface="HGS創英角ｺﾞｼｯｸUB" panose="020B0900000000000000" pitchFamily="50" charset="-128"/>
                <a:ea typeface="HGS創英角ｺﾞｼｯｸUB" panose="020B0900000000000000" pitchFamily="50" charset="-128"/>
              </a:rPr>
              <a:t>把握　　　　　</a:t>
            </a:r>
            <a:r>
              <a:rPr lang="ja-JP" altLang="ja-JP" sz="1800" b="0" dirty="0">
                <a:latin typeface="HGS創英角ｺﾞｼｯｸUB" panose="020B0900000000000000" pitchFamily="50" charset="-128"/>
                <a:ea typeface="HGS創英角ｺﾞｼｯｸUB" panose="020B0900000000000000" pitchFamily="50" charset="-128"/>
              </a:rPr>
              <a:t>④維持管理</a:t>
            </a:r>
            <a:r>
              <a:rPr lang="ja-JP" altLang="en-US" sz="1800" b="0" dirty="0">
                <a:latin typeface="HGS創英角ｺﾞｼｯｸUB" panose="020B0900000000000000" pitchFamily="50" charset="-128"/>
                <a:ea typeface="HGS創英角ｺﾞｼｯｸUB" panose="020B0900000000000000" pitchFamily="50" charset="-128"/>
              </a:rPr>
              <a:t>にて</a:t>
            </a:r>
            <a:r>
              <a:rPr lang="ja-JP" altLang="ja-JP" sz="1800" b="0" dirty="0">
                <a:latin typeface="HGS創英角ｺﾞｼｯｸUB" panose="020B0900000000000000" pitchFamily="50" charset="-128"/>
                <a:ea typeface="HGS創英角ｺﾞｼｯｸUB" panose="020B0900000000000000" pitchFamily="50" charset="-128"/>
              </a:rPr>
              <a:t>利用可能なモデル</a:t>
            </a:r>
            <a:r>
              <a:rPr lang="ja-JP" altLang="en-US" sz="1800" b="0" dirty="0">
                <a:latin typeface="HGS創英角ｺﾞｼｯｸUB" panose="020B0900000000000000" pitchFamily="50" charset="-128"/>
                <a:ea typeface="HGS創英角ｺﾞｼｯｸUB" panose="020B0900000000000000" pitchFamily="50" charset="-128"/>
              </a:rPr>
              <a:t>を</a:t>
            </a:r>
            <a:r>
              <a:rPr lang="ja-JP" altLang="ja-JP" sz="1800" b="0" dirty="0">
                <a:latin typeface="HGS創英角ｺﾞｼｯｸUB" panose="020B0900000000000000" pitchFamily="50" charset="-128"/>
                <a:ea typeface="HGS創英角ｺﾞｼｯｸUB" panose="020B0900000000000000" pitchFamily="50" charset="-128"/>
              </a:rPr>
              <a:t>構築</a:t>
            </a:r>
            <a:endParaRPr lang="ja-JP" altLang="en-US" sz="1800" b="0" dirty="0">
              <a:latin typeface="HGS創英角ｺﾞｼｯｸUB" panose="020B0900000000000000" pitchFamily="50" charset="-128"/>
              <a:ea typeface="HGS創英角ｺﾞｼｯｸUB" panose="020B0900000000000000" pitchFamily="50" charset="-128"/>
            </a:endParaRPr>
          </a:p>
        </p:txBody>
      </p:sp>
      <p:sp>
        <p:nvSpPr>
          <p:cNvPr id="8" name="角丸四角形 7"/>
          <p:cNvSpPr/>
          <p:nvPr/>
        </p:nvSpPr>
        <p:spPr>
          <a:xfrm>
            <a:off x="142875" y="800100"/>
            <a:ext cx="8858250" cy="72548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ja-JP" altLang="en-US" sz="2000" b="0" dirty="0">
                <a:latin typeface="HGS創英角ｺﾞｼｯｸUB" panose="020B0900000000000000" pitchFamily="50" charset="-128"/>
                <a:ea typeface="HGS創英角ｺﾞｼｯｸUB" panose="020B0900000000000000" pitchFamily="50" charset="-128"/>
              </a:rPr>
              <a:t>・</a:t>
            </a:r>
            <a:r>
              <a:rPr lang="ja-JP" altLang="ja-JP" sz="2000" b="0" dirty="0">
                <a:latin typeface="HGS創英角ｺﾞｼｯｸUB" panose="020B0900000000000000" pitchFamily="50" charset="-128"/>
                <a:ea typeface="HGS創英角ｺﾞｼｯｸUB" panose="020B0900000000000000" pitchFamily="50" charset="-128"/>
              </a:rPr>
              <a:t>工区（設計者）ごとに作成され</a:t>
            </a:r>
            <a:r>
              <a:rPr lang="ja-JP" altLang="en-US" sz="2000" b="0" dirty="0">
                <a:latin typeface="HGS創英角ｺﾞｼｯｸUB" panose="020B0900000000000000" pitchFamily="50" charset="-128"/>
                <a:ea typeface="HGS創英角ｺﾞｼｯｸUB" panose="020B0900000000000000" pitchFamily="50" charset="-128"/>
              </a:rPr>
              <a:t>ている</a:t>
            </a:r>
            <a:r>
              <a:rPr lang="ja-JP" altLang="ja-JP" sz="2000" b="0" dirty="0">
                <a:latin typeface="HGS創英角ｺﾞｼｯｸUB" panose="020B0900000000000000" pitchFamily="50" charset="-128"/>
                <a:ea typeface="HGS創英角ｺﾞｼｯｸUB" panose="020B0900000000000000" pitchFamily="50" charset="-128"/>
              </a:rPr>
              <a:t>概略設計段階</a:t>
            </a:r>
            <a:r>
              <a:rPr lang="ja-JP" altLang="en-US" sz="2000" b="0" dirty="0">
                <a:latin typeface="HGS創英角ｺﾞｼｯｸUB" panose="020B0900000000000000" pitchFamily="50" charset="-128"/>
                <a:ea typeface="HGS創英角ｺﾞｼｯｸUB" panose="020B0900000000000000" pitchFamily="50" charset="-128"/>
              </a:rPr>
              <a:t>の</a:t>
            </a:r>
            <a:r>
              <a:rPr lang="en-US" altLang="ja-JP" sz="2000" b="0" dirty="0">
                <a:latin typeface="HGS創英角ｺﾞｼｯｸUB" panose="020B0900000000000000" pitchFamily="50" charset="-128"/>
                <a:ea typeface="HGS創英角ｺﾞｼｯｸUB" panose="020B0900000000000000" pitchFamily="50" charset="-128"/>
              </a:rPr>
              <a:t>CIM</a:t>
            </a:r>
            <a:r>
              <a:rPr lang="ja-JP" altLang="en-US" sz="2000" b="0" dirty="0">
                <a:latin typeface="HGS創英角ｺﾞｼｯｸUB" panose="020B0900000000000000" pitchFamily="50" charset="-128"/>
                <a:ea typeface="HGS創英角ｺﾞｼｯｸUB" panose="020B0900000000000000" pitchFamily="50" charset="-128"/>
              </a:rPr>
              <a:t>（</a:t>
            </a:r>
            <a:r>
              <a:rPr lang="en-US" altLang="ja-JP" sz="2000" b="0" dirty="0">
                <a:latin typeface="HGS創英角ｺﾞｼｯｸUB" panose="020B0900000000000000" pitchFamily="50" charset="-128"/>
                <a:ea typeface="HGS創英角ｺﾞｼｯｸUB" panose="020B0900000000000000" pitchFamily="50" charset="-128"/>
              </a:rPr>
              <a:t>3</a:t>
            </a:r>
            <a:r>
              <a:rPr lang="ja-JP" altLang="ja-JP" sz="2000" b="0" dirty="0">
                <a:latin typeface="HGS創英角ｺﾞｼｯｸUB" panose="020B0900000000000000" pitchFamily="50" charset="-128"/>
                <a:ea typeface="HGS創英角ｺﾞｼｯｸUB" panose="020B0900000000000000" pitchFamily="50" charset="-128"/>
              </a:rPr>
              <a:t>次元</a:t>
            </a:r>
            <a:r>
              <a:rPr lang="ja-JP" altLang="en-US" sz="2000" b="0" dirty="0">
                <a:latin typeface="HGS創英角ｺﾞｼｯｸUB" panose="020B0900000000000000" pitchFamily="50" charset="-128"/>
                <a:ea typeface="HGS創英角ｺﾞｼｯｸUB" panose="020B0900000000000000" pitchFamily="50" charset="-128"/>
              </a:rPr>
              <a:t>形状</a:t>
            </a:r>
            <a:r>
              <a:rPr lang="ja-JP" altLang="ja-JP" sz="2000" b="0" dirty="0">
                <a:latin typeface="HGS創英角ｺﾞｼｯｸUB" panose="020B0900000000000000" pitchFamily="50" charset="-128"/>
                <a:ea typeface="HGS創英角ｺﾞｼｯｸUB" panose="020B0900000000000000" pitchFamily="50" charset="-128"/>
              </a:rPr>
              <a:t>モデル</a:t>
            </a:r>
            <a:r>
              <a:rPr lang="ja-JP" altLang="en-US" sz="2000" b="0" dirty="0">
                <a:latin typeface="HGS創英角ｺﾞｼｯｸUB" panose="020B0900000000000000" pitchFamily="50" charset="-128"/>
                <a:ea typeface="HGS創英角ｺﾞｼｯｸUB" panose="020B0900000000000000" pitchFamily="50" charset="-128"/>
              </a:rPr>
              <a:t>）</a:t>
            </a:r>
            <a:r>
              <a:rPr lang="ja-JP" altLang="ja-JP" sz="2000" b="0" dirty="0">
                <a:latin typeface="HGS創英角ｺﾞｼｯｸUB" panose="020B0900000000000000" pitchFamily="50" charset="-128"/>
                <a:ea typeface="HGS創英角ｺﾞｼｯｸUB" panose="020B0900000000000000" pitchFamily="50" charset="-128"/>
              </a:rPr>
              <a:t>を統合し、事業全体</a:t>
            </a:r>
            <a:r>
              <a:rPr lang="ja-JP" altLang="en-US" sz="2000" b="0" dirty="0">
                <a:latin typeface="HGS創英角ｺﾞｼｯｸUB" panose="020B0900000000000000" pitchFamily="50" charset="-128"/>
                <a:ea typeface="HGS創英角ｺﾞｼｯｸUB" panose="020B0900000000000000" pitchFamily="50" charset="-128"/>
              </a:rPr>
              <a:t>の</a:t>
            </a:r>
            <a:r>
              <a:rPr lang="ja-JP" altLang="ja-JP" sz="2000" b="0" dirty="0">
                <a:latin typeface="HGS創英角ｺﾞｼｯｸUB" panose="020B0900000000000000" pitchFamily="50" charset="-128"/>
                <a:ea typeface="HGS創英角ｺﾞｼｯｸUB" panose="020B0900000000000000" pitchFamily="50" charset="-128"/>
              </a:rPr>
              <a:t>マネジメントに活用</a:t>
            </a:r>
            <a:r>
              <a:rPr lang="ja-JP" altLang="en-US" sz="2000" b="0" dirty="0">
                <a:latin typeface="HGS創英角ｺﾞｼｯｸUB" panose="020B0900000000000000" pitchFamily="50" charset="-128"/>
                <a:ea typeface="HGS創英角ｺﾞｼｯｸUB" panose="020B0900000000000000" pitchFamily="50" charset="-128"/>
              </a:rPr>
              <a:t>している。</a:t>
            </a:r>
            <a:endParaRPr lang="en-US" altLang="ja-JP" sz="2000" b="0"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79512" y="912469"/>
            <a:ext cx="8639947" cy="3174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r>
              <a:rPr lang="ja-JP" altLang="en-US" sz="2400" dirty="0" smtClean="0">
                <a:solidFill>
                  <a:srgbClr val="0070C0"/>
                </a:solidFill>
              </a:rPr>
              <a:t>■ＣＩＭ導入ロードマップ（</a:t>
            </a:r>
            <a:r>
              <a:rPr lang="en-US" altLang="ja-JP" sz="2400" dirty="0" smtClean="0">
                <a:solidFill>
                  <a:srgbClr val="0070C0"/>
                </a:solidFill>
              </a:rPr>
              <a:t>H24</a:t>
            </a:r>
            <a:r>
              <a:rPr lang="ja-JP" altLang="en-US" sz="2400" dirty="0" smtClean="0">
                <a:solidFill>
                  <a:srgbClr val="0070C0"/>
                </a:solidFill>
              </a:rPr>
              <a:t>～</a:t>
            </a:r>
            <a:r>
              <a:rPr lang="en-US" altLang="ja-JP" sz="2400" dirty="0" smtClean="0">
                <a:solidFill>
                  <a:srgbClr val="0070C0"/>
                </a:solidFill>
              </a:rPr>
              <a:t>H28</a:t>
            </a:r>
            <a:r>
              <a:rPr lang="ja-JP" altLang="en-US" sz="2400" dirty="0" smtClean="0">
                <a:solidFill>
                  <a:srgbClr val="0070C0"/>
                </a:solidFill>
              </a:rPr>
              <a:t>年度）</a:t>
            </a:r>
            <a:endParaRPr lang="ja-JP" altLang="en-US" sz="2400" dirty="0">
              <a:solidFill>
                <a:srgbClr val="0070C0"/>
              </a:solidFill>
            </a:endParaRPr>
          </a:p>
        </p:txBody>
      </p:sp>
      <p:graphicFrame>
        <p:nvGraphicFramePr>
          <p:cNvPr id="4" name="表 3"/>
          <p:cNvGraphicFramePr>
            <a:graphicFrameLocks noGrp="1"/>
          </p:cNvGraphicFramePr>
          <p:nvPr>
            <p:extLst>
              <p:ext uri="{D42A27DB-BD31-4B8C-83A1-F6EECF244321}">
                <p14:modId xmlns="" xmlns:p14="http://schemas.microsoft.com/office/powerpoint/2010/main" val="1490104292"/>
              </p:ext>
            </p:extLst>
          </p:nvPr>
        </p:nvGraphicFramePr>
        <p:xfrm>
          <a:off x="179512" y="1398744"/>
          <a:ext cx="8720809" cy="4478528"/>
        </p:xfrm>
        <a:graphic>
          <a:graphicData uri="http://schemas.openxmlformats.org/drawingml/2006/table">
            <a:tbl>
              <a:tblPr firstRow="1" bandRow="1"/>
              <a:tblGrid>
                <a:gridCol w="1598640"/>
                <a:gridCol w="1598640"/>
                <a:gridCol w="1598640"/>
                <a:gridCol w="1598640"/>
                <a:gridCol w="1598640"/>
                <a:gridCol w="727609"/>
              </a:tblGrid>
              <a:tr h="336788">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H24</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H25</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H26</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H27</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H28</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H29</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150762">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631">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717197">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34365">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026295">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463872">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bl>
          </a:graphicData>
        </a:graphic>
      </p:graphicFrame>
      <p:sp>
        <p:nvSpPr>
          <p:cNvPr id="5" name="ホームベース 4"/>
          <p:cNvSpPr/>
          <p:nvPr/>
        </p:nvSpPr>
        <p:spPr>
          <a:xfrm>
            <a:off x="1056987" y="1770247"/>
            <a:ext cx="3190508" cy="279215"/>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部分的試行による利活用・効果検証</a:t>
            </a:r>
          </a:p>
          <a:p>
            <a:pPr fontAlgn="auto">
              <a:spcBef>
                <a:spcPts val="0"/>
              </a:spcBef>
              <a:spcAft>
                <a:spcPts val="0"/>
              </a:spcAft>
              <a:defRPr/>
            </a:pPr>
            <a:r>
              <a:rPr kumimoji="0" lang="ja-JP" altLang="en-US" sz="1108" kern="0" dirty="0">
                <a:solidFill>
                  <a:sysClr val="windowText" lastClr="000000"/>
                </a:solidFill>
                <a:latin typeface="ＭＳ Ｐゴシック" pitchFamily="50" charset="-128"/>
                <a:ea typeface="ＭＳ Ｐゴシック"/>
              </a:rPr>
              <a:t>　　　　　　　　　　　　　　　　　　　　</a:t>
            </a:r>
          </a:p>
        </p:txBody>
      </p:sp>
      <p:sp>
        <p:nvSpPr>
          <p:cNvPr id="6" name="ホームベース 5"/>
          <p:cNvSpPr/>
          <p:nvPr/>
        </p:nvSpPr>
        <p:spPr>
          <a:xfrm>
            <a:off x="2519303" y="2080266"/>
            <a:ext cx="4254011" cy="434478"/>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相互フェーズでの利活用・効果検証　</a:t>
            </a:r>
            <a:endParaRPr kumimoji="0" lang="en-US" altLang="ja-JP" sz="1108" b="1"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産学官協働による</a:t>
            </a:r>
            <a:r>
              <a:rPr kumimoji="0" lang="en-US" altLang="ja-JP" sz="1108" b="1" kern="0" dirty="0">
                <a:solidFill>
                  <a:sysClr val="windowText" lastClr="000000"/>
                </a:solidFill>
                <a:latin typeface="ＭＳ Ｐゴシック" pitchFamily="50" charset="-128"/>
                <a:ea typeface="ＭＳ Ｐゴシック"/>
              </a:rPr>
              <a:t>CIM</a:t>
            </a:r>
            <a:r>
              <a:rPr kumimoji="0" lang="ja-JP" altLang="en-US" sz="1108" b="1" kern="0" dirty="0">
                <a:solidFill>
                  <a:sysClr val="windowText" lastClr="000000"/>
                </a:solidFill>
                <a:latin typeface="ＭＳ Ｐゴシック" pitchFamily="50" charset="-128"/>
                <a:ea typeface="ＭＳ Ｐゴシック"/>
              </a:rPr>
              <a:t>構築・課題検証（</a:t>
            </a:r>
            <a:r>
              <a:rPr kumimoji="0" lang="en-US" altLang="ja-JP" sz="1108" b="1" kern="0" dirty="0">
                <a:solidFill>
                  <a:sysClr val="windowText" lastClr="000000"/>
                </a:solidFill>
                <a:latin typeface="ＭＳ Ｐゴシック" pitchFamily="50" charset="-128"/>
                <a:ea typeface="ＭＳ Ｐゴシック"/>
              </a:rPr>
              <a:t>H26</a:t>
            </a:r>
            <a:r>
              <a:rPr kumimoji="0" lang="ja-JP" altLang="en-US" sz="1108" b="1" kern="0" dirty="0">
                <a:solidFill>
                  <a:sysClr val="windowText" lastClr="000000"/>
                </a:solidFill>
                <a:latin typeface="ＭＳ Ｐゴシック" pitchFamily="50" charset="-128"/>
                <a:ea typeface="ＭＳ Ｐゴシック"/>
              </a:rPr>
              <a:t>～</a:t>
            </a:r>
            <a:r>
              <a:rPr kumimoji="0" lang="en-US" altLang="ja-JP" sz="1108" b="1" kern="0" dirty="0">
                <a:solidFill>
                  <a:sysClr val="windowText" lastClr="000000"/>
                </a:solidFill>
                <a:latin typeface="ＭＳ Ｐゴシック" pitchFamily="50" charset="-128"/>
                <a:ea typeface="ＭＳ Ｐゴシック"/>
              </a:rPr>
              <a:t>H27)</a:t>
            </a:r>
            <a:r>
              <a:rPr kumimoji="0" lang="ja-JP" altLang="en-US" sz="1108" b="1" kern="0" dirty="0">
                <a:solidFill>
                  <a:sysClr val="windowText" lastClr="000000"/>
                </a:solidFill>
                <a:latin typeface="ＭＳ Ｐゴシック" pitchFamily="50" charset="-128"/>
                <a:ea typeface="ＭＳ Ｐゴシック"/>
              </a:rPr>
              <a:t>　　　　　　　　　　　　　　　　　</a:t>
            </a:r>
          </a:p>
        </p:txBody>
      </p:sp>
      <p:sp>
        <p:nvSpPr>
          <p:cNvPr id="7" name="正方形/長方形 6"/>
          <p:cNvSpPr/>
          <p:nvPr/>
        </p:nvSpPr>
        <p:spPr>
          <a:xfrm>
            <a:off x="275241" y="1750242"/>
            <a:ext cx="747320" cy="262829"/>
          </a:xfrm>
          <a:prstGeom prst="rect">
            <a:avLst/>
          </a:prstGeom>
          <a:solidFill>
            <a:sysClr val="window" lastClr="FFFFFF"/>
          </a:solidFill>
          <a:ln w="25400" cap="flat" cmpd="sng" algn="ctr">
            <a:solidFill>
              <a:srgbClr val="4F81BD"/>
            </a:solidFill>
            <a:prstDash val="solid"/>
          </a:ln>
          <a:effectLst/>
        </p:spPr>
        <p:txBody>
          <a:bodyPr wrap="non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ＣＩＭ試行</a:t>
            </a:r>
            <a:endParaRPr kumimoji="0" lang="ja-JP" altLang="en-US" sz="1800" kern="0" dirty="0">
              <a:solidFill>
                <a:sysClr val="windowText" lastClr="000000"/>
              </a:solidFill>
              <a:latin typeface="Calibri"/>
              <a:ea typeface="ＭＳ Ｐゴシック"/>
            </a:endParaRPr>
          </a:p>
        </p:txBody>
      </p:sp>
      <p:sp>
        <p:nvSpPr>
          <p:cNvPr id="8" name="正方形/長方形 7"/>
          <p:cNvSpPr/>
          <p:nvPr/>
        </p:nvSpPr>
        <p:spPr>
          <a:xfrm>
            <a:off x="275241" y="2946683"/>
            <a:ext cx="825867" cy="262829"/>
          </a:xfrm>
          <a:prstGeom prst="rect">
            <a:avLst/>
          </a:prstGeom>
          <a:solidFill>
            <a:sysClr val="window" lastClr="FFFFFF"/>
          </a:solidFill>
          <a:ln w="25400" cap="flat" cmpd="sng" algn="ctr">
            <a:solidFill>
              <a:srgbClr val="4F81BD"/>
            </a:solidFill>
            <a:prstDash val="solid"/>
          </a:ln>
          <a:effectLst/>
        </p:spPr>
        <p:txBody>
          <a:bodyPr wrap="non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要領・基準</a:t>
            </a:r>
            <a:endParaRPr kumimoji="0" lang="ja-JP" altLang="en-US" sz="1800" kern="0" dirty="0">
              <a:solidFill>
                <a:sysClr val="windowText" lastClr="000000"/>
              </a:solidFill>
              <a:latin typeface="Calibri"/>
              <a:ea typeface="ＭＳ Ｐゴシック"/>
            </a:endParaRPr>
          </a:p>
        </p:txBody>
      </p:sp>
      <p:sp>
        <p:nvSpPr>
          <p:cNvPr id="9" name="ホームベース 8"/>
          <p:cNvSpPr/>
          <p:nvPr/>
        </p:nvSpPr>
        <p:spPr>
          <a:xfrm>
            <a:off x="3981620" y="2534472"/>
            <a:ext cx="2924633" cy="315213"/>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導入ガイドラインの策定への課題整理</a:t>
            </a:r>
            <a:r>
              <a:rPr kumimoji="0" lang="ja-JP" altLang="en-US" sz="1108" kern="0" dirty="0">
                <a:solidFill>
                  <a:sysClr val="windowText" lastClr="000000"/>
                </a:solidFill>
                <a:latin typeface="ＭＳ Ｐゴシック" pitchFamily="50" charset="-128"/>
                <a:ea typeface="ＭＳ Ｐゴシック"/>
              </a:rPr>
              <a:t>　　　　　　　　　　　　　　</a:t>
            </a:r>
          </a:p>
        </p:txBody>
      </p:sp>
      <p:sp>
        <p:nvSpPr>
          <p:cNvPr id="10" name="ホームベース 9"/>
          <p:cNvSpPr/>
          <p:nvPr/>
        </p:nvSpPr>
        <p:spPr>
          <a:xfrm>
            <a:off x="1189925" y="3996787"/>
            <a:ext cx="3988135" cy="398814"/>
          </a:xfrm>
          <a:prstGeom prst="homePlate">
            <a:avLst>
              <a:gd name="adj" fmla="val 33803"/>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データモデル取扱検討</a:t>
            </a:r>
            <a:r>
              <a:rPr kumimoji="0" lang="en-US" altLang="ja-JP" sz="1108" b="1" kern="0" dirty="0">
                <a:solidFill>
                  <a:sysClr val="windowText" lastClr="000000"/>
                </a:solidFill>
                <a:latin typeface="ＭＳ Ｐゴシック" pitchFamily="50" charset="-128"/>
                <a:ea typeface="ＭＳ Ｐゴシック"/>
              </a:rPr>
              <a:t>(</a:t>
            </a:r>
            <a:r>
              <a:rPr kumimoji="0" lang="ja-JP" altLang="en-US" sz="1108" b="1" kern="0" dirty="0">
                <a:solidFill>
                  <a:sysClr val="windowText" lastClr="000000"/>
                </a:solidFill>
                <a:latin typeface="ＭＳ Ｐゴシック" pitchFamily="50" charset="-128"/>
                <a:ea typeface="ＭＳ Ｐゴシック"/>
              </a:rPr>
              <a:t>試行事業</a:t>
            </a:r>
            <a:r>
              <a:rPr kumimoji="0" lang="en-US" altLang="ja-JP" sz="1108" b="1" kern="0" dirty="0">
                <a:solidFill>
                  <a:sysClr val="windowText" lastClr="000000"/>
                </a:solidFill>
                <a:latin typeface="ＭＳ Ｐゴシック" pitchFamily="50" charset="-128"/>
                <a:ea typeface="ＭＳ Ｐゴシック"/>
              </a:rPr>
              <a:t>)</a:t>
            </a:r>
            <a:endParaRPr kumimoji="0" lang="ja-JP" altLang="en-US" sz="1108" b="1"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831" b="1" kern="0" dirty="0">
                <a:solidFill>
                  <a:sysClr val="windowText" lastClr="000000"/>
                </a:solidFill>
                <a:latin typeface="ＭＳ Ｐゴシック" pitchFamily="50" charset="-128"/>
                <a:ea typeface="ＭＳ Ｐゴシック"/>
              </a:rPr>
              <a:t>　</a:t>
            </a:r>
            <a:r>
              <a:rPr kumimoji="0" lang="ja-JP" altLang="en-US" sz="831" kern="0" dirty="0">
                <a:solidFill>
                  <a:sysClr val="windowText" lastClr="000000"/>
                </a:solidFill>
                <a:latin typeface="ＭＳ Ｐゴシック" pitchFamily="50" charset="-128"/>
                <a:ea typeface="ＭＳ Ｐゴシック"/>
              </a:rPr>
              <a:t>・設計業務　・測量調査　・工事　</a:t>
            </a:r>
            <a:r>
              <a:rPr kumimoji="0" lang="ja-JP" altLang="en-US" sz="1108" kern="0" dirty="0">
                <a:solidFill>
                  <a:sysClr val="windowText" lastClr="000000"/>
                </a:solidFill>
                <a:latin typeface="ＭＳ Ｐゴシック" pitchFamily="50" charset="-128"/>
                <a:ea typeface="ＭＳ Ｐゴシック"/>
              </a:rPr>
              <a:t>　　　　　　　　　　　　　　　</a:t>
            </a:r>
          </a:p>
        </p:txBody>
      </p:sp>
      <p:sp>
        <p:nvSpPr>
          <p:cNvPr id="11" name="正方形/長方形 10"/>
          <p:cNvSpPr/>
          <p:nvPr/>
        </p:nvSpPr>
        <p:spPr>
          <a:xfrm>
            <a:off x="275241" y="3312372"/>
            <a:ext cx="848215" cy="262829"/>
          </a:xfrm>
          <a:prstGeom prst="rect">
            <a:avLst/>
          </a:prstGeom>
          <a:solidFill>
            <a:sysClr val="window" lastClr="FFFFFF"/>
          </a:solidFill>
          <a:ln w="25400" cap="flat" cmpd="sng" algn="ctr">
            <a:solidFill>
              <a:srgbClr val="4F81BD"/>
            </a:solidFill>
            <a:prstDash val="solid"/>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契約方式</a:t>
            </a:r>
            <a:endParaRPr kumimoji="0" lang="ja-JP" altLang="en-US" sz="1800" kern="0" dirty="0">
              <a:solidFill>
                <a:sysClr val="windowText" lastClr="000000"/>
              </a:solidFill>
              <a:latin typeface="Calibri"/>
              <a:ea typeface="ＭＳ Ｐゴシック"/>
            </a:endParaRPr>
          </a:p>
        </p:txBody>
      </p:sp>
      <p:sp>
        <p:nvSpPr>
          <p:cNvPr id="12" name="ホームベース 11"/>
          <p:cNvSpPr/>
          <p:nvPr/>
        </p:nvSpPr>
        <p:spPr>
          <a:xfrm>
            <a:off x="1256394" y="3312371"/>
            <a:ext cx="3988135" cy="598220"/>
          </a:xfrm>
          <a:prstGeom prst="homePlate">
            <a:avLst>
              <a:gd name="adj" fmla="val 25614"/>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969" b="1" kern="0" dirty="0">
                <a:solidFill>
                  <a:sysClr val="windowText" lastClr="000000"/>
                </a:solidFill>
                <a:latin typeface="ＭＳ Ｐゴシック" pitchFamily="50" charset="-128"/>
                <a:ea typeface="ＭＳ Ｐゴシック"/>
              </a:rPr>
              <a:t>効果的な契約方式の検討</a:t>
            </a:r>
            <a:r>
              <a:rPr kumimoji="0" lang="ja-JP" altLang="en-US" sz="969" kern="0" dirty="0">
                <a:solidFill>
                  <a:sysClr val="windowText" lastClr="000000"/>
                </a:solidFill>
                <a:latin typeface="ＭＳ Ｐゴシック" pitchFamily="50" charset="-128"/>
                <a:ea typeface="ＭＳ Ｐゴシック"/>
              </a:rPr>
              <a:t>　</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　　　　　　　　　　　　　</a:t>
            </a:r>
          </a:p>
        </p:txBody>
      </p:sp>
      <p:sp>
        <p:nvSpPr>
          <p:cNvPr id="13" name="ホームベース 12"/>
          <p:cNvSpPr/>
          <p:nvPr/>
        </p:nvSpPr>
        <p:spPr>
          <a:xfrm>
            <a:off x="3848683" y="2949222"/>
            <a:ext cx="2725226" cy="265876"/>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chor="ctr">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導入適用範囲の策定　</a:t>
            </a:r>
            <a:endParaRPr kumimoji="0" lang="ja-JP" altLang="en-US" sz="1108" kern="0" dirty="0">
              <a:solidFill>
                <a:sysClr val="windowText" lastClr="000000"/>
              </a:solidFill>
              <a:latin typeface="ＭＳ Ｐゴシック" pitchFamily="50" charset="-128"/>
              <a:ea typeface="ＭＳ Ｐゴシック"/>
            </a:endParaRPr>
          </a:p>
        </p:txBody>
      </p:sp>
      <p:sp>
        <p:nvSpPr>
          <p:cNvPr id="14" name="山形 13"/>
          <p:cNvSpPr/>
          <p:nvPr/>
        </p:nvSpPr>
        <p:spPr>
          <a:xfrm>
            <a:off x="4513371" y="4500958"/>
            <a:ext cx="3988135" cy="664689"/>
          </a:xfrm>
          <a:prstGeom prst="chevron">
            <a:avLst>
              <a:gd name="adj" fmla="val 26809"/>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高度な維持管理システム、法令制度等を踏まえた、</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ＣＩＭ導入による管理者の業務改善の検討</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　　　　　　　　　　　　　　　　</a:t>
            </a:r>
          </a:p>
        </p:txBody>
      </p:sp>
      <p:sp>
        <p:nvSpPr>
          <p:cNvPr id="15" name="ホームベース 14"/>
          <p:cNvSpPr/>
          <p:nvPr/>
        </p:nvSpPr>
        <p:spPr>
          <a:xfrm>
            <a:off x="1655208" y="4872588"/>
            <a:ext cx="4985169" cy="578533"/>
          </a:xfrm>
          <a:prstGeom prst="homePlate">
            <a:avLst>
              <a:gd name="adj" fmla="val 26847"/>
            </a:avLst>
          </a:prstGeom>
          <a:solidFill>
            <a:sysClr val="window" lastClr="FFFFFF">
              <a:lumMod val="85000"/>
            </a:sysClr>
          </a:solidFill>
          <a:ln w="12700">
            <a:solidFill>
              <a:sysClr val="windowText" lastClr="000000"/>
            </a:solidFill>
            <a:prstDash val="dash"/>
          </a:ln>
        </p:spPr>
        <p:txBody>
          <a:bodyPr wrap="square" tIns="33231" bIns="33231" anchor="ctr" anchorCtr="0">
            <a:spAutoFit/>
          </a:bodyPr>
          <a:lstStyle/>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老朽化社会インフラおける高度な維持管理に関する方針策定等</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　・社会資本老朽化対策会議</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　・社会資本メンテナンス戦略小委員会</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　・社会インフラのモニタリング技術活用推進検討委員会</a:t>
            </a:r>
          </a:p>
        </p:txBody>
      </p:sp>
      <p:sp>
        <p:nvSpPr>
          <p:cNvPr id="16" name="正方形/長方形 15"/>
          <p:cNvSpPr/>
          <p:nvPr/>
        </p:nvSpPr>
        <p:spPr>
          <a:xfrm>
            <a:off x="324668" y="5515734"/>
            <a:ext cx="914684" cy="262829"/>
          </a:xfrm>
          <a:prstGeom prst="rect">
            <a:avLst/>
          </a:prstGeom>
          <a:solidFill>
            <a:sysClr val="window" lastClr="FFFFFF"/>
          </a:solidFill>
          <a:ln w="25400" cap="flat" cmpd="sng" algn="ctr">
            <a:solidFill>
              <a:srgbClr val="C0504D"/>
            </a:solidFill>
            <a:prstDash val="solid"/>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教育・訓練</a:t>
            </a:r>
            <a:endParaRPr kumimoji="0" lang="ja-JP" altLang="en-US" sz="1800" kern="0" dirty="0">
              <a:solidFill>
                <a:sysClr val="windowText" lastClr="000000"/>
              </a:solidFill>
              <a:latin typeface="Calibri"/>
              <a:ea typeface="ＭＳ Ｐゴシック"/>
            </a:endParaRPr>
          </a:p>
        </p:txBody>
      </p:sp>
      <p:sp>
        <p:nvSpPr>
          <p:cNvPr id="17" name="ホームベース 16"/>
          <p:cNvSpPr/>
          <p:nvPr/>
        </p:nvSpPr>
        <p:spPr>
          <a:xfrm>
            <a:off x="6640377" y="2202127"/>
            <a:ext cx="1595254" cy="598220"/>
          </a:xfrm>
          <a:prstGeom prst="homePlate">
            <a:avLst>
              <a:gd name="adj" fmla="val 35445"/>
            </a:avLst>
          </a:prstGeom>
          <a:solidFill>
            <a:srgbClr val="F79646">
              <a:lumMod val="20000"/>
              <a:lumOff val="80000"/>
            </a:srgbClr>
          </a:solidFill>
          <a:ln w="57150" cap="flat" cmpd="sng" algn="ctr">
            <a:solidFill>
              <a:srgbClr val="F79646">
                <a:lumMod val="7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　ＣＩＭ導入</a:t>
            </a:r>
          </a:p>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　　ガイドライン策定</a:t>
            </a:r>
          </a:p>
          <a:p>
            <a:pPr algn="ctr" fontAlgn="auto">
              <a:spcBef>
                <a:spcPts val="0"/>
              </a:spcBef>
              <a:spcAft>
                <a:spcPts val="0"/>
              </a:spcAft>
              <a:defRPr/>
            </a:pPr>
            <a:r>
              <a:rPr kumimoji="0" lang="en-US" altLang="ja-JP" sz="1108" kern="0" dirty="0">
                <a:solidFill>
                  <a:sysClr val="windowText" lastClr="000000"/>
                </a:solidFill>
                <a:latin typeface="ＭＳ Ｐゴシック" pitchFamily="50" charset="-128"/>
                <a:ea typeface="ＭＳ Ｐゴシック"/>
              </a:rPr>
              <a:t>(</a:t>
            </a:r>
            <a:r>
              <a:rPr kumimoji="0" lang="ja-JP" altLang="en-US" sz="1108" kern="0" dirty="0">
                <a:solidFill>
                  <a:sysClr val="windowText" lastClr="000000"/>
                </a:solidFill>
                <a:latin typeface="ＭＳ Ｐゴシック" pitchFamily="50" charset="-128"/>
                <a:ea typeface="ＭＳ Ｐゴシック"/>
              </a:rPr>
              <a:t>先導的導入事業</a:t>
            </a:r>
            <a:r>
              <a:rPr kumimoji="0" lang="en-US" altLang="ja-JP" sz="1108" kern="0" dirty="0">
                <a:solidFill>
                  <a:sysClr val="windowText" lastClr="000000"/>
                </a:solidFill>
                <a:latin typeface="ＭＳ Ｐゴシック" pitchFamily="50" charset="-128"/>
                <a:ea typeface="ＭＳ Ｐゴシック"/>
              </a:rPr>
              <a:t>)</a:t>
            </a:r>
            <a:endParaRPr kumimoji="0" lang="ja-JP" altLang="en-US" sz="1108" kern="0" dirty="0">
              <a:solidFill>
                <a:sysClr val="windowText" lastClr="000000"/>
              </a:solidFill>
              <a:latin typeface="ＭＳ Ｐゴシック" pitchFamily="50" charset="-128"/>
              <a:ea typeface="ＭＳ Ｐゴシック"/>
            </a:endParaRPr>
          </a:p>
          <a:p>
            <a:pPr algn="ctr" fontAlgn="auto">
              <a:spcBef>
                <a:spcPts val="0"/>
              </a:spcBef>
              <a:spcAft>
                <a:spcPts val="0"/>
              </a:spcAft>
              <a:defRPr/>
            </a:pPr>
            <a:endParaRPr kumimoji="0" lang="ja-JP" altLang="en-US" sz="1108" b="1" kern="0" dirty="0">
              <a:solidFill>
                <a:sysClr val="windowText" lastClr="000000"/>
              </a:solidFill>
              <a:latin typeface="ＭＳ Ｐゴシック" pitchFamily="50" charset="-128"/>
              <a:ea typeface="ＭＳ Ｐゴシック"/>
            </a:endParaRPr>
          </a:p>
        </p:txBody>
      </p:sp>
      <p:cxnSp>
        <p:nvCxnSpPr>
          <p:cNvPr id="18" name="直線矢印コネクタ 17"/>
          <p:cNvCxnSpPr>
            <a:stCxn id="25" idx="3"/>
          </p:cNvCxnSpPr>
          <p:nvPr/>
        </p:nvCxnSpPr>
        <p:spPr>
          <a:xfrm flipV="1">
            <a:off x="7570942" y="2800349"/>
            <a:ext cx="0" cy="1419216"/>
          </a:xfrm>
          <a:prstGeom prst="straightConnector1">
            <a:avLst/>
          </a:prstGeom>
          <a:noFill/>
          <a:ln w="9525" cap="flat" cmpd="sng" algn="ctr">
            <a:solidFill>
              <a:srgbClr val="000066"/>
            </a:solidFill>
            <a:prstDash val="solid"/>
            <a:tailEnd type="arrow"/>
          </a:ln>
          <a:effectLst>
            <a:outerShdw blurRad="50800" dist="38100" dir="8100000" algn="tr" rotWithShape="0">
              <a:prstClr val="black">
                <a:alpha val="40000"/>
              </a:prstClr>
            </a:outerShdw>
          </a:effectLst>
        </p:spPr>
      </p:cxnSp>
      <p:sp>
        <p:nvSpPr>
          <p:cNvPr id="19" name="山形 18"/>
          <p:cNvSpPr/>
          <p:nvPr/>
        </p:nvSpPr>
        <p:spPr>
          <a:xfrm>
            <a:off x="6372225" y="5436755"/>
            <a:ext cx="2259943" cy="365538"/>
          </a:xfrm>
          <a:prstGeom prst="chevron">
            <a:avLst>
              <a:gd name="adj" fmla="val 39006"/>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en-US" altLang="ja-JP" sz="969" kern="0" dirty="0">
                <a:solidFill>
                  <a:sysClr val="windowText" lastClr="000000"/>
                </a:solidFill>
                <a:latin typeface="ＭＳ Ｐゴシック" pitchFamily="50" charset="-128"/>
                <a:ea typeface="ＭＳ Ｐゴシック"/>
              </a:rPr>
              <a:t>CIM</a:t>
            </a:r>
            <a:r>
              <a:rPr kumimoji="0" lang="ja-JP" altLang="en-US" sz="969" kern="0" dirty="0">
                <a:solidFill>
                  <a:sysClr val="windowText" lastClr="000000"/>
                </a:solidFill>
                <a:latin typeface="ＭＳ Ｐゴシック" pitchFamily="50" charset="-128"/>
                <a:ea typeface="ＭＳ Ｐゴシック"/>
              </a:rPr>
              <a:t>の導入展開に伴う</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公的な普及・研修制度の策定</a:t>
            </a:r>
          </a:p>
        </p:txBody>
      </p:sp>
      <p:sp>
        <p:nvSpPr>
          <p:cNvPr id="20" name="正方形/長方形 19"/>
          <p:cNvSpPr/>
          <p:nvPr/>
        </p:nvSpPr>
        <p:spPr>
          <a:xfrm>
            <a:off x="275241" y="4512681"/>
            <a:ext cx="848215" cy="433324"/>
          </a:xfrm>
          <a:prstGeom prst="rect">
            <a:avLst/>
          </a:prstGeom>
          <a:solidFill>
            <a:sysClr val="window" lastClr="FFFFFF"/>
          </a:solidFill>
          <a:ln w="25400" cap="flat" cmpd="sng" algn="ctr">
            <a:solidFill>
              <a:srgbClr val="C0504D"/>
            </a:solidFill>
            <a:prstDash val="sysDash"/>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維持管理</a:t>
            </a:r>
          </a:p>
          <a:p>
            <a:pPr fontAlgn="auto">
              <a:spcBef>
                <a:spcPts val="0"/>
              </a:spcBef>
              <a:spcAft>
                <a:spcPts val="0"/>
              </a:spcAft>
              <a:defRPr/>
            </a:pPr>
            <a:r>
              <a:rPr kumimoji="0" lang="ja-JP" altLang="en-US" sz="1108" kern="0" dirty="0">
                <a:solidFill>
                  <a:prstClr val="black"/>
                </a:solidFill>
                <a:latin typeface="ＭＳ Ｐゴシック"/>
                <a:ea typeface="ＭＳ Ｐゴシック"/>
              </a:rPr>
              <a:t>プロセス</a:t>
            </a:r>
            <a:endParaRPr kumimoji="0" lang="ja-JP" altLang="en-US" sz="1800" kern="0" dirty="0">
              <a:solidFill>
                <a:sysClr val="windowText" lastClr="000000"/>
              </a:solidFill>
              <a:latin typeface="Calibri"/>
              <a:ea typeface="ＭＳ Ｐゴシック"/>
            </a:endParaRPr>
          </a:p>
        </p:txBody>
      </p:sp>
      <p:sp>
        <p:nvSpPr>
          <p:cNvPr id="21" name="ホームベース 20"/>
          <p:cNvSpPr/>
          <p:nvPr/>
        </p:nvSpPr>
        <p:spPr>
          <a:xfrm>
            <a:off x="1189925" y="2933284"/>
            <a:ext cx="2658757" cy="265876"/>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現行基準の課題整理</a:t>
            </a:r>
            <a:r>
              <a:rPr kumimoji="0" lang="ja-JP" altLang="en-US" sz="1108" kern="0" dirty="0">
                <a:solidFill>
                  <a:sysClr val="windowText" lastClr="000000"/>
                </a:solidFill>
                <a:latin typeface="ＭＳ Ｐゴシック" pitchFamily="50" charset="-128"/>
                <a:ea typeface="ＭＳ Ｐゴシック"/>
              </a:rPr>
              <a:t>　　　　　　　　　　　　　</a:t>
            </a:r>
          </a:p>
        </p:txBody>
      </p:sp>
      <p:sp>
        <p:nvSpPr>
          <p:cNvPr id="22" name="正方形/長方形 21"/>
          <p:cNvSpPr/>
          <p:nvPr/>
        </p:nvSpPr>
        <p:spPr>
          <a:xfrm>
            <a:off x="275241" y="4006972"/>
            <a:ext cx="848215" cy="262829"/>
          </a:xfrm>
          <a:prstGeom prst="rect">
            <a:avLst/>
          </a:prstGeom>
          <a:solidFill>
            <a:sysClr val="window" lastClr="FFFFFF"/>
          </a:solidFill>
          <a:ln w="25400" cap="flat" cmpd="sng" algn="ctr">
            <a:solidFill>
              <a:srgbClr val="4F81BD"/>
            </a:solidFill>
            <a:prstDash val="solid"/>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契約図書</a:t>
            </a:r>
            <a:endParaRPr kumimoji="0" lang="ja-JP" altLang="en-US" sz="1800" kern="0" dirty="0">
              <a:solidFill>
                <a:sysClr val="windowText" lastClr="000000"/>
              </a:solidFill>
              <a:latin typeface="Calibri"/>
              <a:ea typeface="ＭＳ Ｐゴシック"/>
            </a:endParaRPr>
          </a:p>
        </p:txBody>
      </p:sp>
      <p:sp>
        <p:nvSpPr>
          <p:cNvPr id="23" name="正方形/長方形 22"/>
          <p:cNvSpPr/>
          <p:nvPr/>
        </p:nvSpPr>
        <p:spPr>
          <a:xfrm>
            <a:off x="1256394" y="3476994"/>
            <a:ext cx="4677948" cy="475900"/>
          </a:xfrm>
          <a:prstGeom prst="rect">
            <a:avLst/>
          </a:prstGeom>
        </p:spPr>
        <p:txBody>
          <a:bodyPr wrap="square">
            <a:spAutoFit/>
          </a:bodyPr>
          <a:lstStyle/>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Ｅｘ．設計・施工一体型　（詳細設計付工事）</a:t>
            </a:r>
            <a:r>
              <a:rPr kumimoji="0" lang="en-US" altLang="ja-JP" sz="831" kern="0" dirty="0">
                <a:solidFill>
                  <a:sysClr val="windowText" lastClr="000000"/>
                </a:solidFill>
                <a:latin typeface="ＭＳ Ｐゴシック" pitchFamily="50" charset="-128"/>
                <a:ea typeface="ＭＳ Ｐゴシック"/>
              </a:rPr>
              <a:t>(</a:t>
            </a:r>
            <a:r>
              <a:rPr kumimoji="0" lang="ja-JP" altLang="en-US" sz="831" kern="0" dirty="0">
                <a:solidFill>
                  <a:sysClr val="windowText" lastClr="000000"/>
                </a:solidFill>
                <a:latin typeface="ＭＳ Ｐゴシック" pitchFamily="50" charset="-128"/>
                <a:ea typeface="ＭＳ Ｐゴシック"/>
              </a:rPr>
              <a:t>設計施工</a:t>
            </a:r>
            <a:r>
              <a:rPr kumimoji="0" lang="en-US" altLang="ja-JP" sz="831" kern="0" dirty="0">
                <a:solidFill>
                  <a:sysClr val="windowText" lastClr="000000"/>
                </a:solidFill>
                <a:latin typeface="ＭＳ Ｐゴシック" pitchFamily="50" charset="-128"/>
                <a:ea typeface="ＭＳ Ｐゴシック"/>
              </a:rPr>
              <a:t>JV)</a:t>
            </a:r>
            <a:endParaRPr kumimoji="0" lang="ja-JP" altLang="en-US" sz="831"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　　　詳細施工計画付設計</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　　　計画</a:t>
            </a:r>
            <a:r>
              <a:rPr kumimoji="0" lang="en-US" altLang="ja-JP" sz="831" kern="0" dirty="0">
                <a:solidFill>
                  <a:sysClr val="windowText" lastClr="000000"/>
                </a:solidFill>
                <a:latin typeface="ＭＳ Ｐゴシック" pitchFamily="50" charset="-128"/>
                <a:ea typeface="ＭＳ Ｐゴシック"/>
              </a:rPr>
              <a:t>-</a:t>
            </a:r>
            <a:r>
              <a:rPr kumimoji="0" lang="ja-JP" altLang="en-US" sz="831" kern="0" dirty="0">
                <a:solidFill>
                  <a:sysClr val="windowText" lastClr="000000"/>
                </a:solidFill>
                <a:latin typeface="ＭＳ Ｐゴシック" pitchFamily="50" charset="-128"/>
                <a:ea typeface="ＭＳ Ｐゴシック"/>
              </a:rPr>
              <a:t>設計・施工マネジメント型・・・　　</a:t>
            </a:r>
            <a:endParaRPr kumimoji="0" lang="ja-JP" altLang="en-US" sz="1108" kern="0" dirty="0">
              <a:solidFill>
                <a:sysClr val="windowText" lastClr="000000"/>
              </a:solidFill>
              <a:latin typeface="Arial" panose="020B0604020202020204" pitchFamily="34" charset="0"/>
              <a:ea typeface="ＭＳ Ｐゴシック" panose="020B0600070205080204" pitchFamily="50" charset="-128"/>
            </a:endParaRPr>
          </a:p>
        </p:txBody>
      </p:sp>
      <p:sp>
        <p:nvSpPr>
          <p:cNvPr id="24" name="山形 23"/>
          <p:cNvSpPr/>
          <p:nvPr/>
        </p:nvSpPr>
        <p:spPr>
          <a:xfrm>
            <a:off x="4579840" y="3379652"/>
            <a:ext cx="2991102" cy="554717"/>
          </a:xfrm>
          <a:prstGeom prst="chevron">
            <a:avLst>
              <a:gd name="adj" fmla="val 24805"/>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015" b="1" kern="0" dirty="0">
                <a:solidFill>
                  <a:sysClr val="windowText" lastClr="000000"/>
                </a:solidFill>
                <a:latin typeface="ＭＳ Ｐゴシック" pitchFamily="50" charset="-128"/>
                <a:ea typeface="ＭＳ Ｐゴシック"/>
              </a:rPr>
              <a:t>先導的導入事業の契約方式の策定</a:t>
            </a:r>
            <a:r>
              <a:rPr kumimoji="0" lang="ja-JP" altLang="en-US" sz="1015" kern="0" dirty="0">
                <a:solidFill>
                  <a:sysClr val="windowText" lastClr="000000"/>
                </a:solidFill>
                <a:latin typeface="ＭＳ Ｐゴシック" pitchFamily="50" charset="-128"/>
                <a:ea typeface="ＭＳ Ｐゴシック"/>
              </a:rPr>
              <a:t>　　</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Ｅｘ．デザインビルド、</a:t>
            </a:r>
            <a:r>
              <a:rPr kumimoji="0" lang="en-US" altLang="ja-JP" sz="831" kern="0" dirty="0">
                <a:solidFill>
                  <a:sysClr val="windowText" lastClr="000000"/>
                </a:solidFill>
                <a:latin typeface="ＭＳ Ｐゴシック" pitchFamily="50" charset="-128"/>
                <a:ea typeface="ＭＳ Ｐゴシック"/>
              </a:rPr>
              <a:t>VE</a:t>
            </a:r>
            <a:r>
              <a:rPr kumimoji="0" lang="ja-JP" altLang="en-US" sz="831" kern="0" dirty="0" err="1">
                <a:solidFill>
                  <a:sysClr val="windowText" lastClr="000000"/>
                </a:solidFill>
                <a:latin typeface="ＭＳ Ｐゴシック" pitchFamily="50" charset="-128"/>
                <a:ea typeface="ＭＳ Ｐゴシック"/>
              </a:rPr>
              <a:t>、</a:t>
            </a:r>
            <a:r>
              <a:rPr kumimoji="0" lang="en-US" altLang="ja-JP" sz="831" kern="0" dirty="0">
                <a:solidFill>
                  <a:sysClr val="windowText" lastClr="000000"/>
                </a:solidFill>
                <a:latin typeface="ＭＳ Ｐゴシック" pitchFamily="50" charset="-128"/>
                <a:ea typeface="ＭＳ Ｐゴシック"/>
              </a:rPr>
              <a:t>PPP</a:t>
            </a:r>
            <a:r>
              <a:rPr kumimoji="0" lang="ja-JP" altLang="en-US" sz="831" kern="0" dirty="0">
                <a:solidFill>
                  <a:sysClr val="windowText" lastClr="000000"/>
                </a:solidFill>
                <a:latin typeface="ＭＳ Ｐゴシック" pitchFamily="50" charset="-128"/>
                <a:ea typeface="ＭＳ Ｐゴシック"/>
              </a:rPr>
              <a:t>・・・</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　　　インセンティブ、マネジメントフィー・・・　</a:t>
            </a:r>
            <a:r>
              <a:rPr kumimoji="0" lang="ja-JP" altLang="en-US" sz="1015" kern="0" dirty="0">
                <a:solidFill>
                  <a:sysClr val="windowText" lastClr="000000"/>
                </a:solidFill>
                <a:latin typeface="ＭＳ Ｐゴシック" pitchFamily="50" charset="-128"/>
                <a:ea typeface="ＭＳ Ｐゴシック"/>
              </a:rPr>
              <a:t>　　　　　　　　　　　　</a:t>
            </a:r>
          </a:p>
        </p:txBody>
      </p:sp>
      <p:sp>
        <p:nvSpPr>
          <p:cNvPr id="25" name="山形 24"/>
          <p:cNvSpPr/>
          <p:nvPr/>
        </p:nvSpPr>
        <p:spPr>
          <a:xfrm>
            <a:off x="4646309" y="4063256"/>
            <a:ext cx="2924633" cy="312618"/>
          </a:xfrm>
          <a:prstGeom prst="chevron">
            <a:avLst>
              <a:gd name="adj" fmla="val 33624"/>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契約図書取扱方針の策定</a:t>
            </a:r>
            <a:r>
              <a:rPr kumimoji="0" lang="ja-JP" altLang="en-US" sz="1108" kern="0" dirty="0">
                <a:solidFill>
                  <a:sysClr val="windowText" lastClr="000000"/>
                </a:solidFill>
                <a:latin typeface="ＭＳ Ｐゴシック" pitchFamily="50" charset="-128"/>
                <a:ea typeface="ＭＳ Ｐゴシック"/>
              </a:rPr>
              <a:t>　</a:t>
            </a:r>
            <a:endParaRPr kumimoji="0" lang="en-US" altLang="ja-JP" sz="1108"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1108" kern="0" dirty="0">
                <a:solidFill>
                  <a:sysClr val="windowText" lastClr="000000"/>
                </a:solidFill>
                <a:latin typeface="ＭＳ Ｐゴシック" pitchFamily="50" charset="-128"/>
                <a:ea typeface="ＭＳ Ｐゴシック"/>
              </a:rPr>
              <a:t>　</a:t>
            </a:r>
          </a:p>
          <a:p>
            <a:pPr fontAlgn="auto">
              <a:spcBef>
                <a:spcPts val="0"/>
              </a:spcBef>
              <a:spcAft>
                <a:spcPts val="0"/>
              </a:spcAft>
              <a:defRPr/>
            </a:pPr>
            <a:r>
              <a:rPr kumimoji="0" lang="ja-JP" altLang="en-US" sz="1108" kern="0" dirty="0">
                <a:solidFill>
                  <a:sysClr val="windowText" lastClr="000000"/>
                </a:solidFill>
                <a:latin typeface="ＭＳ Ｐゴシック" pitchFamily="50" charset="-128"/>
                <a:ea typeface="ＭＳ Ｐゴシック"/>
              </a:rPr>
              <a:t>　　　　　　　　　</a:t>
            </a:r>
          </a:p>
        </p:txBody>
      </p:sp>
      <p:sp>
        <p:nvSpPr>
          <p:cNvPr id="26"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の導入計画（これまで）</a:t>
            </a:r>
            <a:endParaRPr lang="en-US" altLang="ja-JP"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p:cNvSpPr/>
          <p:nvPr/>
        </p:nvSpPr>
        <p:spPr>
          <a:xfrm>
            <a:off x="47455" y="1541697"/>
            <a:ext cx="9023701" cy="4947643"/>
          </a:xfrm>
          <a:prstGeom prst="rect">
            <a:avLst/>
          </a:prstGeom>
          <a:solidFill>
            <a:schemeClr val="bg1"/>
          </a:solidFill>
          <a:ln w="25400" cap="flat" cmpd="sng" algn="ctr">
            <a:solidFill>
              <a:srgbClr val="333399">
                <a:lumMod val="75000"/>
              </a:srgbClr>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48" name="Rectangle 2"/>
          <p:cNvSpPr txBox="1">
            <a:spLocks noChangeArrowheads="1"/>
          </p:cNvSpPr>
          <p:nvPr/>
        </p:nvSpPr>
        <p:spPr bwMode="auto">
          <a:xfrm>
            <a:off x="524842" y="4030699"/>
            <a:ext cx="4307958" cy="10904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a:solidFill>
                  <a:srgbClr val="00B050"/>
                </a:solidFill>
                <a:ea typeface="ＭＳ Ｐゴシック" panose="020B0600070205080204" pitchFamily="50" charset="-128"/>
              </a:rPr>
              <a:t>実現場・業務で活用可能なガイドライン</a:t>
            </a:r>
            <a:r>
              <a:rPr sz="1600" b="1" dirty="0" smtClean="0">
                <a:solidFill>
                  <a:srgbClr val="00B050"/>
                </a:solidFill>
                <a:ea typeface="ＭＳ Ｐゴシック" panose="020B0600070205080204" pitchFamily="50" charset="-128"/>
              </a:rPr>
              <a:t>策定</a:t>
            </a:r>
            <a:endParaRPr lang="en-US" altLang="ja-JP" sz="1600" b="1" dirty="0" smtClean="0">
              <a:solidFill>
                <a:srgbClr val="00B050"/>
              </a:solidFill>
            </a:endParaRPr>
          </a:p>
          <a:p>
            <a:pPr algn="l">
              <a:lnSpc>
                <a:spcPts val="2000"/>
              </a:lnSpc>
              <a:defRPr/>
            </a:pPr>
            <a:endParaRPr lang="en-US" altLang="ja-JP" sz="1600" b="1" dirty="0">
              <a:solidFill>
                <a:srgbClr val="00B050"/>
              </a:solidFill>
            </a:endParaRPr>
          </a:p>
          <a:p>
            <a:pPr algn="l">
              <a:lnSpc>
                <a:spcPts val="2000"/>
              </a:lnSpc>
              <a:defRPr/>
            </a:pPr>
            <a:r>
              <a:rPr sz="1600" b="1" dirty="0">
                <a:solidFill>
                  <a:srgbClr val="00B050"/>
                </a:solidFill>
                <a:ea typeface="ＭＳ Ｐゴシック" panose="020B0600070205080204" pitchFamily="50" charset="-128"/>
              </a:rPr>
              <a:t>　</a:t>
            </a:r>
            <a:endParaRPr lang="en-US" altLang="ja-JP" sz="1600" b="1" dirty="0" smtClean="0">
              <a:solidFill>
                <a:srgbClr val="00B050"/>
              </a:solidFill>
            </a:endParaRPr>
          </a:p>
          <a:p>
            <a:pPr algn="l">
              <a:lnSpc>
                <a:spcPts val="2000"/>
              </a:lnSpc>
              <a:defRPr/>
            </a:pPr>
            <a:endParaRPr lang="en-US" altLang="ja-JP" sz="1600" b="1" dirty="0" smtClean="0">
              <a:solidFill>
                <a:srgbClr val="00B050"/>
              </a:solidFill>
            </a:endParaRPr>
          </a:p>
        </p:txBody>
      </p:sp>
      <p:sp>
        <p:nvSpPr>
          <p:cNvPr id="49" name="Rectangle 2"/>
          <p:cNvSpPr txBox="1">
            <a:spLocks noChangeArrowheads="1"/>
          </p:cNvSpPr>
          <p:nvPr/>
        </p:nvSpPr>
        <p:spPr bwMode="auto">
          <a:xfrm>
            <a:off x="4774977" y="3924510"/>
            <a:ext cx="4296179" cy="88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smtClean="0">
                <a:solidFill>
                  <a:srgbClr val="00B050"/>
                </a:solidFill>
                <a:ea typeface="ＭＳ Ｐゴシック" panose="020B0600070205080204" pitchFamily="50" charset="-128"/>
              </a:rPr>
              <a:t>ＣＩＭ導入に関わる要領基準の改定等</a:t>
            </a:r>
            <a:endParaRPr lang="en-US" altLang="ja-JP" sz="1600" b="1" dirty="0" smtClean="0">
              <a:solidFill>
                <a:srgbClr val="00B050"/>
              </a:solidFill>
            </a:endParaRPr>
          </a:p>
          <a:p>
            <a:pPr algn="l">
              <a:lnSpc>
                <a:spcPts val="2000"/>
              </a:lnSpc>
              <a:defRPr/>
            </a:pPr>
            <a:r>
              <a:rPr sz="1600" b="1" dirty="0" smtClean="0">
                <a:solidFill>
                  <a:srgbClr val="00B050"/>
                </a:solidFill>
                <a:ea typeface="ＭＳ Ｐゴシック" panose="020B0600070205080204" pitchFamily="50" charset="-128"/>
              </a:rPr>
              <a:t>（他に入契制度、国際標準化等）</a:t>
            </a:r>
            <a:endParaRPr lang="en-US" altLang="ja-JP" sz="1600" b="1" dirty="0" smtClean="0">
              <a:solidFill>
                <a:srgbClr val="00B050"/>
              </a:solidFill>
            </a:endParaRPr>
          </a:p>
        </p:txBody>
      </p:sp>
      <p:cxnSp>
        <p:nvCxnSpPr>
          <p:cNvPr id="50" name="直線コネクタ 49"/>
          <p:cNvCxnSpPr/>
          <p:nvPr/>
        </p:nvCxnSpPr>
        <p:spPr>
          <a:xfrm flipH="1">
            <a:off x="4571984" y="2744924"/>
            <a:ext cx="16" cy="2993893"/>
          </a:xfrm>
          <a:prstGeom prst="line">
            <a:avLst/>
          </a:prstGeom>
          <a:noFill/>
          <a:ln w="57150" cap="flat" cmpd="sng" algn="ctr">
            <a:solidFill>
              <a:srgbClr val="00B050"/>
            </a:solidFill>
            <a:prstDash val="solid"/>
          </a:ln>
          <a:effectLst/>
        </p:spPr>
      </p:cxnSp>
      <p:sp>
        <p:nvSpPr>
          <p:cNvPr id="51" name="正方形/長方形 50"/>
          <p:cNvSpPr/>
          <p:nvPr/>
        </p:nvSpPr>
        <p:spPr>
          <a:xfrm>
            <a:off x="4784423" y="3783348"/>
            <a:ext cx="3571828" cy="701329"/>
          </a:xfrm>
          <a:prstGeom prst="rect">
            <a:avLst/>
          </a:prstGeom>
          <a:no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grpSp>
        <p:nvGrpSpPr>
          <p:cNvPr id="2" name="グループ化 51"/>
          <p:cNvGrpSpPr/>
          <p:nvPr/>
        </p:nvGrpSpPr>
        <p:grpSpPr>
          <a:xfrm>
            <a:off x="2753548" y="5588522"/>
            <a:ext cx="3978692" cy="869924"/>
            <a:chOff x="2505721" y="5826036"/>
            <a:chExt cx="3978692" cy="869924"/>
          </a:xfrm>
        </p:grpSpPr>
        <p:sp>
          <p:nvSpPr>
            <p:cNvPr id="53" name="Rectangle 2"/>
            <p:cNvSpPr txBox="1">
              <a:spLocks noChangeArrowheads="1"/>
            </p:cNvSpPr>
            <p:nvPr/>
          </p:nvSpPr>
          <p:spPr bwMode="auto">
            <a:xfrm>
              <a:off x="2505721" y="6150790"/>
              <a:ext cx="3978691" cy="545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smtClean="0">
                  <a:solidFill>
                    <a:srgbClr val="00B050"/>
                  </a:solidFill>
                  <a:ea typeface="ＭＳ Ｐゴシック" panose="020B0600070205080204" pitchFamily="50" charset="-128"/>
                </a:rPr>
                <a:t>ＣＩＭの現地での検証、検証成果の整理</a:t>
              </a:r>
              <a:endParaRPr lang="en-US" altLang="ja-JP" sz="1600" b="1" dirty="0" smtClean="0">
                <a:solidFill>
                  <a:srgbClr val="00B050"/>
                </a:solidFill>
              </a:endParaRPr>
            </a:p>
          </p:txBody>
        </p:sp>
        <p:sp>
          <p:nvSpPr>
            <p:cNvPr id="54" name="正方形/長方形 53"/>
            <p:cNvSpPr/>
            <p:nvPr/>
          </p:nvSpPr>
          <p:spPr>
            <a:xfrm>
              <a:off x="2528315" y="6014046"/>
              <a:ext cx="3956098" cy="511298"/>
            </a:xfrm>
            <a:prstGeom prst="rect">
              <a:avLst/>
            </a:prstGeom>
            <a:no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55" name="Rectangle 2"/>
            <p:cNvSpPr txBox="1">
              <a:spLocks noChangeArrowheads="1"/>
            </p:cNvSpPr>
            <p:nvPr/>
          </p:nvSpPr>
          <p:spPr bwMode="auto">
            <a:xfrm>
              <a:off x="2505722" y="5826036"/>
              <a:ext cx="3290414" cy="288000"/>
            </a:xfrm>
            <a:prstGeom prst="rect">
              <a:avLst/>
            </a:prstGeom>
            <a:solidFill>
              <a:srgbClr val="00B050">
                <a:alpha val="93000"/>
              </a:srgbClr>
            </a:solidFill>
            <a:ln w="19050">
              <a:solidFill>
                <a:srgbClr val="00B050"/>
              </a:solidFill>
              <a:prstDash val="solid"/>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en-US" altLang="ja-JP" sz="1600" dirty="0">
                  <a:solidFill>
                    <a:prstClr val="white"/>
                  </a:solidFill>
                </a:rPr>
                <a:t>Ⅲ</a:t>
              </a:r>
              <a:r>
                <a:rPr sz="1600" b="1" dirty="0" smtClean="0">
                  <a:solidFill>
                    <a:prstClr val="white"/>
                  </a:solidFill>
                  <a:latin typeface="ＭＳ Ｐゴシック"/>
                  <a:ea typeface="ＭＳ Ｐゴシック"/>
                </a:rPr>
                <a:t>　現地での</a:t>
              </a:r>
              <a:r>
                <a:rPr sz="1600" b="1" dirty="0" smtClean="0">
                  <a:solidFill>
                    <a:prstClr val="white"/>
                  </a:solidFill>
                  <a:ea typeface="ＭＳ Ｐゴシック" panose="020B0600070205080204" pitchFamily="50" charset="-128"/>
                </a:rPr>
                <a:t>検証</a:t>
              </a:r>
              <a:r>
                <a:rPr lang="en-US" altLang="ja-JP" sz="1600" b="1" dirty="0" smtClean="0">
                  <a:solidFill>
                    <a:prstClr val="white"/>
                  </a:solidFill>
                </a:rPr>
                <a:t>WG</a:t>
              </a:r>
            </a:p>
          </p:txBody>
        </p:sp>
      </p:grpSp>
      <p:cxnSp>
        <p:nvCxnSpPr>
          <p:cNvPr id="56" name="直線コネクタ 55"/>
          <p:cNvCxnSpPr/>
          <p:nvPr/>
        </p:nvCxnSpPr>
        <p:spPr>
          <a:xfrm>
            <a:off x="6445646" y="3392996"/>
            <a:ext cx="0" cy="427382"/>
          </a:xfrm>
          <a:prstGeom prst="line">
            <a:avLst/>
          </a:prstGeom>
          <a:noFill/>
          <a:ln w="57150" cap="flat" cmpd="sng" algn="ctr">
            <a:solidFill>
              <a:srgbClr val="00B050"/>
            </a:solidFill>
            <a:prstDash val="solid"/>
          </a:ln>
          <a:effectLst/>
        </p:spPr>
      </p:cxnSp>
      <p:sp>
        <p:nvSpPr>
          <p:cNvPr id="57" name="Rectangle 2"/>
          <p:cNvSpPr txBox="1">
            <a:spLocks noChangeArrowheads="1"/>
          </p:cNvSpPr>
          <p:nvPr/>
        </p:nvSpPr>
        <p:spPr bwMode="auto">
          <a:xfrm>
            <a:off x="4773121" y="3634993"/>
            <a:ext cx="2983351" cy="288869"/>
          </a:xfrm>
          <a:prstGeom prst="rect">
            <a:avLst/>
          </a:prstGeom>
          <a:solidFill>
            <a:srgbClr val="00B050">
              <a:alpha val="93000"/>
            </a:srgbClr>
          </a:solidFill>
          <a:ln w="19050">
            <a:solidFill>
              <a:srgbClr val="00B050">
                <a:alpha val="97000"/>
              </a:srgbClr>
            </a:solidFill>
            <a:prstDash val="solid"/>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en-US" altLang="ja-JP" sz="1600" b="1" dirty="0" smtClean="0">
                <a:solidFill>
                  <a:prstClr val="white"/>
                </a:solidFill>
              </a:rPr>
              <a:t>Ⅱ</a:t>
            </a:r>
            <a:r>
              <a:rPr sz="1600" b="1" dirty="0" smtClean="0">
                <a:solidFill>
                  <a:prstClr val="white"/>
                </a:solidFill>
                <a:ea typeface="ＭＳ Ｐゴシック" panose="020B0600070205080204" pitchFamily="50" charset="-128"/>
              </a:rPr>
              <a:t>　要領基準改定</a:t>
            </a:r>
            <a:r>
              <a:rPr lang="en-US" altLang="ja-JP" sz="1600" b="1" dirty="0" smtClean="0">
                <a:solidFill>
                  <a:prstClr val="white"/>
                </a:solidFill>
              </a:rPr>
              <a:t>WG</a:t>
            </a:r>
          </a:p>
        </p:txBody>
      </p:sp>
      <p:grpSp>
        <p:nvGrpSpPr>
          <p:cNvPr id="3" name="グループ化 57"/>
          <p:cNvGrpSpPr/>
          <p:nvPr/>
        </p:nvGrpSpPr>
        <p:grpSpPr>
          <a:xfrm>
            <a:off x="227534" y="5711579"/>
            <a:ext cx="1152128" cy="551170"/>
            <a:chOff x="89541" y="6002708"/>
            <a:chExt cx="1152128" cy="551170"/>
          </a:xfrm>
        </p:grpSpPr>
        <p:sp>
          <p:nvSpPr>
            <p:cNvPr id="59" name="円/楕円 58"/>
            <p:cNvSpPr/>
            <p:nvPr/>
          </p:nvSpPr>
          <p:spPr>
            <a:xfrm>
              <a:off x="102214" y="6002708"/>
              <a:ext cx="1106083" cy="551170"/>
            </a:xfrm>
            <a:prstGeom prst="ellipse">
              <a:avLst/>
            </a:prstGeom>
            <a:solidFill>
              <a:srgbClr val="000000">
                <a:lumMod val="40000"/>
                <a:lumOff val="60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60" name="テキスト ボックス 59"/>
            <p:cNvSpPr txBox="1"/>
            <p:nvPr/>
          </p:nvSpPr>
          <p:spPr>
            <a:xfrm>
              <a:off x="89541" y="6119120"/>
              <a:ext cx="1152128" cy="276999"/>
            </a:xfrm>
            <a:prstGeom prst="rect">
              <a:avLst/>
            </a:prstGeom>
            <a:noFill/>
          </p:spPr>
          <p:txBody>
            <a:bodyPr wrap="square" rtlCol="0">
              <a:spAutoFit/>
            </a:bodyPr>
            <a:lstStyle/>
            <a:p>
              <a:pPr algn="ctr" fontAlgn="auto">
                <a:spcBef>
                  <a:spcPts val="0"/>
                </a:spcBef>
                <a:spcAft>
                  <a:spcPts val="0"/>
                </a:spcAft>
                <a:defRPr/>
              </a:pPr>
              <a:r>
                <a:rPr kumimoji="0" lang="ja-JP" altLang="en-US" sz="1200" b="1" kern="0" dirty="0" smtClean="0">
                  <a:solidFill>
                    <a:prstClr val="black"/>
                  </a:solidFill>
                </a:rPr>
                <a:t>土木学会</a:t>
              </a:r>
            </a:p>
          </p:txBody>
        </p:sp>
      </p:grpSp>
      <p:sp>
        <p:nvSpPr>
          <p:cNvPr id="61" name="Rectangle 2"/>
          <p:cNvSpPr txBox="1">
            <a:spLocks noChangeArrowheads="1"/>
          </p:cNvSpPr>
          <p:nvPr/>
        </p:nvSpPr>
        <p:spPr bwMode="auto">
          <a:xfrm>
            <a:off x="777829" y="4590874"/>
            <a:ext cx="1140169" cy="63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r">
              <a:lnSpc>
                <a:spcPts val="1400"/>
              </a:lnSpc>
              <a:defRPr/>
            </a:pPr>
            <a:r>
              <a:rPr sz="1200" b="1" dirty="0" smtClean="0">
                <a:solidFill>
                  <a:prstClr val="black"/>
                </a:solidFill>
                <a:ea typeface="ＭＳ Ｐゴシック" panose="020B0600070205080204" pitchFamily="50" charset="-128"/>
              </a:rPr>
              <a:t>技術検討成果の連携・共有</a:t>
            </a:r>
            <a:endParaRPr lang="en-US" altLang="ja-JP" sz="1200" b="1" dirty="0" smtClean="0">
              <a:solidFill>
                <a:prstClr val="black"/>
              </a:solidFill>
            </a:endParaRPr>
          </a:p>
        </p:txBody>
      </p:sp>
      <p:cxnSp>
        <p:nvCxnSpPr>
          <p:cNvPr id="62" name="直線コネクタ 61"/>
          <p:cNvCxnSpPr/>
          <p:nvPr/>
        </p:nvCxnSpPr>
        <p:spPr>
          <a:xfrm flipH="1">
            <a:off x="1346774" y="6104990"/>
            <a:ext cx="943294" cy="13485"/>
          </a:xfrm>
          <a:prstGeom prst="line">
            <a:avLst/>
          </a:prstGeom>
          <a:noFill/>
          <a:ln w="38100" cap="flat" cmpd="sng" algn="ctr">
            <a:solidFill>
              <a:srgbClr val="0070C0"/>
            </a:solidFill>
            <a:prstDash val="solid"/>
            <a:headEnd type="triangle"/>
            <a:tailEnd type="triangle"/>
          </a:ln>
          <a:effectLst/>
        </p:spPr>
      </p:cxnSp>
      <p:sp>
        <p:nvSpPr>
          <p:cNvPr id="63" name="Rectangle 2"/>
          <p:cNvSpPr txBox="1">
            <a:spLocks noChangeArrowheads="1"/>
          </p:cNvSpPr>
          <p:nvPr/>
        </p:nvSpPr>
        <p:spPr bwMode="auto">
          <a:xfrm>
            <a:off x="1312784" y="5638087"/>
            <a:ext cx="1440160" cy="63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lang="en-US" altLang="ja-JP" sz="1200" b="1" dirty="0" smtClean="0">
                <a:solidFill>
                  <a:prstClr val="black"/>
                </a:solidFill>
              </a:rPr>
              <a:t>CIM</a:t>
            </a:r>
            <a:r>
              <a:rPr sz="1200" b="1" dirty="0" smtClean="0">
                <a:solidFill>
                  <a:prstClr val="black"/>
                </a:solidFill>
                <a:ea typeface="ＭＳ Ｐゴシック" panose="020B0600070205080204" pitchFamily="50" charset="-128"/>
              </a:rPr>
              <a:t>人材教育の</a:t>
            </a:r>
            <a:endParaRPr lang="en-US" altLang="ja-JP" sz="1200" b="1" dirty="0" smtClean="0">
              <a:solidFill>
                <a:prstClr val="black"/>
              </a:solidFill>
            </a:endParaRPr>
          </a:p>
          <a:p>
            <a:pPr algn="l">
              <a:lnSpc>
                <a:spcPts val="1400"/>
              </a:lnSpc>
              <a:defRPr/>
            </a:pPr>
            <a:r>
              <a:rPr sz="1200" b="1" dirty="0" smtClean="0">
                <a:solidFill>
                  <a:prstClr val="black"/>
                </a:solidFill>
                <a:ea typeface="ＭＳ Ｐゴシック" panose="020B0600070205080204" pitchFamily="50" charset="-128"/>
              </a:rPr>
              <a:t>発注者支援</a:t>
            </a:r>
            <a:endParaRPr lang="en-US" altLang="ja-JP" sz="1200" b="1" dirty="0" smtClean="0">
              <a:solidFill>
                <a:prstClr val="black"/>
              </a:solidFill>
            </a:endParaRPr>
          </a:p>
        </p:txBody>
      </p:sp>
      <p:grpSp>
        <p:nvGrpSpPr>
          <p:cNvPr id="4" name="グループ化 63"/>
          <p:cNvGrpSpPr/>
          <p:nvPr/>
        </p:nvGrpSpPr>
        <p:grpSpPr>
          <a:xfrm>
            <a:off x="7065940" y="5499905"/>
            <a:ext cx="1536133" cy="773411"/>
            <a:chOff x="7065940" y="5679925"/>
            <a:chExt cx="1536133" cy="773411"/>
          </a:xfrm>
        </p:grpSpPr>
        <p:sp>
          <p:nvSpPr>
            <p:cNvPr id="65" name="円/楕円 64"/>
            <p:cNvSpPr/>
            <p:nvPr/>
          </p:nvSpPr>
          <p:spPr>
            <a:xfrm>
              <a:off x="7146272" y="5679925"/>
              <a:ext cx="1383879" cy="773411"/>
            </a:xfrm>
            <a:prstGeom prst="ellipse">
              <a:avLst/>
            </a:prstGeom>
            <a:solidFill>
              <a:srgbClr val="2D2D8A">
                <a:lumMod val="40000"/>
                <a:lumOff val="60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sz="1200" kern="0" smtClean="0">
                <a:solidFill>
                  <a:prstClr val="white"/>
                </a:solidFill>
                <a:latin typeface="Arial"/>
                <a:ea typeface="ＭＳ Ｐゴシック"/>
              </a:endParaRPr>
            </a:p>
          </p:txBody>
        </p:sp>
        <p:sp>
          <p:nvSpPr>
            <p:cNvPr id="66" name="テキスト ボックス 65"/>
            <p:cNvSpPr txBox="1"/>
            <p:nvPr/>
          </p:nvSpPr>
          <p:spPr>
            <a:xfrm>
              <a:off x="7065940" y="5720605"/>
              <a:ext cx="1536133" cy="646331"/>
            </a:xfrm>
            <a:prstGeom prst="rect">
              <a:avLst/>
            </a:prstGeom>
            <a:noFill/>
          </p:spPr>
          <p:txBody>
            <a:bodyPr wrap="square" rtlCol="0">
              <a:spAutoFit/>
            </a:bodyPr>
            <a:lstStyle/>
            <a:p>
              <a:pPr algn="ctr" fontAlgn="auto">
                <a:spcBef>
                  <a:spcPts val="0"/>
                </a:spcBef>
                <a:spcAft>
                  <a:spcPts val="0"/>
                </a:spcAft>
                <a:defRPr/>
              </a:pPr>
              <a:r>
                <a:rPr kumimoji="0" lang="en-US" altLang="ja-JP" sz="1200" b="1" kern="0" dirty="0" smtClean="0">
                  <a:solidFill>
                    <a:prstClr val="black"/>
                  </a:solidFill>
                </a:rPr>
                <a:t>building</a:t>
              </a:r>
            </a:p>
            <a:p>
              <a:pPr algn="ctr" fontAlgn="auto">
                <a:spcBef>
                  <a:spcPts val="0"/>
                </a:spcBef>
                <a:spcAft>
                  <a:spcPts val="0"/>
                </a:spcAft>
                <a:defRPr/>
              </a:pPr>
              <a:r>
                <a:rPr kumimoji="0" lang="en-US" altLang="ja-JP" sz="1200" b="1" kern="0" dirty="0" smtClean="0">
                  <a:solidFill>
                    <a:prstClr val="black"/>
                  </a:solidFill>
                </a:rPr>
                <a:t>SMART</a:t>
              </a:r>
            </a:p>
            <a:p>
              <a:pPr algn="ctr" fontAlgn="auto">
                <a:spcBef>
                  <a:spcPts val="0"/>
                </a:spcBef>
                <a:spcAft>
                  <a:spcPts val="0"/>
                </a:spcAft>
                <a:defRPr/>
              </a:pPr>
              <a:r>
                <a:rPr kumimoji="0" lang="en-US" altLang="ja-JP" sz="1200" b="1" kern="0" dirty="0" smtClean="0">
                  <a:solidFill>
                    <a:prstClr val="black"/>
                  </a:solidFill>
                </a:rPr>
                <a:t>International</a:t>
              </a:r>
              <a:endParaRPr kumimoji="0" lang="ja-JP" altLang="en-US" sz="1200" b="1" kern="0" dirty="0" smtClean="0">
                <a:solidFill>
                  <a:prstClr val="black"/>
                </a:solidFill>
              </a:endParaRPr>
            </a:p>
          </p:txBody>
        </p:sp>
      </p:grpSp>
      <p:sp>
        <p:nvSpPr>
          <p:cNvPr id="67" name="Rectangle 2"/>
          <p:cNvSpPr txBox="1">
            <a:spLocks noChangeArrowheads="1"/>
          </p:cNvSpPr>
          <p:nvPr/>
        </p:nvSpPr>
        <p:spPr bwMode="auto">
          <a:xfrm>
            <a:off x="7787619" y="4874075"/>
            <a:ext cx="1440160" cy="63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sz="1200" b="1" dirty="0" smtClean="0">
                <a:solidFill>
                  <a:prstClr val="black"/>
                </a:solidFill>
                <a:ea typeface="ＭＳ Ｐゴシック" panose="020B0600070205080204" pitchFamily="50" charset="-128"/>
              </a:rPr>
              <a:t>国際標準化への</a:t>
            </a:r>
            <a:endParaRPr lang="en-US" altLang="ja-JP" sz="1200" b="1" dirty="0" smtClean="0">
              <a:solidFill>
                <a:prstClr val="black"/>
              </a:solidFill>
            </a:endParaRPr>
          </a:p>
          <a:p>
            <a:pPr algn="l">
              <a:lnSpc>
                <a:spcPts val="1400"/>
              </a:lnSpc>
              <a:defRPr/>
            </a:pPr>
            <a:r>
              <a:rPr sz="1200" b="1" dirty="0" smtClean="0">
                <a:solidFill>
                  <a:prstClr val="black"/>
                </a:solidFill>
                <a:ea typeface="ＭＳ Ｐゴシック" panose="020B0600070205080204" pitchFamily="50" charset="-128"/>
              </a:rPr>
              <a:t>対応連携</a:t>
            </a:r>
            <a:endParaRPr lang="en-US" altLang="ja-JP" sz="1200" b="1" dirty="0" smtClean="0">
              <a:solidFill>
                <a:prstClr val="black"/>
              </a:solidFill>
            </a:endParaRPr>
          </a:p>
        </p:txBody>
      </p:sp>
      <p:cxnSp>
        <p:nvCxnSpPr>
          <p:cNvPr id="68" name="直線コネクタ 67"/>
          <p:cNvCxnSpPr/>
          <p:nvPr/>
        </p:nvCxnSpPr>
        <p:spPr>
          <a:xfrm flipH="1">
            <a:off x="7800385" y="4512186"/>
            <a:ext cx="13081" cy="956438"/>
          </a:xfrm>
          <a:prstGeom prst="line">
            <a:avLst/>
          </a:prstGeom>
          <a:noFill/>
          <a:ln w="38100" cap="flat" cmpd="sng" algn="ctr">
            <a:solidFill>
              <a:srgbClr val="0070C0"/>
            </a:solidFill>
            <a:prstDash val="solid"/>
            <a:headEnd type="triangle"/>
            <a:tailEnd type="triangle"/>
          </a:ln>
          <a:effectLst/>
        </p:spPr>
      </p:cxnSp>
      <p:grpSp>
        <p:nvGrpSpPr>
          <p:cNvPr id="5" name="グループ化 68"/>
          <p:cNvGrpSpPr/>
          <p:nvPr/>
        </p:nvGrpSpPr>
        <p:grpSpPr>
          <a:xfrm>
            <a:off x="1355603" y="5038400"/>
            <a:ext cx="1372991" cy="558320"/>
            <a:chOff x="1290146" y="5169796"/>
            <a:chExt cx="1372991" cy="558320"/>
          </a:xfrm>
        </p:grpSpPr>
        <p:sp>
          <p:nvSpPr>
            <p:cNvPr id="70" name="円/楕円 69"/>
            <p:cNvSpPr/>
            <p:nvPr/>
          </p:nvSpPr>
          <p:spPr>
            <a:xfrm>
              <a:off x="1426066" y="5169796"/>
              <a:ext cx="1209776" cy="558320"/>
            </a:xfrm>
            <a:prstGeom prst="ellipse">
              <a:avLst/>
            </a:prstGeom>
            <a:solidFill>
              <a:srgbClr val="FFFFFF">
                <a:lumMod val="95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sz="1200" kern="0" smtClean="0">
                <a:solidFill>
                  <a:prstClr val="white"/>
                </a:solidFill>
                <a:latin typeface="Arial"/>
                <a:ea typeface="ＭＳ Ｐゴシック"/>
              </a:endParaRPr>
            </a:p>
          </p:txBody>
        </p:sp>
        <p:sp>
          <p:nvSpPr>
            <p:cNvPr id="71" name="テキスト ボックス 70"/>
            <p:cNvSpPr txBox="1"/>
            <p:nvPr/>
          </p:nvSpPr>
          <p:spPr>
            <a:xfrm>
              <a:off x="1290146" y="5247959"/>
              <a:ext cx="1372991" cy="461665"/>
            </a:xfrm>
            <a:prstGeom prst="rect">
              <a:avLst/>
            </a:prstGeom>
            <a:noFill/>
          </p:spPr>
          <p:txBody>
            <a:bodyPr wrap="square" rtlCol="0">
              <a:spAutoFit/>
            </a:bodyPr>
            <a:lstStyle/>
            <a:p>
              <a:pPr algn="ctr" fontAlgn="auto">
                <a:spcBef>
                  <a:spcPts val="0"/>
                </a:spcBef>
                <a:spcAft>
                  <a:spcPts val="0"/>
                </a:spcAft>
                <a:defRPr/>
              </a:pPr>
              <a:r>
                <a:rPr kumimoji="0" lang="ja-JP" altLang="en-US" sz="1200" b="1" kern="0" dirty="0" smtClean="0">
                  <a:solidFill>
                    <a:prstClr val="black"/>
                  </a:solidFill>
                </a:rPr>
                <a:t>標準化委員会</a:t>
              </a:r>
              <a:endParaRPr kumimoji="0" lang="en-US" altLang="ja-JP" sz="1200" b="1" kern="0" dirty="0" smtClean="0">
                <a:solidFill>
                  <a:prstClr val="black"/>
                </a:solidFill>
              </a:endParaRPr>
            </a:p>
            <a:p>
              <a:pPr algn="ctr" fontAlgn="auto">
                <a:spcBef>
                  <a:spcPts val="0"/>
                </a:spcBef>
                <a:spcAft>
                  <a:spcPts val="0"/>
                </a:spcAft>
                <a:defRPr/>
              </a:pPr>
              <a:r>
                <a:rPr kumimoji="0" lang="ja-JP" altLang="en-US" sz="1200" b="1" kern="0" dirty="0" smtClean="0">
                  <a:solidFill>
                    <a:prstClr val="black"/>
                  </a:solidFill>
                </a:rPr>
                <a:t>（</a:t>
              </a:r>
              <a:r>
                <a:rPr kumimoji="0" lang="en-US" altLang="ja-JP" sz="1200" b="1" kern="0" dirty="0" smtClean="0">
                  <a:solidFill>
                    <a:prstClr val="black"/>
                  </a:solidFill>
                </a:rPr>
                <a:t>JACIC)</a:t>
              </a:r>
              <a:endParaRPr kumimoji="0" lang="ja-JP" altLang="en-US" sz="1200" b="1" kern="0" dirty="0" smtClean="0">
                <a:solidFill>
                  <a:prstClr val="black"/>
                </a:solidFill>
              </a:endParaRPr>
            </a:p>
          </p:txBody>
        </p:sp>
      </p:grpSp>
      <p:cxnSp>
        <p:nvCxnSpPr>
          <p:cNvPr id="72" name="直線コネクタ 71"/>
          <p:cNvCxnSpPr/>
          <p:nvPr/>
        </p:nvCxnSpPr>
        <p:spPr>
          <a:xfrm>
            <a:off x="2105538" y="4539522"/>
            <a:ext cx="419" cy="542565"/>
          </a:xfrm>
          <a:prstGeom prst="line">
            <a:avLst/>
          </a:prstGeom>
          <a:noFill/>
          <a:ln w="38100" cap="flat" cmpd="sng" algn="ctr">
            <a:solidFill>
              <a:srgbClr val="0070C0"/>
            </a:solidFill>
            <a:prstDash val="solid"/>
            <a:headEnd type="triangle"/>
            <a:tailEnd type="triangle"/>
          </a:ln>
          <a:effectLst/>
        </p:spPr>
      </p:cxnSp>
      <p:sp>
        <p:nvSpPr>
          <p:cNvPr id="73" name="Rectangle 2"/>
          <p:cNvSpPr txBox="1">
            <a:spLocks noChangeArrowheads="1"/>
          </p:cNvSpPr>
          <p:nvPr/>
        </p:nvSpPr>
        <p:spPr bwMode="auto">
          <a:xfrm>
            <a:off x="2135687" y="4518866"/>
            <a:ext cx="1140169" cy="635229"/>
          </a:xfrm>
          <a:prstGeom prst="rect">
            <a:avLst/>
          </a:prstGeom>
          <a:noFill/>
          <a:ln w="38100">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sz="1200" b="1" dirty="0" smtClean="0">
                <a:solidFill>
                  <a:prstClr val="black"/>
                </a:solidFill>
                <a:ea typeface="ＭＳ Ｐゴシック" panose="020B0600070205080204" pitchFamily="50" charset="-128"/>
              </a:rPr>
              <a:t>ＣＩＭ全体像の検討共有</a:t>
            </a:r>
            <a:endParaRPr lang="en-US" altLang="ja-JP" sz="1200" b="1" dirty="0" smtClean="0">
              <a:solidFill>
                <a:prstClr val="black"/>
              </a:solidFill>
            </a:endParaRPr>
          </a:p>
        </p:txBody>
      </p:sp>
      <p:grpSp>
        <p:nvGrpSpPr>
          <p:cNvPr id="6" name="グループ化 73"/>
          <p:cNvGrpSpPr/>
          <p:nvPr/>
        </p:nvGrpSpPr>
        <p:grpSpPr>
          <a:xfrm>
            <a:off x="6144781" y="5017888"/>
            <a:ext cx="1372991" cy="558320"/>
            <a:chOff x="6264796" y="5169796"/>
            <a:chExt cx="1372991" cy="558320"/>
          </a:xfrm>
        </p:grpSpPr>
        <p:sp>
          <p:nvSpPr>
            <p:cNvPr id="75" name="円/楕円 74"/>
            <p:cNvSpPr/>
            <p:nvPr/>
          </p:nvSpPr>
          <p:spPr>
            <a:xfrm>
              <a:off x="6338021" y="5169796"/>
              <a:ext cx="1209776" cy="558320"/>
            </a:xfrm>
            <a:prstGeom prst="ellipse">
              <a:avLst/>
            </a:prstGeom>
            <a:solidFill>
              <a:srgbClr val="FFFFFF">
                <a:lumMod val="95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sz="1200" kern="0" smtClean="0">
                <a:solidFill>
                  <a:prstClr val="white"/>
                </a:solidFill>
                <a:latin typeface="Arial"/>
                <a:ea typeface="ＭＳ Ｐゴシック"/>
              </a:endParaRPr>
            </a:p>
          </p:txBody>
        </p:sp>
        <p:sp>
          <p:nvSpPr>
            <p:cNvPr id="76" name="テキスト ボックス 75"/>
            <p:cNvSpPr txBox="1"/>
            <p:nvPr/>
          </p:nvSpPr>
          <p:spPr>
            <a:xfrm>
              <a:off x="6264796" y="5219468"/>
              <a:ext cx="1372991" cy="461665"/>
            </a:xfrm>
            <a:prstGeom prst="rect">
              <a:avLst/>
            </a:prstGeom>
            <a:noFill/>
          </p:spPr>
          <p:txBody>
            <a:bodyPr wrap="square" rtlCol="0">
              <a:spAutoFit/>
            </a:bodyPr>
            <a:lstStyle/>
            <a:p>
              <a:pPr algn="ctr" fontAlgn="auto">
                <a:spcBef>
                  <a:spcPts val="0"/>
                </a:spcBef>
                <a:spcAft>
                  <a:spcPts val="0"/>
                </a:spcAft>
                <a:defRPr/>
              </a:pPr>
              <a:r>
                <a:rPr kumimoji="0" lang="ja-JP" altLang="en-US" sz="1200" b="1" kern="0" dirty="0" smtClean="0">
                  <a:solidFill>
                    <a:prstClr val="black"/>
                  </a:solidFill>
                </a:rPr>
                <a:t>標準化委員会</a:t>
              </a:r>
              <a:endParaRPr kumimoji="0" lang="en-US" altLang="ja-JP" sz="1200" b="1" kern="0" dirty="0" smtClean="0">
                <a:solidFill>
                  <a:prstClr val="black"/>
                </a:solidFill>
              </a:endParaRPr>
            </a:p>
            <a:p>
              <a:pPr algn="ctr" fontAlgn="auto">
                <a:spcBef>
                  <a:spcPts val="0"/>
                </a:spcBef>
                <a:spcAft>
                  <a:spcPts val="0"/>
                </a:spcAft>
                <a:defRPr/>
              </a:pPr>
              <a:r>
                <a:rPr kumimoji="0" lang="ja-JP" altLang="en-US" sz="1200" b="1" kern="0" dirty="0" smtClean="0">
                  <a:solidFill>
                    <a:prstClr val="black"/>
                  </a:solidFill>
                </a:rPr>
                <a:t>（</a:t>
              </a:r>
              <a:r>
                <a:rPr kumimoji="0" lang="en-US" altLang="ja-JP" sz="1200" b="1" kern="0" dirty="0" smtClean="0">
                  <a:solidFill>
                    <a:prstClr val="black"/>
                  </a:solidFill>
                </a:rPr>
                <a:t>JACIC)</a:t>
              </a:r>
              <a:endParaRPr kumimoji="0" lang="ja-JP" altLang="en-US" sz="1200" b="1" kern="0" dirty="0" smtClean="0">
                <a:solidFill>
                  <a:prstClr val="black"/>
                </a:solidFill>
              </a:endParaRPr>
            </a:p>
          </p:txBody>
        </p:sp>
      </p:grpSp>
      <p:sp>
        <p:nvSpPr>
          <p:cNvPr id="77" name="Rectangle 2"/>
          <p:cNvSpPr txBox="1">
            <a:spLocks noChangeArrowheads="1"/>
          </p:cNvSpPr>
          <p:nvPr/>
        </p:nvSpPr>
        <p:spPr bwMode="auto">
          <a:xfrm>
            <a:off x="6854411" y="4545100"/>
            <a:ext cx="1140169" cy="635229"/>
          </a:xfrm>
          <a:prstGeom prst="rect">
            <a:avLst/>
          </a:prstGeom>
          <a:noFill/>
          <a:ln w="38100">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sz="1200" b="1" dirty="0" smtClean="0">
                <a:solidFill>
                  <a:prstClr val="black"/>
                </a:solidFill>
                <a:ea typeface="ＭＳ Ｐゴシック" panose="020B0600070205080204" pitchFamily="50" charset="-128"/>
              </a:rPr>
              <a:t>標準化の</a:t>
            </a:r>
            <a:endParaRPr lang="en-US" altLang="ja-JP" sz="1200" b="1" dirty="0" smtClean="0">
              <a:solidFill>
                <a:prstClr val="black"/>
              </a:solidFill>
            </a:endParaRPr>
          </a:p>
          <a:p>
            <a:pPr algn="l">
              <a:lnSpc>
                <a:spcPts val="1400"/>
              </a:lnSpc>
              <a:defRPr/>
            </a:pPr>
            <a:r>
              <a:rPr sz="1200" b="1" dirty="0" smtClean="0">
                <a:solidFill>
                  <a:prstClr val="black"/>
                </a:solidFill>
                <a:ea typeface="ＭＳ Ｐゴシック" panose="020B0600070205080204" pitchFamily="50" charset="-128"/>
              </a:rPr>
              <a:t>検討共有</a:t>
            </a:r>
            <a:endParaRPr lang="en-US" altLang="ja-JP" sz="1200" b="1" dirty="0" smtClean="0">
              <a:solidFill>
                <a:prstClr val="black"/>
              </a:solidFill>
            </a:endParaRPr>
          </a:p>
        </p:txBody>
      </p:sp>
      <p:cxnSp>
        <p:nvCxnSpPr>
          <p:cNvPr id="78" name="直線コネクタ 77"/>
          <p:cNvCxnSpPr/>
          <p:nvPr/>
        </p:nvCxnSpPr>
        <p:spPr>
          <a:xfrm>
            <a:off x="822428" y="4549548"/>
            <a:ext cx="0" cy="1143061"/>
          </a:xfrm>
          <a:prstGeom prst="line">
            <a:avLst/>
          </a:prstGeom>
          <a:noFill/>
          <a:ln w="38100" cap="flat" cmpd="sng" algn="ctr">
            <a:solidFill>
              <a:srgbClr val="0070C0"/>
            </a:solidFill>
            <a:prstDash val="solid"/>
            <a:headEnd type="triangle"/>
            <a:tailEnd type="triangle"/>
          </a:ln>
          <a:effectLst/>
        </p:spPr>
      </p:cxnSp>
      <p:sp>
        <p:nvSpPr>
          <p:cNvPr id="80" name="円/楕円 79"/>
          <p:cNvSpPr/>
          <p:nvPr/>
        </p:nvSpPr>
        <p:spPr>
          <a:xfrm>
            <a:off x="3449687" y="4650703"/>
            <a:ext cx="2218286" cy="758517"/>
          </a:xfrm>
          <a:prstGeom prst="ellipse">
            <a:avLst/>
          </a:prstGeom>
          <a:solidFill>
            <a:srgbClr val="FFFF00">
              <a:alpha val="50000"/>
            </a:srgbClr>
          </a:solidFill>
          <a:ln w="15875" cap="flat" cmpd="sng" algn="ctr">
            <a:solidFill>
              <a:srgbClr val="BBE0E3">
                <a:shade val="50000"/>
              </a:srgbClr>
            </a:solidFill>
            <a:prstDash val="solid"/>
          </a:ln>
          <a:effectLst/>
        </p:spPr>
        <p:txBody>
          <a:bodyPr rtlCol="0" anchor="ctr"/>
          <a:lstStyle/>
          <a:p>
            <a:pPr algn="ctr" fontAlgn="auto">
              <a:spcBef>
                <a:spcPts val="0"/>
              </a:spcBef>
              <a:spcAft>
                <a:spcPts val="0"/>
              </a:spcAft>
              <a:defRPr/>
            </a:pPr>
            <a:r>
              <a:rPr kumimoji="0" lang="en-US" altLang="ja-JP" sz="1400" kern="0" dirty="0" smtClean="0">
                <a:solidFill>
                  <a:srgbClr val="000000"/>
                </a:solidFill>
                <a:latin typeface="Arial"/>
                <a:ea typeface="ＭＳ Ｐゴシック"/>
              </a:rPr>
              <a:t>ICT</a:t>
            </a:r>
            <a:r>
              <a:rPr kumimoji="0" lang="ja-JP" altLang="en-US" sz="1400" kern="0" dirty="0" smtClean="0">
                <a:solidFill>
                  <a:srgbClr val="000000"/>
                </a:solidFill>
                <a:latin typeface="Arial"/>
                <a:ea typeface="ＭＳ Ｐゴシック"/>
              </a:rPr>
              <a:t>導入協議会</a:t>
            </a:r>
            <a:endParaRPr kumimoji="0" lang="en-US" altLang="ja-JP" sz="1400" kern="0" dirty="0" smtClean="0">
              <a:solidFill>
                <a:srgbClr val="000000"/>
              </a:solidFill>
              <a:latin typeface="Arial"/>
              <a:ea typeface="ＭＳ Ｐゴシック"/>
            </a:endParaRPr>
          </a:p>
        </p:txBody>
      </p:sp>
      <p:cxnSp>
        <p:nvCxnSpPr>
          <p:cNvPr id="81" name="直線コネクタ 80"/>
          <p:cNvCxnSpPr/>
          <p:nvPr/>
        </p:nvCxnSpPr>
        <p:spPr>
          <a:xfrm flipH="1">
            <a:off x="5466948" y="4543574"/>
            <a:ext cx="357366" cy="322273"/>
          </a:xfrm>
          <a:prstGeom prst="line">
            <a:avLst/>
          </a:prstGeom>
          <a:noFill/>
          <a:ln w="38100" cap="flat" cmpd="sng" algn="ctr">
            <a:solidFill>
              <a:srgbClr val="0070C0"/>
            </a:solidFill>
            <a:prstDash val="solid"/>
            <a:headEnd type="triangle"/>
            <a:tailEnd type="triangle"/>
          </a:ln>
          <a:effectLst/>
        </p:spPr>
      </p:cxnSp>
      <p:cxnSp>
        <p:nvCxnSpPr>
          <p:cNvPr id="82" name="直線コネクタ 81"/>
          <p:cNvCxnSpPr/>
          <p:nvPr/>
        </p:nvCxnSpPr>
        <p:spPr>
          <a:xfrm flipH="1" flipV="1">
            <a:off x="3325369" y="4529524"/>
            <a:ext cx="292905" cy="342298"/>
          </a:xfrm>
          <a:prstGeom prst="line">
            <a:avLst/>
          </a:prstGeom>
          <a:noFill/>
          <a:ln w="38100" cap="flat" cmpd="sng" algn="ctr">
            <a:solidFill>
              <a:srgbClr val="0070C0"/>
            </a:solidFill>
            <a:prstDash val="solid"/>
            <a:headEnd type="triangle"/>
            <a:tailEnd type="triangle"/>
          </a:ln>
          <a:effectLst/>
        </p:spPr>
      </p:cxnSp>
      <p:cxnSp>
        <p:nvCxnSpPr>
          <p:cNvPr id="83" name="直線コネクタ 82"/>
          <p:cNvCxnSpPr/>
          <p:nvPr/>
        </p:nvCxnSpPr>
        <p:spPr>
          <a:xfrm flipH="1">
            <a:off x="4765379" y="5277123"/>
            <a:ext cx="7742" cy="348121"/>
          </a:xfrm>
          <a:prstGeom prst="line">
            <a:avLst/>
          </a:prstGeom>
          <a:noFill/>
          <a:ln w="38100" cap="flat" cmpd="sng" algn="ctr">
            <a:solidFill>
              <a:srgbClr val="0070C0"/>
            </a:solidFill>
            <a:prstDash val="solid"/>
            <a:headEnd type="triangle"/>
            <a:tailEnd type="triangle"/>
          </a:ln>
          <a:effectLst/>
        </p:spPr>
      </p:cxnSp>
      <p:sp>
        <p:nvSpPr>
          <p:cNvPr id="84" name="Rectangle 5"/>
          <p:cNvSpPr txBox="1">
            <a:spLocks noChangeArrowheads="1"/>
          </p:cNvSpPr>
          <p:nvPr/>
        </p:nvSpPr>
        <p:spPr bwMode="auto">
          <a:xfrm>
            <a:off x="47455" y="656692"/>
            <a:ext cx="9023701" cy="837439"/>
          </a:xfrm>
          <a:prstGeom prst="rect">
            <a:avLst/>
          </a:prstGeom>
          <a:noFill/>
          <a:ln w="19050">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kern="0" dirty="0" smtClean="0">
                <a:solidFill>
                  <a:srgbClr val="0070C0"/>
                </a:solidFill>
                <a:latin typeface="ＭＳ Ｐゴシック"/>
                <a:ea typeface="ＭＳ Ｐゴシック"/>
              </a:rPr>
              <a:t>　　　　　　　　　　　　　　　</a:t>
            </a:r>
            <a:r>
              <a:rPr lang="en-US" altLang="ja-JP" sz="1600" kern="0" dirty="0" err="1" smtClean="0">
                <a:solidFill>
                  <a:srgbClr val="0070C0"/>
                </a:solidFill>
                <a:latin typeface="ＭＳ Ｐゴシック"/>
                <a:ea typeface="ＭＳ Ｐゴシック"/>
              </a:rPr>
              <a:t>i</a:t>
            </a:r>
            <a:r>
              <a:rPr lang="en-US" altLang="ja-JP" sz="1600" kern="0" dirty="0" smtClean="0">
                <a:solidFill>
                  <a:srgbClr val="0070C0"/>
                </a:solidFill>
                <a:latin typeface="ＭＳ Ｐゴシック"/>
                <a:ea typeface="ＭＳ Ｐゴシック"/>
              </a:rPr>
              <a:t>-Construction</a:t>
            </a:r>
            <a:r>
              <a:rPr lang="ja-JP" altLang="en-US" sz="1600" kern="0" dirty="0">
                <a:solidFill>
                  <a:srgbClr val="0070C0"/>
                </a:solidFill>
                <a:latin typeface="ＭＳ Ｐゴシック"/>
                <a:ea typeface="ＭＳ Ｐゴシック"/>
              </a:rPr>
              <a:t>におけるトップランナー施策であるＩＣＴの全面的な活用</a:t>
            </a:r>
            <a:r>
              <a:rPr lang="ja-JP" altLang="en-US" sz="1600" kern="0" dirty="0" smtClean="0">
                <a:solidFill>
                  <a:srgbClr val="0070C0"/>
                </a:solidFill>
                <a:latin typeface="ＭＳ Ｐゴシック"/>
                <a:ea typeface="ＭＳ Ｐゴシック"/>
              </a:rPr>
              <a:t>をＣＩＭ</a:t>
            </a:r>
            <a:r>
              <a:rPr lang="ja-JP" altLang="en-US" sz="1600" kern="0" dirty="0">
                <a:solidFill>
                  <a:srgbClr val="0070C0"/>
                </a:solidFill>
                <a:latin typeface="ＭＳ Ｐゴシック"/>
                <a:ea typeface="ＭＳ Ｐゴシック"/>
              </a:rPr>
              <a:t>を用いて推進するために、関係団体が一体となりＣＩＭの導入推進および普及に関する目標や方針について</a:t>
            </a:r>
            <a:r>
              <a:rPr lang="ja-JP" altLang="en-US" sz="1600" kern="0" dirty="0" smtClean="0">
                <a:solidFill>
                  <a:srgbClr val="0070C0"/>
                </a:solidFill>
                <a:latin typeface="ＭＳ Ｐゴシック"/>
                <a:ea typeface="ＭＳ Ｐゴシック"/>
              </a:rPr>
              <a:t>検討を</a:t>
            </a:r>
            <a:r>
              <a:rPr lang="ja-JP" altLang="en-US" sz="1600" kern="0" dirty="0">
                <a:solidFill>
                  <a:srgbClr val="0070C0"/>
                </a:solidFill>
                <a:latin typeface="ＭＳ Ｐゴシック"/>
                <a:ea typeface="ＭＳ Ｐゴシック"/>
              </a:rPr>
              <a:t>行い、具体的な方策について意思決定を行うことで、ＣＩＭの施策を進めていくことを目的とする。</a:t>
            </a:r>
          </a:p>
        </p:txBody>
      </p:sp>
      <p:sp>
        <p:nvSpPr>
          <p:cNvPr id="85" name="正方形/長方形 84"/>
          <p:cNvSpPr/>
          <p:nvPr/>
        </p:nvSpPr>
        <p:spPr>
          <a:xfrm>
            <a:off x="184927" y="1664804"/>
            <a:ext cx="8503548" cy="1088612"/>
          </a:xfrm>
          <a:prstGeom prst="rect">
            <a:avLst/>
          </a:prstGeom>
          <a:solidFill>
            <a:schemeClr val="bg1"/>
          </a:solid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86" name="Rectangle 2"/>
          <p:cNvSpPr txBox="1">
            <a:spLocks noChangeArrowheads="1"/>
          </p:cNvSpPr>
          <p:nvPr/>
        </p:nvSpPr>
        <p:spPr bwMode="auto">
          <a:xfrm>
            <a:off x="2915816" y="1562430"/>
            <a:ext cx="3348980" cy="280086"/>
          </a:xfrm>
          <a:prstGeom prst="rect">
            <a:avLst/>
          </a:prstGeom>
          <a:solidFill>
            <a:srgbClr val="00B050"/>
          </a:solidFill>
          <a:ln w="9525">
            <a:solidFill>
              <a:srgbClr val="00B05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defRPr/>
            </a:pPr>
            <a:r>
              <a:rPr lang="en-US" altLang="ja-JP" sz="2000" b="1" dirty="0" smtClean="0">
                <a:solidFill>
                  <a:prstClr val="white"/>
                </a:solidFill>
              </a:rPr>
              <a:t>CIM</a:t>
            </a:r>
            <a:r>
              <a:rPr sz="2000" b="1" dirty="0" smtClean="0">
                <a:solidFill>
                  <a:prstClr val="white"/>
                </a:solidFill>
                <a:ea typeface="ＭＳ Ｐゴシック" panose="020B0600070205080204" pitchFamily="50" charset="-128"/>
              </a:rPr>
              <a:t>導入推進委員会</a:t>
            </a:r>
            <a:endParaRPr lang="en-US" altLang="ja-JP" sz="2000" b="1" dirty="0" smtClean="0">
              <a:solidFill>
                <a:prstClr val="white"/>
              </a:solidFill>
            </a:endParaRPr>
          </a:p>
        </p:txBody>
      </p:sp>
      <p:sp>
        <p:nvSpPr>
          <p:cNvPr id="87" name="Rectangle 2"/>
          <p:cNvSpPr txBox="1">
            <a:spLocks noChangeArrowheads="1"/>
          </p:cNvSpPr>
          <p:nvPr/>
        </p:nvSpPr>
        <p:spPr bwMode="auto">
          <a:xfrm>
            <a:off x="184928" y="1664804"/>
            <a:ext cx="8275504" cy="11509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smtClean="0">
                <a:solidFill>
                  <a:srgbClr val="00B050"/>
                </a:solidFill>
                <a:ea typeface="ＭＳ Ｐゴシック" panose="020B0600070205080204" pitchFamily="50" charset="-128"/>
              </a:rPr>
              <a:t>■役割</a:t>
            </a:r>
            <a:endParaRPr lang="en-US" altLang="ja-JP" sz="1600" b="1" dirty="0" smtClean="0">
              <a:solidFill>
                <a:srgbClr val="00B050"/>
              </a:solidFill>
            </a:endParaRPr>
          </a:p>
          <a:p>
            <a:pPr algn="l">
              <a:lnSpc>
                <a:spcPts val="2000"/>
              </a:lnSpc>
              <a:defRPr/>
            </a:pPr>
            <a:r>
              <a:rPr sz="1600" b="1" dirty="0">
                <a:solidFill>
                  <a:srgbClr val="00B050"/>
                </a:solidFill>
                <a:ea typeface="ＭＳ Ｐゴシック" panose="020B0600070205080204" pitchFamily="50" charset="-128"/>
              </a:rPr>
              <a:t>　　</a:t>
            </a:r>
            <a:r>
              <a:rPr sz="1600" b="1" dirty="0" smtClean="0">
                <a:solidFill>
                  <a:srgbClr val="00B050"/>
                </a:solidFill>
                <a:ea typeface="ＭＳ Ｐゴシック" panose="020B0600070205080204" pitchFamily="50" charset="-128"/>
              </a:rPr>
              <a:t>ＣＩＭの導入推進および普及に</a:t>
            </a:r>
            <a:r>
              <a:rPr lang="ja-JP" altLang="en-US" sz="1600" b="1" dirty="0">
                <a:solidFill>
                  <a:srgbClr val="00B050"/>
                </a:solidFill>
                <a:ea typeface="ＭＳ Ｐゴシック" panose="020B0600070205080204" pitchFamily="50" charset="-128"/>
              </a:rPr>
              <a:t>関する目標や</a:t>
            </a:r>
            <a:r>
              <a:rPr lang="ja-JP" altLang="en-US" sz="1600" b="1" dirty="0" smtClean="0">
                <a:solidFill>
                  <a:srgbClr val="00B050"/>
                </a:solidFill>
                <a:ea typeface="ＭＳ Ｐゴシック" panose="020B0600070205080204" pitchFamily="50" charset="-128"/>
              </a:rPr>
              <a:t>方針</a:t>
            </a:r>
            <a:r>
              <a:rPr lang="ja-JP" altLang="en-US" sz="1600" b="1" dirty="0">
                <a:solidFill>
                  <a:srgbClr val="00B050"/>
                </a:solidFill>
                <a:ea typeface="ＭＳ Ｐゴシック" panose="020B0600070205080204" pitchFamily="50" charset="-128"/>
              </a:rPr>
              <a:t>の</a:t>
            </a:r>
            <a:r>
              <a:rPr lang="ja-JP" altLang="en-US" sz="1600" b="1" dirty="0" smtClean="0">
                <a:solidFill>
                  <a:srgbClr val="00B050"/>
                </a:solidFill>
                <a:ea typeface="ＭＳ Ｐゴシック" panose="020B0600070205080204" pitchFamily="50" charset="-128"/>
              </a:rPr>
              <a:t>検討、</a:t>
            </a:r>
            <a:r>
              <a:rPr lang="ja-JP" altLang="en-US" sz="1600" b="1" dirty="0">
                <a:solidFill>
                  <a:srgbClr val="00B050"/>
                </a:solidFill>
                <a:ea typeface="ＭＳ Ｐゴシック" panose="020B0600070205080204" pitchFamily="50" charset="-128"/>
              </a:rPr>
              <a:t>具体的な</a:t>
            </a:r>
            <a:r>
              <a:rPr lang="ja-JP" altLang="en-US" sz="1600" b="1" dirty="0" smtClean="0">
                <a:solidFill>
                  <a:srgbClr val="00B050"/>
                </a:solidFill>
                <a:ea typeface="ＭＳ Ｐゴシック" panose="020B0600070205080204" pitchFamily="50" charset="-128"/>
              </a:rPr>
              <a:t>方策の意思決定</a:t>
            </a:r>
            <a:endParaRPr lang="en-US" altLang="ja-JP" sz="1600" b="1" dirty="0" smtClean="0">
              <a:solidFill>
                <a:srgbClr val="00B050"/>
              </a:solidFill>
              <a:ea typeface="ＭＳ Ｐゴシック" panose="020B0600070205080204" pitchFamily="50" charset="-128"/>
            </a:endParaRPr>
          </a:p>
          <a:p>
            <a:pPr algn="l">
              <a:lnSpc>
                <a:spcPts val="2000"/>
              </a:lnSpc>
              <a:defRPr/>
            </a:pPr>
            <a:r>
              <a:rPr sz="1600" b="1" dirty="0" smtClean="0">
                <a:solidFill>
                  <a:srgbClr val="00B050"/>
                </a:solidFill>
                <a:ea typeface="ＭＳ Ｐゴシック" panose="020B0600070205080204" pitchFamily="50" charset="-128"/>
              </a:rPr>
              <a:t>■体制</a:t>
            </a:r>
            <a:endParaRPr lang="en-US" altLang="ja-JP" sz="1600" b="1" dirty="0" smtClean="0">
              <a:solidFill>
                <a:srgbClr val="00B050"/>
              </a:solidFill>
            </a:endParaRPr>
          </a:p>
          <a:p>
            <a:pPr algn="l">
              <a:lnSpc>
                <a:spcPts val="1800"/>
              </a:lnSpc>
              <a:defRPr/>
            </a:pPr>
            <a:r>
              <a:rPr sz="1600" b="1" dirty="0">
                <a:solidFill>
                  <a:srgbClr val="00B050"/>
                </a:solidFill>
                <a:ea typeface="ＭＳ Ｐゴシック" panose="020B0600070205080204" pitchFamily="50" charset="-128"/>
              </a:rPr>
              <a:t>　</a:t>
            </a:r>
            <a:r>
              <a:rPr sz="1600" b="1" dirty="0" smtClean="0">
                <a:solidFill>
                  <a:srgbClr val="00B050"/>
                </a:solidFill>
                <a:ea typeface="ＭＳ Ｐゴシック" panose="020B0600070205080204" pitchFamily="50" charset="-128"/>
              </a:rPr>
              <a:t>　官：国土交通省（主務：技術調査課）等</a:t>
            </a:r>
            <a:r>
              <a:rPr sz="1600" b="1" dirty="0">
                <a:solidFill>
                  <a:srgbClr val="00B050"/>
                </a:solidFill>
              </a:rPr>
              <a:t>、</a:t>
            </a:r>
            <a:r>
              <a:rPr sz="1600" b="1" dirty="0" smtClean="0">
                <a:solidFill>
                  <a:srgbClr val="00B050"/>
                </a:solidFill>
                <a:ea typeface="ＭＳ Ｐゴシック" panose="020B0600070205080204" pitchFamily="50" charset="-128"/>
              </a:rPr>
              <a:t>学</a:t>
            </a:r>
            <a:r>
              <a:rPr sz="1600" b="1" dirty="0">
                <a:solidFill>
                  <a:srgbClr val="00B050"/>
                </a:solidFill>
                <a:ea typeface="ＭＳ Ｐゴシック" panose="020B0600070205080204" pitchFamily="50" charset="-128"/>
              </a:rPr>
              <a:t>：土木</a:t>
            </a:r>
            <a:r>
              <a:rPr sz="1600" b="1" dirty="0" smtClean="0">
                <a:solidFill>
                  <a:srgbClr val="00B050"/>
                </a:solidFill>
                <a:ea typeface="ＭＳ Ｐゴシック" panose="020B0600070205080204" pitchFamily="50" charset="-128"/>
              </a:rPr>
              <a:t>学会</a:t>
            </a:r>
            <a:r>
              <a:rPr sz="1600" b="1" dirty="0" smtClean="0">
                <a:solidFill>
                  <a:srgbClr val="00B050"/>
                </a:solidFill>
                <a:latin typeface="ＭＳ Ｐゴシック"/>
                <a:ea typeface="ＭＳ Ｐゴシック"/>
              </a:rPr>
              <a:t>等</a:t>
            </a:r>
            <a:r>
              <a:rPr sz="1600" b="1" dirty="0" smtClean="0">
                <a:solidFill>
                  <a:srgbClr val="00B050"/>
                </a:solidFill>
              </a:rPr>
              <a:t>、</a:t>
            </a:r>
            <a:r>
              <a:rPr sz="1600" b="1" dirty="0" smtClean="0">
                <a:solidFill>
                  <a:srgbClr val="00B050"/>
                </a:solidFill>
                <a:ea typeface="ＭＳ Ｐゴシック" panose="020B0600070205080204" pitchFamily="50" charset="-128"/>
              </a:rPr>
              <a:t>産：建設業団体 等</a:t>
            </a:r>
            <a:endParaRPr sz="1600" b="1" dirty="0">
              <a:solidFill>
                <a:srgbClr val="00B050"/>
              </a:solidFill>
              <a:ea typeface="ＭＳ Ｐゴシック" panose="020B0600070205080204" pitchFamily="50" charset="-128"/>
            </a:endParaRPr>
          </a:p>
          <a:p>
            <a:pPr algn="l">
              <a:lnSpc>
                <a:spcPts val="1800"/>
              </a:lnSpc>
              <a:defRPr/>
            </a:pPr>
            <a:r>
              <a:rPr sz="1600" b="1" dirty="0">
                <a:solidFill>
                  <a:srgbClr val="00B050"/>
                </a:solidFill>
                <a:ea typeface="ＭＳ Ｐゴシック" panose="020B0600070205080204" pitchFamily="50" charset="-128"/>
              </a:rPr>
              <a:t>　</a:t>
            </a:r>
            <a:endParaRPr lang="en-US" altLang="ja-JP" sz="1600" b="1" dirty="0" smtClean="0">
              <a:solidFill>
                <a:srgbClr val="00B050"/>
              </a:solidFill>
            </a:endParaRPr>
          </a:p>
        </p:txBody>
      </p:sp>
      <p:cxnSp>
        <p:nvCxnSpPr>
          <p:cNvPr id="88" name="直線コネクタ 87"/>
          <p:cNvCxnSpPr/>
          <p:nvPr/>
        </p:nvCxnSpPr>
        <p:spPr>
          <a:xfrm>
            <a:off x="6844230" y="4500159"/>
            <a:ext cx="419" cy="542565"/>
          </a:xfrm>
          <a:prstGeom prst="line">
            <a:avLst/>
          </a:prstGeom>
          <a:noFill/>
          <a:ln w="38100" cap="flat" cmpd="sng" algn="ctr">
            <a:solidFill>
              <a:srgbClr val="0070C0"/>
            </a:solidFill>
            <a:prstDash val="solid"/>
            <a:headEnd type="triangle"/>
            <a:tailEnd type="triangle"/>
          </a:ln>
          <a:effectLst/>
        </p:spPr>
      </p:cxnSp>
      <p:sp>
        <p:nvSpPr>
          <p:cNvPr id="89" name="Rectangle 2"/>
          <p:cNvSpPr txBox="1">
            <a:spLocks noChangeArrowheads="1"/>
          </p:cNvSpPr>
          <p:nvPr/>
        </p:nvSpPr>
        <p:spPr bwMode="auto">
          <a:xfrm>
            <a:off x="107504" y="593652"/>
            <a:ext cx="1932257" cy="315068"/>
          </a:xfrm>
          <a:prstGeom prst="rect">
            <a:avLst/>
          </a:prstGeom>
          <a:solidFill>
            <a:schemeClr val="tx2">
              <a:lumMod val="60000"/>
              <a:lumOff val="40000"/>
            </a:schemeClr>
          </a:solidFill>
          <a:ln w="9525">
            <a:solidFill>
              <a:schemeClr val="tx2">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defRPr/>
            </a:pPr>
            <a:r>
              <a:rPr lang="ja-JP" altLang="en-US" sz="1800" b="1" dirty="0" smtClean="0">
                <a:solidFill>
                  <a:prstClr val="white"/>
                </a:solidFill>
                <a:latin typeface="+mn-ea"/>
                <a:ea typeface="+mn-ea"/>
              </a:rPr>
              <a:t>委員会の目的</a:t>
            </a:r>
            <a:endParaRPr lang="en-US" altLang="ja-JP" sz="1800" b="1" dirty="0" smtClean="0">
              <a:solidFill>
                <a:prstClr val="white"/>
              </a:solidFill>
              <a:latin typeface="+mn-ea"/>
              <a:ea typeface="+mn-ea"/>
            </a:endParaRPr>
          </a:p>
        </p:txBody>
      </p:sp>
      <p:cxnSp>
        <p:nvCxnSpPr>
          <p:cNvPr id="90" name="直線コネクタ 89"/>
          <p:cNvCxnSpPr/>
          <p:nvPr/>
        </p:nvCxnSpPr>
        <p:spPr>
          <a:xfrm>
            <a:off x="2267744" y="3392996"/>
            <a:ext cx="0" cy="427382"/>
          </a:xfrm>
          <a:prstGeom prst="line">
            <a:avLst/>
          </a:prstGeom>
          <a:noFill/>
          <a:ln w="57150" cap="flat" cmpd="sng" algn="ctr">
            <a:solidFill>
              <a:srgbClr val="00B050"/>
            </a:solidFill>
            <a:prstDash val="solid"/>
          </a:ln>
          <a:effectLst/>
        </p:spPr>
      </p:cxnSp>
      <p:sp>
        <p:nvSpPr>
          <p:cNvPr id="91" name="正方形/長方形 90"/>
          <p:cNvSpPr/>
          <p:nvPr/>
        </p:nvSpPr>
        <p:spPr>
          <a:xfrm>
            <a:off x="530435" y="3751936"/>
            <a:ext cx="3962416" cy="755848"/>
          </a:xfrm>
          <a:prstGeom prst="rect">
            <a:avLst/>
          </a:prstGeom>
          <a:no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92" name="Rectangle 2"/>
          <p:cNvSpPr txBox="1">
            <a:spLocks noChangeArrowheads="1"/>
          </p:cNvSpPr>
          <p:nvPr/>
        </p:nvSpPr>
        <p:spPr bwMode="auto">
          <a:xfrm>
            <a:off x="524842" y="3659940"/>
            <a:ext cx="3321395" cy="288000"/>
          </a:xfrm>
          <a:prstGeom prst="rect">
            <a:avLst/>
          </a:prstGeom>
          <a:solidFill>
            <a:srgbClr val="00B050"/>
          </a:solidFill>
          <a:ln w="19050">
            <a:solidFill>
              <a:srgbClr val="00B050"/>
            </a:solidFill>
            <a:prstDash val="solid"/>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en-US" altLang="ja-JP" sz="1600" b="1" dirty="0" smtClean="0">
                <a:solidFill>
                  <a:prstClr val="white"/>
                </a:solidFill>
              </a:rPr>
              <a:t>Ⅰ</a:t>
            </a:r>
            <a:r>
              <a:rPr sz="1600" b="1" dirty="0" smtClean="0">
                <a:solidFill>
                  <a:prstClr val="white"/>
                </a:solidFill>
                <a:ea typeface="ＭＳ Ｐゴシック" panose="020B0600070205080204" pitchFamily="50" charset="-128"/>
              </a:rPr>
              <a:t>　</a:t>
            </a:r>
            <a:r>
              <a:rPr lang="en-US" altLang="ja-JP" sz="1600" b="1" dirty="0" smtClean="0">
                <a:solidFill>
                  <a:prstClr val="white"/>
                </a:solidFill>
              </a:rPr>
              <a:t>CIM</a:t>
            </a:r>
            <a:r>
              <a:rPr sz="1600" b="1" dirty="0" smtClean="0">
                <a:solidFill>
                  <a:prstClr val="white"/>
                </a:solidFill>
                <a:ea typeface="ＭＳ Ｐゴシック" panose="020B0600070205080204" pitchFamily="50" charset="-128"/>
              </a:rPr>
              <a:t>導入ガイドライン策定</a:t>
            </a:r>
            <a:r>
              <a:rPr lang="en-US" altLang="ja-JP" sz="1600" b="1" dirty="0" smtClean="0">
                <a:solidFill>
                  <a:prstClr val="white"/>
                </a:solidFill>
              </a:rPr>
              <a:t>WG</a:t>
            </a:r>
          </a:p>
        </p:txBody>
      </p:sp>
      <p:grpSp>
        <p:nvGrpSpPr>
          <p:cNvPr id="7" name="グループ化 92"/>
          <p:cNvGrpSpPr/>
          <p:nvPr/>
        </p:nvGrpSpPr>
        <p:grpSpPr>
          <a:xfrm>
            <a:off x="1677425" y="2888940"/>
            <a:ext cx="6206943" cy="396973"/>
            <a:chOff x="1408630" y="3425796"/>
            <a:chExt cx="6206943" cy="396973"/>
          </a:xfrm>
        </p:grpSpPr>
        <p:cxnSp>
          <p:nvCxnSpPr>
            <p:cNvPr id="94" name="直線コネクタ 93"/>
            <p:cNvCxnSpPr/>
            <p:nvPr/>
          </p:nvCxnSpPr>
          <p:spPr>
            <a:xfrm>
              <a:off x="2267744" y="3634334"/>
              <a:ext cx="4177902" cy="9740"/>
            </a:xfrm>
            <a:prstGeom prst="line">
              <a:avLst/>
            </a:prstGeom>
            <a:noFill/>
            <a:ln w="57150" cap="flat" cmpd="sng" algn="ctr">
              <a:solidFill>
                <a:srgbClr val="00B050"/>
              </a:solidFill>
              <a:prstDash val="solid"/>
            </a:ln>
            <a:effectLst/>
          </p:spPr>
        </p:cxnSp>
        <p:sp>
          <p:nvSpPr>
            <p:cNvPr id="95" name="正方形/長方形 94"/>
            <p:cNvSpPr/>
            <p:nvPr/>
          </p:nvSpPr>
          <p:spPr>
            <a:xfrm>
              <a:off x="1408630" y="3425936"/>
              <a:ext cx="6118090" cy="362335"/>
            </a:xfrm>
            <a:prstGeom prst="rect">
              <a:avLst/>
            </a:prstGeom>
            <a:solidFill>
              <a:schemeClr val="bg1"/>
            </a:solidFill>
            <a:ln w="25400" cap="flat" cmpd="sng" algn="ctr">
              <a:solidFill>
                <a:srgbClr val="92D050"/>
              </a:solidFill>
              <a:prstDash val="solid"/>
            </a:ln>
            <a:effectLst/>
          </p:spPr>
          <p:txBody>
            <a:bodyPr rtlCol="0" anchor="ctr"/>
            <a:lstStyle/>
            <a:p>
              <a:pPr algn="ctr" fontAlgn="auto">
                <a:spcBef>
                  <a:spcPts val="0"/>
                </a:spcBef>
                <a:spcAft>
                  <a:spcPts val="0"/>
                </a:spcAft>
                <a:defRPr/>
              </a:pPr>
              <a:endParaRPr kumimoji="0" lang="ja-JP" altLang="en-US" kern="0" smtClean="0">
                <a:solidFill>
                  <a:srgbClr val="92D050"/>
                </a:solidFill>
                <a:latin typeface="Arial"/>
                <a:ea typeface="ＭＳ Ｐゴシック"/>
              </a:endParaRPr>
            </a:p>
          </p:txBody>
        </p:sp>
        <p:sp>
          <p:nvSpPr>
            <p:cNvPr id="96" name="Rectangle 2"/>
            <p:cNvSpPr txBox="1">
              <a:spLocks noChangeArrowheads="1"/>
            </p:cNvSpPr>
            <p:nvPr/>
          </p:nvSpPr>
          <p:spPr bwMode="auto">
            <a:xfrm>
              <a:off x="3642691" y="3449026"/>
              <a:ext cx="3972882" cy="373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sz="1400" b="1" dirty="0" smtClean="0">
                  <a:solidFill>
                    <a:srgbClr val="92D050"/>
                  </a:solidFill>
                  <a:ea typeface="ＭＳ Ｐゴシック" panose="020B0600070205080204" pitchFamily="50" charset="-128"/>
                </a:rPr>
                <a:t>実務者レベルでの委員会・</a:t>
              </a:r>
              <a:r>
                <a:rPr lang="en-US" altLang="ja-JP" sz="1400" b="1" dirty="0" smtClean="0">
                  <a:solidFill>
                    <a:srgbClr val="92D050"/>
                  </a:solidFill>
                  <a:ea typeface="ＭＳ Ｐゴシック" panose="020B0600070205080204" pitchFamily="50" charset="-128"/>
                </a:rPr>
                <a:t>WG</a:t>
              </a:r>
              <a:r>
                <a:rPr sz="1400" b="1" dirty="0" smtClean="0">
                  <a:solidFill>
                    <a:srgbClr val="92D050"/>
                  </a:solidFill>
                  <a:ea typeface="ＭＳ Ｐゴシック" panose="020B0600070205080204" pitchFamily="50" charset="-128"/>
                </a:rPr>
                <a:t>の円滑な運営支援</a:t>
              </a:r>
              <a:endParaRPr lang="en-US" altLang="ja-JP" sz="1400" b="1" dirty="0" smtClean="0">
                <a:solidFill>
                  <a:srgbClr val="92D050"/>
                </a:solidFill>
              </a:endParaRPr>
            </a:p>
          </p:txBody>
        </p:sp>
        <p:sp>
          <p:nvSpPr>
            <p:cNvPr id="97" name="Rectangle 2"/>
            <p:cNvSpPr txBox="1">
              <a:spLocks noChangeArrowheads="1"/>
            </p:cNvSpPr>
            <p:nvPr/>
          </p:nvSpPr>
          <p:spPr bwMode="auto">
            <a:xfrm>
              <a:off x="1408630" y="3425796"/>
              <a:ext cx="2252072" cy="362335"/>
            </a:xfrm>
            <a:prstGeom prst="rect">
              <a:avLst/>
            </a:prstGeom>
            <a:solidFill>
              <a:srgbClr val="92D050"/>
            </a:solidFill>
            <a:ln w="19050">
              <a:solidFill>
                <a:srgbClr val="92D050"/>
              </a:solidFill>
              <a:prstDash val="solid"/>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defRPr/>
              </a:pPr>
              <a:r>
                <a:rPr sz="1600" dirty="0" smtClean="0">
                  <a:solidFill>
                    <a:prstClr val="white"/>
                  </a:solidFill>
                </a:rPr>
                <a:t>全体統括チーム</a:t>
              </a:r>
              <a:endParaRPr lang="en-US" altLang="ja-JP" sz="1600" dirty="0" smtClean="0">
                <a:solidFill>
                  <a:prstClr val="white"/>
                </a:solidFill>
              </a:endParaRPr>
            </a:p>
          </p:txBody>
        </p:sp>
      </p:grpSp>
      <p:cxnSp>
        <p:nvCxnSpPr>
          <p:cNvPr id="98" name="直線コネクタ 97"/>
          <p:cNvCxnSpPr/>
          <p:nvPr/>
        </p:nvCxnSpPr>
        <p:spPr>
          <a:xfrm flipH="1">
            <a:off x="2242213" y="3401234"/>
            <a:ext cx="4220085" cy="8470"/>
          </a:xfrm>
          <a:prstGeom prst="line">
            <a:avLst/>
          </a:prstGeom>
          <a:noFill/>
          <a:ln w="57150" cap="flat" cmpd="sng" algn="ctr">
            <a:solidFill>
              <a:srgbClr val="00B050"/>
            </a:solidFill>
            <a:prstDash val="solid"/>
          </a:ln>
          <a:effectLst/>
        </p:spPr>
      </p:cxnSp>
      <p:sp>
        <p:nvSpPr>
          <p:cNvPr id="100"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の検討体制（</a:t>
            </a:r>
            <a:r>
              <a:rPr lang="en-US" altLang="ja-JP" dirty="0" smtClean="0"/>
              <a:t>H28</a:t>
            </a:r>
            <a:r>
              <a:rPr lang="ja-JP" altLang="en-US" dirty="0" smtClean="0"/>
              <a:t>～）</a:t>
            </a:r>
            <a:endParaRPr lang="en-US" altLang="ja-JP"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小黒板電子化</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1702094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0"/>
            <a:ext cx="7884368"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写真管理基準（案）について</a:t>
            </a:r>
            <a:endParaRPr kumimoji="1" lang="ja-JP" altLang="en-US" sz="36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sp>
        <p:nvSpPr>
          <p:cNvPr id="12" name="テキスト ボックス 11"/>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13" name="Rectangle 107"/>
          <p:cNvSpPr>
            <a:spLocks noChangeArrowheads="1"/>
          </p:cNvSpPr>
          <p:nvPr/>
        </p:nvSpPr>
        <p:spPr bwMode="auto">
          <a:xfrm>
            <a:off x="395536" y="692696"/>
            <a:ext cx="8424936" cy="258532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写真管理基準</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案</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)H25.3</a:t>
            </a:r>
            <a:r>
              <a:rPr lang="ja-JP" altLang="en-US" sz="2400" dirty="0" smtClean="0">
                <a:latin typeface="HGS創英角ｺﾞｼｯｸUB" panose="020B0900000000000000" pitchFamily="50" charset="-128"/>
                <a:ea typeface="HGS創英角ｺﾞｼｯｸUB" panose="020B0900000000000000" pitchFamily="50" charset="-128"/>
              </a:rPr>
              <a:t>では、「必要事項を記載した</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lang="ja-JP" altLang="en-US" sz="2400" u="sng" dirty="0" smtClean="0">
                <a:latin typeface="HGS創英角ｺﾞｼｯｸUB" panose="020B0900000000000000" pitchFamily="50" charset="-128"/>
                <a:ea typeface="HGS創英角ｺﾞｼｯｸUB" panose="020B0900000000000000" pitchFamily="50" charset="-128"/>
              </a:rPr>
              <a:t>小黒板を文字が判読できるよう被写体とともに写しこむ</a:t>
            </a:r>
            <a:endParaRPr lang="en-US" altLang="ja-JP" sz="2400" u="sng" dirty="0" smtClean="0">
              <a:latin typeface="HGS創英角ｺﾞｼｯｸUB" panose="020B0900000000000000" pitchFamily="50" charset="-128"/>
              <a:ea typeface="HGS創英角ｺﾞｼｯｸUB" panose="020B0900000000000000" pitchFamily="50" charset="-128"/>
            </a:endParaRPr>
          </a:p>
          <a:p>
            <a:pPr lvl="0" algn="l"/>
            <a:r>
              <a:rPr lang="ja-JP" altLang="en-US" sz="2400" dirty="0" smtClean="0">
                <a:latin typeface="HGS創英角ｺﾞｼｯｸUB" panose="020B0900000000000000" pitchFamily="50" charset="-128"/>
                <a:ea typeface="HGS創英角ｺﾞｼｯｸUB" panose="020B0900000000000000" pitchFamily="50" charset="-128"/>
              </a:rPr>
              <a:t>ものとする。」と規定されている。</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上記より電子小黒板の利用は不可となっているが、</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年度より電子小黒板の利用について試行が開始された。</a:t>
            </a:r>
            <a:endPar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a:p>
            <a:pPr lvl="0" algn="l"/>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H26</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年度は、全国で約</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50</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件実施</a:t>
            </a:r>
            <a:endParaRPr kumimoji="1" 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pic>
        <p:nvPicPr>
          <p:cNvPr id="14" name="Picture 4"/>
          <p:cNvPicPr>
            <a:picLocks noChangeAspect="1" noChangeArrowheads="1"/>
          </p:cNvPicPr>
          <p:nvPr/>
        </p:nvPicPr>
        <p:blipFill>
          <a:blip r:embed="rId2" cstate="print"/>
          <a:srcRect/>
          <a:stretch>
            <a:fillRect/>
          </a:stretch>
        </p:blipFill>
        <p:spPr bwMode="auto">
          <a:xfrm>
            <a:off x="1138869" y="3368025"/>
            <a:ext cx="7321563" cy="2587749"/>
          </a:xfrm>
          <a:prstGeom prst="rect">
            <a:avLst/>
          </a:prstGeom>
          <a:noFill/>
          <a:ln w="9525">
            <a:solidFill>
              <a:schemeClr val="accent1">
                <a:shade val="95000"/>
                <a:satMod val="105000"/>
              </a:schemeClr>
            </a:solidFill>
            <a:miter lim="800000"/>
            <a:headEnd/>
            <a:tailEnd/>
          </a:ln>
        </p:spPr>
      </p:pic>
      <p:cxnSp>
        <p:nvCxnSpPr>
          <p:cNvPr id="15" name="直線コネクタ 14"/>
          <p:cNvCxnSpPr/>
          <p:nvPr/>
        </p:nvCxnSpPr>
        <p:spPr>
          <a:xfrm>
            <a:off x="4523245" y="3872081"/>
            <a:ext cx="31683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570917" y="4016097"/>
            <a:ext cx="25202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07"/>
          <p:cNvSpPr>
            <a:spLocks noChangeArrowheads="1"/>
          </p:cNvSpPr>
          <p:nvPr/>
        </p:nvSpPr>
        <p:spPr bwMode="auto">
          <a:xfrm>
            <a:off x="2771800" y="6043354"/>
            <a:ext cx="3361124" cy="5539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図：写真管理基準（案）</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H27.3</a:t>
            </a:r>
          </a:p>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latin typeface="HGS創英角ｺﾞｼｯｸUB" panose="020B0900000000000000" pitchFamily="50" charset="-128"/>
                <a:ea typeface="HGS創英角ｺﾞｼｯｸUB" panose="020B0900000000000000" pitchFamily="50" charset="-128"/>
              </a:rPr>
              <a:t>　</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2-2</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撮影方法抜粋</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539552" y="1052736"/>
            <a:ext cx="3830737" cy="3672408"/>
            <a:chOff x="1358" y="3824"/>
            <a:chExt cx="8745" cy="8385"/>
          </a:xfrm>
        </p:grpSpPr>
        <p:sp>
          <p:nvSpPr>
            <p:cNvPr id="3"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黒板記入</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写真整理（情報入力）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3"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4"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5"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6"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sp>
        <p:nvSpPr>
          <p:cNvPr id="18" name="Rectangle 41"/>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426903"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9" name="Group 3"/>
          <p:cNvGrpSpPr>
            <a:grpSpLocks noChangeAspect="1"/>
          </p:cNvGrpSpPr>
          <p:nvPr/>
        </p:nvGrpSpPr>
        <p:grpSpPr bwMode="auto">
          <a:xfrm>
            <a:off x="4932040" y="1052736"/>
            <a:ext cx="3830737" cy="3672408"/>
            <a:chOff x="1358" y="3824"/>
            <a:chExt cx="8745" cy="8385"/>
          </a:xfrm>
        </p:grpSpPr>
        <p:sp>
          <p:nvSpPr>
            <p:cNvPr id="20"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 黒板情報の入力</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2"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黒板情報（追記可）</a:t>
              </a: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3"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lvl="0" algn="ct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写真整理（</a:t>
              </a:r>
              <a:r>
                <a:rPr lang="ja-JP" altLang="en-US" sz="1000" b="1" dirty="0" smtClean="0">
                  <a:solidFill>
                    <a:srgbClr val="FF0000"/>
                  </a:solidFill>
                  <a:latin typeface="ＭＳ ゴシック" pitchFamily="49" charset="-128"/>
                  <a:ea typeface="ＭＳ ゴシック" pitchFamily="49" charset="-128"/>
                  <a:cs typeface="Times New Roman" pitchFamily="18" charset="0"/>
                </a:rPr>
                <a:t>自動</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6"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8"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9"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0"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1"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2"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3" name="Text Box 11"/>
            <p:cNvSpPr txBox="1">
              <a:spLocks noChangeArrowheads="1"/>
            </p:cNvSpPr>
            <p:nvPr/>
          </p:nvSpPr>
          <p:spPr bwMode="auto">
            <a:xfrm>
              <a:off x="1590" y="3824"/>
              <a:ext cx="2760" cy="570"/>
            </a:xfrm>
            <a:prstGeom prst="rect">
              <a:avLst/>
            </a:prstGeom>
            <a:noFill/>
            <a:ln w="9525">
              <a:noFill/>
              <a:miter lim="800000"/>
              <a:headEnd/>
              <a:tailEnd/>
            </a:ln>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cxnSp>
        <p:nvCxnSpPr>
          <p:cNvPr id="36" name="カギ線コネクタ 35"/>
          <p:cNvCxnSpPr>
            <a:stCxn id="5" idx="3"/>
            <a:endCxn id="4" idx="3"/>
          </p:cNvCxnSpPr>
          <p:nvPr/>
        </p:nvCxnSpPr>
        <p:spPr>
          <a:xfrm flipV="1">
            <a:off x="3985682" y="1893645"/>
            <a:ext cx="12700" cy="381037"/>
          </a:xfrm>
          <a:prstGeom prst="bentConnector3">
            <a:avLst>
              <a:gd name="adj1" fmla="val 180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Rectangle 107"/>
          <p:cNvSpPr>
            <a:spLocks noChangeArrowheads="1"/>
          </p:cNvSpPr>
          <p:nvPr/>
        </p:nvSpPr>
        <p:spPr bwMode="auto">
          <a:xfrm>
            <a:off x="1043608"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●従来の流れ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8" name="Rectangle 107"/>
          <p:cNvSpPr>
            <a:spLocks noChangeArrowheads="1"/>
          </p:cNvSpPr>
          <p:nvPr/>
        </p:nvSpPr>
        <p:spPr bwMode="auto">
          <a:xfrm>
            <a:off x="543609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●試行時の流れ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9" name="正方形/長方形 38"/>
          <p:cNvSpPr/>
          <p:nvPr/>
        </p:nvSpPr>
        <p:spPr>
          <a:xfrm>
            <a:off x="179512" y="4941168"/>
            <a:ext cx="8820472"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smtClean="0">
                <a:solidFill>
                  <a:srgbClr val="FF0000"/>
                </a:solidFill>
              </a:rPr>
              <a:t>【</a:t>
            </a:r>
            <a:r>
              <a:rPr lang="ja-JP" altLang="en-US" sz="1800" dirty="0" smtClean="0">
                <a:solidFill>
                  <a:srgbClr val="FF0000"/>
                </a:solidFill>
              </a:rPr>
              <a:t>撮影時</a:t>
            </a:r>
            <a:r>
              <a:rPr lang="en-US" altLang="ja-JP" sz="1800" dirty="0" smtClean="0">
                <a:solidFill>
                  <a:srgbClr val="FF0000"/>
                </a:solidFill>
              </a:rPr>
              <a:t>】</a:t>
            </a:r>
            <a:endParaRPr kumimoji="1" lang="en-US" altLang="ja-JP" sz="1800" dirty="0" smtClean="0">
              <a:solidFill>
                <a:srgbClr val="FF0000"/>
              </a:solidFill>
            </a:endParaRPr>
          </a:p>
          <a:p>
            <a:pPr algn="l"/>
            <a:r>
              <a:rPr kumimoji="1" lang="ja-JP" altLang="en-US" sz="1800" dirty="0" smtClean="0">
                <a:solidFill>
                  <a:srgbClr val="FF0000"/>
                </a:solidFill>
              </a:rPr>
              <a:t>・従来は、使用する黒板をその都度作成し</a:t>
            </a:r>
            <a:r>
              <a:rPr lang="ja-JP" altLang="en-US" sz="1800" dirty="0" smtClean="0">
                <a:solidFill>
                  <a:srgbClr val="FF0000"/>
                </a:solidFill>
              </a:rPr>
              <a:t>、撮影を繰り返している。</a:t>
            </a:r>
            <a:endParaRPr lang="en-US" altLang="ja-JP" sz="1800" dirty="0" smtClean="0">
              <a:solidFill>
                <a:srgbClr val="FF0000"/>
              </a:solidFill>
            </a:endParaRPr>
          </a:p>
          <a:p>
            <a:pPr algn="l"/>
            <a:r>
              <a:rPr kumimoji="1" lang="ja-JP" altLang="en-US" sz="1800" dirty="0" smtClean="0">
                <a:solidFill>
                  <a:srgbClr val="FF0000"/>
                </a:solidFill>
              </a:rPr>
              <a:t>・電子小黒板では、予め作成した黒板情報を選択することで</a:t>
            </a:r>
            <a:r>
              <a:rPr lang="ja-JP" altLang="en-US" sz="1800" dirty="0" smtClean="0">
                <a:solidFill>
                  <a:srgbClr val="FF0000"/>
                </a:solidFill>
              </a:rPr>
              <a:t>撮影可能</a:t>
            </a:r>
            <a:endParaRPr lang="en-US" altLang="ja-JP" sz="1800"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写真整理時</a:t>
            </a:r>
            <a:r>
              <a:rPr lang="en-US" altLang="ja-JP" sz="1800" dirty="0" smtClean="0">
                <a:solidFill>
                  <a:srgbClr val="FF0000"/>
                </a:solidFill>
              </a:rPr>
              <a:t>】</a:t>
            </a:r>
          </a:p>
          <a:p>
            <a:pPr algn="l"/>
            <a:r>
              <a:rPr kumimoji="1" lang="ja-JP" altLang="en-US" sz="1800" dirty="0" smtClean="0">
                <a:solidFill>
                  <a:srgbClr val="FF0000"/>
                </a:solidFill>
              </a:rPr>
              <a:t>・写真整理の段階では、あらかじめ写真区分・工種情報等を入力しているため</a:t>
            </a:r>
            <a:r>
              <a:rPr lang="ja-JP" altLang="en-US" sz="1800" dirty="0" smtClean="0">
                <a:solidFill>
                  <a:srgbClr val="FF0000"/>
                </a:solidFill>
              </a:rPr>
              <a:t>設定は不要</a:t>
            </a:r>
            <a:endParaRPr kumimoji="1" lang="ja-JP" altLang="en-US" sz="1800" dirty="0">
              <a:solidFill>
                <a:srgbClr val="FF0000"/>
              </a:solidFill>
            </a:endParaRPr>
          </a:p>
        </p:txBody>
      </p:sp>
      <p:sp>
        <p:nvSpPr>
          <p:cNvPr id="40" name="タイトル 1"/>
          <p:cNvSpPr txBox="1">
            <a:spLocks/>
          </p:cNvSpPr>
          <p:nvPr/>
        </p:nvSpPr>
        <p:spPr>
          <a:xfrm>
            <a:off x="0" y="0"/>
            <a:ext cx="6372225" cy="476250"/>
          </a:xfrm>
          <a:prstGeom prst="rect">
            <a:avLst/>
          </a:prstGeom>
        </p:spPr>
        <p:txBody>
          <a:bodyPr/>
          <a:lstStyle/>
          <a:p>
            <a:pPr lvl="0" algn="l" eaLnBrk="0" hangingPunct="0">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工事写真データ作成のフロー</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0000011"/>
          <p:cNvPicPr>
            <a:picLocks noChangeAspect="1" noChangeArrowheads="1"/>
          </p:cNvPicPr>
          <p:nvPr/>
        </p:nvPicPr>
        <p:blipFill>
          <a:blip r:embed="rId2" cstate="print"/>
          <a:srcRect/>
          <a:stretch>
            <a:fillRect/>
          </a:stretch>
        </p:blipFill>
        <p:spPr bwMode="auto">
          <a:xfrm>
            <a:off x="4932040" y="1484784"/>
            <a:ext cx="3744416" cy="2787812"/>
          </a:xfrm>
          <a:prstGeom prst="rect">
            <a:avLst/>
          </a:prstGeom>
          <a:noFill/>
          <a:ln w="9525">
            <a:noFill/>
            <a:miter lim="800000"/>
            <a:headEnd/>
            <a:tailEnd/>
          </a:ln>
        </p:spPr>
      </p:pic>
      <p:sp>
        <p:nvSpPr>
          <p:cNvPr id="3" name="正方形/長方形 2"/>
          <p:cNvSpPr/>
          <p:nvPr/>
        </p:nvSpPr>
        <p:spPr>
          <a:xfrm>
            <a:off x="4860031" y="3212976"/>
            <a:ext cx="151216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19"/>
          <p:cNvPicPr>
            <a:picLocks noChangeAspect="1" noChangeArrowheads="1"/>
          </p:cNvPicPr>
          <p:nvPr/>
        </p:nvPicPr>
        <p:blipFill>
          <a:blip r:embed="rId3" cstate="print"/>
          <a:srcRect/>
          <a:stretch>
            <a:fillRect/>
          </a:stretch>
        </p:blipFill>
        <p:spPr bwMode="auto">
          <a:xfrm>
            <a:off x="755576" y="1420388"/>
            <a:ext cx="3528392" cy="2876185"/>
          </a:xfrm>
          <a:prstGeom prst="rect">
            <a:avLst/>
          </a:prstGeom>
          <a:noFill/>
          <a:ln w="9525">
            <a:noFill/>
            <a:miter lim="800000"/>
            <a:headEnd/>
            <a:tailEnd/>
          </a:ln>
        </p:spPr>
      </p:pic>
      <p:sp>
        <p:nvSpPr>
          <p:cNvPr id="5" name="Rectangle 107"/>
          <p:cNvSpPr>
            <a:spLocks noChangeArrowheads="1"/>
          </p:cNvSpPr>
          <p:nvPr/>
        </p:nvSpPr>
        <p:spPr bwMode="auto">
          <a:xfrm>
            <a:off x="1403648" y="4365104"/>
            <a:ext cx="208823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図：現在の工事写真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6" name="右矢印 5"/>
          <p:cNvSpPr/>
          <p:nvPr/>
        </p:nvSpPr>
        <p:spPr>
          <a:xfrm>
            <a:off x="4355976" y="1916832"/>
            <a:ext cx="504056" cy="18002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Rectangle 107"/>
          <p:cNvSpPr>
            <a:spLocks noChangeArrowheads="1"/>
          </p:cNvSpPr>
          <p:nvPr/>
        </p:nvSpPr>
        <p:spPr bwMode="auto">
          <a:xfrm>
            <a:off x="5436096" y="4365104"/>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図：試行現場の工事写真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●撮影時における効果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1691680" y="1484784"/>
            <a:ext cx="1656184"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55576" y="4941168"/>
            <a:ext cx="7920880"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800" dirty="0" smtClean="0">
                <a:solidFill>
                  <a:srgbClr val="FF0000"/>
                </a:solidFill>
              </a:rPr>
              <a:t>①従来複数の人間で撮影を行っていたが、電子小黒板を利用することで</a:t>
            </a:r>
            <a:endParaRPr kumimoji="1" lang="en-US" altLang="ja-JP" sz="1800" dirty="0" smtClean="0">
              <a:solidFill>
                <a:srgbClr val="FF0000"/>
              </a:solidFill>
            </a:endParaRPr>
          </a:p>
          <a:p>
            <a:pPr algn="l"/>
            <a:r>
              <a:rPr lang="ja-JP" altLang="en-US" sz="1800" dirty="0" smtClean="0">
                <a:solidFill>
                  <a:srgbClr val="FF0000"/>
                </a:solidFill>
              </a:rPr>
              <a:t>　</a:t>
            </a:r>
            <a:r>
              <a:rPr kumimoji="1" lang="ja-JP" altLang="en-US" sz="1800" dirty="0" smtClean="0">
                <a:solidFill>
                  <a:srgbClr val="FF0000"/>
                </a:solidFill>
              </a:rPr>
              <a:t>省人数化が図れる。（黒板を持つ人</a:t>
            </a:r>
            <a:r>
              <a:rPr kumimoji="1" lang="en-US" altLang="ja-JP" sz="1800" dirty="0" smtClean="0">
                <a:solidFill>
                  <a:srgbClr val="FF0000"/>
                </a:solidFill>
              </a:rPr>
              <a:t>+</a:t>
            </a:r>
            <a:r>
              <a:rPr kumimoji="1" lang="ja-JP" altLang="en-US" sz="1800" dirty="0" smtClean="0">
                <a:solidFill>
                  <a:srgbClr val="FF0000"/>
                </a:solidFill>
              </a:rPr>
              <a:t>撮影者　　→　撮影者のみ等）</a:t>
            </a:r>
            <a:endParaRPr kumimoji="1" lang="en-US" altLang="ja-JP" sz="1800" dirty="0" smtClean="0">
              <a:solidFill>
                <a:srgbClr val="FF0000"/>
              </a:solidFill>
            </a:endParaRPr>
          </a:p>
          <a:p>
            <a:pPr algn="l"/>
            <a:r>
              <a:rPr lang="ja-JP" altLang="en-US" sz="1800" dirty="0" smtClean="0">
                <a:solidFill>
                  <a:srgbClr val="FF0000"/>
                </a:solidFill>
              </a:rPr>
              <a:t>②従来では、できない配置での黒板の表示が可能。</a:t>
            </a:r>
            <a:endParaRPr lang="en-US" altLang="ja-JP" sz="1800" dirty="0" smtClean="0">
              <a:solidFill>
                <a:srgbClr val="FF0000"/>
              </a:solidFill>
            </a:endParaRPr>
          </a:p>
          <a:p>
            <a:pPr algn="l"/>
            <a:r>
              <a:rPr lang="ja-JP" altLang="en-US" sz="1800" dirty="0" smtClean="0">
                <a:solidFill>
                  <a:srgbClr val="FF0000"/>
                </a:solidFill>
              </a:rPr>
              <a:t>　（狭小部や空中に表示可能）</a:t>
            </a:r>
            <a:endParaRPr lang="en-US" altLang="ja-JP" sz="1800" dirty="0" smtClean="0">
              <a:solidFill>
                <a:srgbClr val="FF0000"/>
              </a:solidFill>
            </a:endParaRPr>
          </a:p>
          <a:p>
            <a:pPr algn="l"/>
            <a:r>
              <a:rPr kumimoji="1" lang="ja-JP" altLang="en-US" sz="1800" dirty="0" smtClean="0">
                <a:solidFill>
                  <a:srgbClr val="FF0000"/>
                </a:solidFill>
              </a:rPr>
              <a:t>③強風時の撮影の危険性も減少</a:t>
            </a:r>
            <a:endParaRPr kumimoji="1" lang="ja-JP" altLang="en-US" sz="1800" dirty="0">
              <a:solidFill>
                <a:srgbClr val="FF0000"/>
              </a:solidFill>
            </a:endParaRPr>
          </a:p>
        </p:txBody>
      </p:sp>
      <p:sp>
        <p:nvSpPr>
          <p:cNvPr id="23"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smtClean="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rPr>
              <a:t>小黒板電子化の効果（現場撮影時）</a:t>
            </a:r>
            <a:endParaRPr kumimoji="1" lang="ja-JP" altLang="en-US" sz="2800" b="0" i="0" u="none" strike="noStrike" kern="120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179512" y="1484784"/>
            <a:ext cx="3359820" cy="1800200"/>
          </a:xfrm>
          <a:prstGeom prst="rect">
            <a:avLst/>
          </a:prstGeom>
        </p:spPr>
      </p:pic>
      <p:sp>
        <p:nvSpPr>
          <p:cNvPr id="3"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●写真整理時における効果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pic>
        <p:nvPicPr>
          <p:cNvPr id="4" name="Picture 1"/>
          <p:cNvPicPr>
            <a:picLocks noChangeAspect="1" noChangeArrowheads="1"/>
          </p:cNvPicPr>
          <p:nvPr/>
        </p:nvPicPr>
        <p:blipFill>
          <a:blip r:embed="rId3" cstate="print"/>
          <a:srcRect/>
          <a:stretch>
            <a:fillRect/>
          </a:stretch>
        </p:blipFill>
        <p:spPr bwMode="auto">
          <a:xfrm>
            <a:off x="3779912" y="1196752"/>
            <a:ext cx="4668500" cy="2729620"/>
          </a:xfrm>
          <a:prstGeom prst="rect">
            <a:avLst/>
          </a:prstGeom>
          <a:noFill/>
          <a:ln w="9525">
            <a:solidFill>
              <a:schemeClr val="tx1"/>
            </a:solidFill>
            <a:miter lim="800000"/>
            <a:headEnd/>
            <a:tailEnd/>
          </a:ln>
        </p:spPr>
      </p:pic>
      <p:sp>
        <p:nvSpPr>
          <p:cNvPr id="5" name="正方形/長方形 4"/>
          <p:cNvSpPr/>
          <p:nvPr/>
        </p:nvSpPr>
        <p:spPr>
          <a:xfrm>
            <a:off x="4063936" y="2132856"/>
            <a:ext cx="3964448" cy="570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867459" y="3429001"/>
            <a:ext cx="200068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107"/>
          <p:cNvSpPr>
            <a:spLocks noChangeArrowheads="1"/>
          </p:cNvSpPr>
          <p:nvPr/>
        </p:nvSpPr>
        <p:spPr bwMode="auto">
          <a:xfrm>
            <a:off x="4788024" y="4077072"/>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図：写真管理ファイル</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正方形/長方形 7"/>
          <p:cNvSpPr/>
          <p:nvPr/>
        </p:nvSpPr>
        <p:spPr>
          <a:xfrm>
            <a:off x="539552" y="4509120"/>
            <a:ext cx="7920880" cy="1800200"/>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800" dirty="0" smtClean="0">
                <a:solidFill>
                  <a:srgbClr val="FF0000"/>
                </a:solidFill>
              </a:rPr>
              <a:t>【</a:t>
            </a:r>
            <a:r>
              <a:rPr lang="ja-JP" altLang="en-US" sz="1800" dirty="0" smtClean="0">
                <a:solidFill>
                  <a:srgbClr val="FF0000"/>
                </a:solidFill>
              </a:rPr>
              <a:t>従来の方法</a:t>
            </a:r>
            <a:r>
              <a:rPr kumimoji="1" lang="en-US" altLang="ja-JP" sz="1800" dirty="0" smtClean="0">
                <a:solidFill>
                  <a:srgbClr val="FF0000"/>
                </a:solidFill>
              </a:rPr>
              <a:t>】</a:t>
            </a:r>
          </a:p>
          <a:p>
            <a:pPr algn="l"/>
            <a:r>
              <a:rPr lang="ja-JP" altLang="en-US" sz="1800" dirty="0" smtClean="0">
                <a:solidFill>
                  <a:srgbClr val="FF0000"/>
                </a:solidFill>
              </a:rPr>
              <a:t>写真管理ファイルの赤枠部分は、写真取り込み後、</a:t>
            </a:r>
            <a:endParaRPr lang="en-US" altLang="ja-JP" sz="1800" dirty="0" smtClean="0">
              <a:solidFill>
                <a:srgbClr val="FF0000"/>
              </a:solidFill>
            </a:endParaRPr>
          </a:p>
          <a:p>
            <a:pPr algn="l"/>
            <a:r>
              <a:rPr lang="ja-JP" altLang="en-US" sz="1800" u="sng" dirty="0" smtClean="0">
                <a:solidFill>
                  <a:srgbClr val="FF0000"/>
                </a:solidFill>
              </a:rPr>
              <a:t>写真管理ソフト上で操作が必要</a:t>
            </a:r>
            <a:endParaRPr lang="en-US" altLang="ja-JP" sz="1800" u="sng" dirty="0" smtClean="0">
              <a:solidFill>
                <a:srgbClr val="FF0000"/>
              </a:solidFill>
            </a:endParaRPr>
          </a:p>
          <a:p>
            <a:pPr algn="l"/>
            <a:endParaRPr lang="en-US" altLang="ja-JP" sz="1800" u="sng"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小黒板電子化</a:t>
            </a:r>
            <a:r>
              <a:rPr lang="en-US" altLang="ja-JP" sz="1800" dirty="0" smtClean="0">
                <a:solidFill>
                  <a:srgbClr val="FF0000"/>
                </a:solidFill>
              </a:rPr>
              <a:t>】</a:t>
            </a:r>
          </a:p>
          <a:p>
            <a:pPr algn="l"/>
            <a:r>
              <a:rPr lang="ja-JP" altLang="en-US" sz="1800" dirty="0" smtClean="0">
                <a:solidFill>
                  <a:srgbClr val="FF0000"/>
                </a:solidFill>
              </a:rPr>
              <a:t>赤枠内の情報は、撮影前の</a:t>
            </a:r>
            <a:r>
              <a:rPr lang="ja-JP" altLang="en-US" sz="1800" u="sng" dirty="0" smtClean="0">
                <a:solidFill>
                  <a:srgbClr val="FF0000"/>
                </a:solidFill>
              </a:rPr>
              <a:t>小黒板入力情報を基に設定</a:t>
            </a:r>
            <a:r>
              <a:rPr lang="ja-JP" altLang="en-US" sz="1800" dirty="0" smtClean="0">
                <a:solidFill>
                  <a:srgbClr val="FF0000"/>
                </a:solidFill>
              </a:rPr>
              <a:t>（後の修正も可能）</a:t>
            </a:r>
            <a:endParaRPr kumimoji="1" lang="ja-JP" altLang="en-US" sz="1800" dirty="0">
              <a:solidFill>
                <a:srgbClr val="FF0000"/>
              </a:solidFill>
            </a:endParaRPr>
          </a:p>
        </p:txBody>
      </p:sp>
      <p:sp>
        <p:nvSpPr>
          <p:cNvPr id="9"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smtClean="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rPr>
              <a:t>小黒板電子化の効果（写真整理時）</a:t>
            </a:r>
            <a:endParaRPr kumimoji="1" lang="ja-JP" altLang="en-US" sz="2800" b="0" i="0" u="none" strike="noStrike" kern="120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40792"/>
            <a:ext cx="8605838" cy="5016500"/>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8</a:t>
            </a:r>
            <a:r>
              <a:rPr lang="ja-JP" altLang="en-US" sz="2000" b="0" dirty="0">
                <a:latin typeface="HGP創英角ｺﾞｼｯｸUB" panose="020B0900000000000000" pitchFamily="50" charset="-128"/>
                <a:ea typeface="HGP創英角ｺﾞｼｯｸUB" panose="020B0900000000000000" pitchFamily="50" charset="-128"/>
              </a:rPr>
              <a:t>日付け事務連絡</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「請負工事成績評定要領の運用の一部改正」に関する運用について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31</a:t>
            </a:r>
            <a:r>
              <a:rPr lang="ja-JP" altLang="en-US" sz="2000" b="0" dirty="0">
                <a:latin typeface="HGP創英角ｺﾞｼｯｸUB" panose="020B0900000000000000" pitchFamily="50" charset="-128"/>
                <a:ea typeface="HGP創英角ｺﾞｼｯｸUB" panose="020B0900000000000000" pitchFamily="50" charset="-128"/>
              </a:rPr>
              <a:t>日付け国関整技管第</a:t>
            </a:r>
            <a:r>
              <a:rPr lang="en-US" altLang="ja-JP" sz="2000" b="0" dirty="0">
                <a:latin typeface="HGP創英角ｺﾞｼｯｸUB" panose="020B0900000000000000" pitchFamily="50" charset="-128"/>
                <a:ea typeface="HGP創英角ｺﾞｼｯｸUB" panose="020B0900000000000000" pitchFamily="50" charset="-128"/>
              </a:rPr>
              <a:t>208</a:t>
            </a:r>
            <a:r>
              <a:rPr lang="ja-JP" altLang="en-US" sz="2000" b="0" dirty="0">
                <a:latin typeface="HGP創英角ｺﾞｼｯｸUB" panose="020B0900000000000000" pitchFamily="50" charset="-128"/>
                <a:ea typeface="HGP創英角ｺﾞｼｯｸUB" panose="020B0900000000000000" pitchFamily="50" charset="-128"/>
              </a:rPr>
              <a:t>号　関東地方整備局長からの通知について、別添のとおり運用を定めた</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平成</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27</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年</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月</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日以降の入札公告を行う工事について適用</a:t>
            </a:r>
            <a:r>
              <a:rPr lang="ja-JP" altLang="en-US" sz="2000" b="0" dirty="0">
                <a:latin typeface="HGP創英角ｺﾞｼｯｸUB" panose="020B0900000000000000" pitchFamily="50" charset="-128"/>
                <a:ea typeface="HGP創英角ｺﾞｼｯｸUB" panose="020B0900000000000000" pitchFamily="50" charset="-128"/>
              </a:rPr>
              <a:t>する</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■地方整備局工事成績表手実施要領</a:t>
            </a:r>
            <a:endParaRPr lang="en-US" altLang="ja-JP" sz="2000" b="0" dirty="0">
              <a:latin typeface="HGP創英角ｺﾞｼｯｸUB" panose="020B0900000000000000" pitchFamily="50" charset="-128"/>
              <a:ea typeface="HGP創英角ｺﾞｼｯｸUB" panose="020B0900000000000000" pitchFamily="50" charset="-128"/>
            </a:endParaRPr>
          </a:p>
          <a:p>
            <a:pPr marL="720725" indent="-360363" algn="l">
              <a:defRPr/>
            </a:pPr>
            <a:r>
              <a:rPr lang="en-US" altLang="ja-JP" sz="2000" b="0" dirty="0">
                <a:latin typeface="HGP創英角ｺﾞｼｯｸUB" panose="020B0900000000000000" pitchFamily="50" charset="-128"/>
                <a:ea typeface="HGP創英角ｺﾞｼｯｸUB" panose="020B0900000000000000" pitchFamily="50" charset="-128"/>
              </a:rPr>
              <a:t>6</a:t>
            </a:r>
            <a:r>
              <a:rPr lang="ja-JP" altLang="en-US" sz="2000" b="0" dirty="0">
                <a:latin typeface="HGP創英角ｺﾞｼｯｸUB" panose="020B0900000000000000" pitchFamily="50" charset="-128"/>
                <a:ea typeface="HGP創英角ｺﾞｼｯｸUB" panose="020B0900000000000000" pitchFamily="50" charset="-128"/>
              </a:rPr>
              <a:t>　</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評定にあたっては、事前協議による作成書類以外の書類は、評価の対象外</a:t>
            </a:r>
            <a:r>
              <a:rPr lang="ja-JP" altLang="en-US" sz="2000" b="0" dirty="0">
                <a:latin typeface="HGP創英角ｺﾞｼｯｸUB" panose="020B0900000000000000" pitchFamily="50" charset="-128"/>
                <a:ea typeface="HGP創英角ｺﾞｼｯｸUB" panose="020B0900000000000000" pitchFamily="50" charset="-128"/>
              </a:rPr>
              <a:t>とする。なお、事前協議とは、工事着手前</a:t>
            </a:r>
            <a:r>
              <a:rPr lang="ja-JP" altLang="en-US" sz="2000" b="0" dirty="0" smtClean="0">
                <a:latin typeface="HGP創英角ｺﾞｼｯｸUB" panose="020B0900000000000000" pitchFamily="50" charset="-128"/>
                <a:ea typeface="HGP創英角ｺﾞｼｯｸUB" panose="020B0900000000000000" pitchFamily="50" charset="-128"/>
              </a:rPr>
              <a:t>に「</a:t>
            </a:r>
            <a:r>
              <a:rPr lang="ja-JP" altLang="en-US" sz="2000" b="0" dirty="0">
                <a:latin typeface="HGP創英角ｺﾞｼｯｸUB" panose="020B0900000000000000" pitchFamily="50" charset="-128"/>
                <a:ea typeface="HGP創英角ｺﾞｼｯｸUB" panose="020B0900000000000000" pitchFamily="50" charset="-128"/>
              </a:rPr>
              <a:t>工事関係書類一覧表」により、「発注者へ提出、提示する書類の種類」、「紙と電子の別」を受発注者間で取り決めることをいう。</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■交差項目別</a:t>
            </a:r>
            <a:r>
              <a:rPr lang="ja-JP" altLang="en-US" sz="2000" b="0" dirty="0" smtClean="0">
                <a:latin typeface="HGP創英角ｺﾞｼｯｸUB" panose="020B0900000000000000" pitchFamily="50" charset="-128"/>
                <a:ea typeface="HGP創英角ｺﾞｼｯｸUB" panose="020B0900000000000000" pitchFamily="50" charset="-128"/>
              </a:rPr>
              <a:t>運用票（</a:t>
            </a:r>
            <a:r>
              <a:rPr lang="ja-JP" altLang="en-US" sz="2000" b="0" dirty="0">
                <a:latin typeface="HGP創英角ｺﾞｼｯｸUB" panose="020B0900000000000000" pitchFamily="50" charset="-128"/>
                <a:ea typeface="HGP創英角ｺﾞｼｯｸUB" panose="020B0900000000000000" pitchFamily="50" charset="-128"/>
              </a:rPr>
              <a:t>主任技術評価官）</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71463"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事前協議を踏まえ、</a:t>
            </a:r>
            <a:r>
              <a:rPr lang="ja-JP" altLang="en-US" sz="2000" b="0" dirty="0">
                <a:latin typeface="HGP創英角ｺﾞｼｯｸUB" panose="020B0900000000000000" pitchFamily="50" charset="-128"/>
                <a:ea typeface="HGP創英角ｺﾞｼｯｸUB" panose="020B0900000000000000" pitchFamily="50" charset="-128"/>
              </a:rPr>
              <a:t>共通仕様書及び諸基準に基づき</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書類を</a:t>
            </a:r>
            <a:r>
              <a:rPr lang="ja-JP" altLang="en-US" sz="2000" b="0" dirty="0">
                <a:latin typeface="HGP創英角ｺﾞｼｯｸUB" panose="020B0900000000000000" pitchFamily="50" charset="-128"/>
                <a:ea typeface="HGP創英角ｺﾞｼｯｸUB" panose="020B0900000000000000" pitchFamily="50" charset="-128"/>
              </a:rPr>
              <a:t>適切に作成し、整理している。</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■考査項目別運用票（技術検査管）</a:t>
            </a:r>
            <a:endParaRPr lang="en-US" altLang="ja-JP" sz="2000" b="0" dirty="0">
              <a:latin typeface="HGP創英角ｺﾞｼｯｸUB" panose="020B0900000000000000" pitchFamily="50" charset="-128"/>
              <a:ea typeface="HGP創英角ｺﾞｼｯｸUB" panose="020B0900000000000000" pitchFamily="50" charset="-128"/>
            </a:endParaRPr>
          </a:p>
          <a:p>
            <a:pPr marL="541338" indent="-180975" algn="l">
              <a:defRPr/>
            </a:pPr>
            <a:r>
              <a:rPr lang="ja-JP" altLang="en-US" sz="2000" b="0" dirty="0">
                <a:latin typeface="HGP創英角ｺﾞｼｯｸUB" panose="020B0900000000000000" pitchFamily="50" charset="-128"/>
                <a:ea typeface="HGP創英角ｺﾞｼｯｸUB" panose="020B0900000000000000" pitchFamily="50" charset="-128"/>
              </a:rPr>
              <a:t>□工事関係書類を</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事前協議に基づき過</a:t>
            </a:r>
            <a:r>
              <a:rPr lang="ja-JP" altLang="en-US" sz="2000" b="0" dirty="0">
                <a:latin typeface="HGP創英角ｺﾞｼｯｸUB" panose="020B0900000000000000" pitchFamily="50" charset="-128"/>
                <a:ea typeface="HGP創英角ｺﾞｼｯｸUB" panose="020B0900000000000000" pitchFamily="50" charset="-128"/>
              </a:rPr>
              <a:t>不足なく簡潔に整理していることが確認できる。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3075961043"/>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980728"/>
            <a:ext cx="8964488" cy="2185214"/>
          </a:xfrm>
          <a:prstGeom prst="rect">
            <a:avLst/>
          </a:prstGeom>
        </p:spPr>
        <p:txBody>
          <a:bodyPr wrap="square">
            <a:spAutoFit/>
          </a:bodyPr>
          <a:lstStyle/>
          <a:p>
            <a:pPr algn="l"/>
            <a:r>
              <a:rPr lang="ja-JP" altLang="en-US" sz="2000" dirty="0" smtClean="0">
                <a:solidFill>
                  <a:srgbClr val="000066"/>
                </a:solidFill>
              </a:rPr>
              <a:t>・撮影時には設計値、実測値のみを入力するだけで撮影</a:t>
            </a:r>
            <a:endParaRPr lang="en-US" altLang="ja-JP" sz="1600" dirty="0" smtClean="0">
              <a:solidFill>
                <a:srgbClr val="000066"/>
              </a:solidFill>
            </a:endParaRPr>
          </a:p>
          <a:p>
            <a:pPr algn="l"/>
            <a:r>
              <a:rPr lang="ja-JP" altLang="en-US" sz="2000" dirty="0" smtClean="0">
                <a:solidFill>
                  <a:srgbClr val="000066"/>
                </a:solidFill>
              </a:rPr>
              <a:t>・出来形管理帳票とのリンクに期待</a:t>
            </a:r>
          </a:p>
          <a:p>
            <a:pPr algn="l"/>
            <a:r>
              <a:rPr lang="ja-JP" altLang="en-US" sz="2000" dirty="0" smtClean="0">
                <a:solidFill>
                  <a:srgbClr val="000066"/>
                </a:solidFill>
              </a:rPr>
              <a:t>・配置できなかった場所（例：狭小部）にも黒板が配置できる</a:t>
            </a:r>
            <a:endParaRPr lang="en-US" altLang="ja-JP" sz="2000" dirty="0" smtClean="0">
              <a:solidFill>
                <a:srgbClr val="000066"/>
              </a:solidFill>
            </a:endParaRPr>
          </a:p>
          <a:p>
            <a:pPr algn="l"/>
            <a:r>
              <a:rPr lang="ja-JP" altLang="en-US" sz="2000" dirty="0" smtClean="0">
                <a:solidFill>
                  <a:srgbClr val="000066"/>
                </a:solidFill>
              </a:rPr>
              <a:t>・黒板を持つための人員が必要なくなる</a:t>
            </a:r>
            <a:endParaRPr lang="en-US" altLang="ja-JP" sz="2000" dirty="0" smtClean="0">
              <a:solidFill>
                <a:srgbClr val="000066"/>
              </a:solidFill>
            </a:endParaRPr>
          </a:p>
          <a:p>
            <a:pPr algn="l"/>
            <a:r>
              <a:rPr lang="ja-JP" altLang="en-US" sz="2000" dirty="0" smtClean="0">
                <a:solidFill>
                  <a:srgbClr val="000066"/>
                </a:solidFill>
              </a:rPr>
              <a:t>・携帯端末の防水・防塵が必須</a:t>
            </a:r>
            <a:endParaRPr lang="en-US" altLang="ja-JP" sz="2000" dirty="0" smtClean="0">
              <a:solidFill>
                <a:srgbClr val="000066"/>
              </a:solidFill>
            </a:endParaRPr>
          </a:p>
          <a:p>
            <a:pPr algn="l"/>
            <a:r>
              <a:rPr lang="ja-JP" altLang="en-US" sz="2000" dirty="0" smtClean="0">
                <a:solidFill>
                  <a:srgbClr val="000066"/>
                </a:solidFill>
              </a:rPr>
              <a:t>・タッチパネル操作のため専用の手袋の使用もしくは素手での作業となる</a:t>
            </a:r>
          </a:p>
          <a:p>
            <a:endParaRPr lang="en-US" altLang="ja-JP" sz="1600" dirty="0" smtClean="0"/>
          </a:p>
        </p:txBody>
      </p:sp>
      <p:sp>
        <p:nvSpPr>
          <p:cNvPr id="3" name="タイトル 1"/>
          <p:cNvSpPr txBox="1">
            <a:spLocks/>
          </p:cNvSpPr>
          <p:nvPr/>
        </p:nvSpPr>
        <p:spPr>
          <a:xfrm>
            <a:off x="0" y="0"/>
            <a:ext cx="7452320" cy="476250"/>
          </a:xfrm>
          <a:prstGeom prst="rect">
            <a:avLst/>
          </a:prstGeom>
        </p:spPr>
        <p:txBody>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r>
              <a:rPr lang="ja-JP" altLang="en-US" dirty="0" smtClean="0">
                <a:latin typeface="HGS創英角ｺﾞｼｯｸUB" pitchFamily="50" charset="-128"/>
                <a:ea typeface="HGS創英角ｺﾞｼｯｸUB" pitchFamily="50" charset="-128"/>
              </a:rPr>
              <a:t>試行に対する関東地方管内での現場での意見</a:t>
            </a:r>
            <a:endParaRPr lang="ja-JP" altLang="en-US" dirty="0">
              <a:latin typeface="HGS創英角ｺﾞｼｯｸUB" pitchFamily="50" charset="-128"/>
              <a:ea typeface="HGS創英角ｺﾞｼｯｸUB" pitchFamily="50" charset="-128"/>
            </a:endParaRPr>
          </a:p>
        </p:txBody>
      </p:sp>
      <p:sp>
        <p:nvSpPr>
          <p:cNvPr id="4" name="角丸四角形 3"/>
          <p:cNvSpPr/>
          <p:nvPr/>
        </p:nvSpPr>
        <p:spPr>
          <a:xfrm>
            <a:off x="179512" y="548680"/>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①現場撮影</a:t>
            </a:r>
            <a:endParaRPr lang="en-US" altLang="ja-JP" sz="2400" dirty="0" smtClean="0"/>
          </a:p>
        </p:txBody>
      </p:sp>
      <p:sp>
        <p:nvSpPr>
          <p:cNvPr id="5" name="角丸四角形 4"/>
          <p:cNvSpPr/>
          <p:nvPr/>
        </p:nvSpPr>
        <p:spPr>
          <a:xfrm>
            <a:off x="179512" y="2996952"/>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②写真整理</a:t>
            </a:r>
            <a:endParaRPr lang="en-US" altLang="ja-JP" sz="2400" dirty="0" smtClean="0"/>
          </a:p>
        </p:txBody>
      </p:sp>
      <p:sp>
        <p:nvSpPr>
          <p:cNvPr id="6" name="テキスト ボックス 5"/>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7" name="正方形/長方形 6"/>
          <p:cNvSpPr/>
          <p:nvPr/>
        </p:nvSpPr>
        <p:spPr>
          <a:xfrm>
            <a:off x="179512" y="3501008"/>
            <a:ext cx="8964488" cy="1015663"/>
          </a:xfrm>
          <a:prstGeom prst="rect">
            <a:avLst/>
          </a:prstGeom>
        </p:spPr>
        <p:txBody>
          <a:bodyPr wrap="square">
            <a:spAutoFit/>
          </a:bodyPr>
          <a:lstStyle/>
          <a:p>
            <a:pPr algn="l"/>
            <a:r>
              <a:rPr lang="ja-JP" altLang="en-US" sz="2000" dirty="0" smtClean="0">
                <a:solidFill>
                  <a:srgbClr val="000066"/>
                </a:solidFill>
              </a:rPr>
              <a:t>・電子成果品作成時に付与しなければならない情報が少なくて済む</a:t>
            </a:r>
            <a:endParaRPr lang="en-US" altLang="ja-JP" sz="2000" dirty="0" smtClean="0">
              <a:solidFill>
                <a:srgbClr val="000066"/>
              </a:solidFill>
            </a:endParaRPr>
          </a:p>
          <a:p>
            <a:pPr algn="l"/>
            <a:r>
              <a:rPr lang="ja-JP" altLang="en-US" sz="2000" dirty="0" smtClean="0">
                <a:solidFill>
                  <a:srgbClr val="000066"/>
                </a:solidFill>
              </a:rPr>
              <a:t>・黒板を記入して写真を撮影するところから写真整理、納品に至るまで</a:t>
            </a:r>
            <a:endParaRPr lang="en-US" altLang="ja-JP" sz="2000" dirty="0" smtClean="0">
              <a:solidFill>
                <a:srgbClr val="000066"/>
              </a:solidFill>
            </a:endParaRPr>
          </a:p>
          <a:p>
            <a:pPr algn="l"/>
            <a:r>
              <a:rPr lang="ja-JP" altLang="en-US" sz="2000" dirty="0" smtClean="0">
                <a:solidFill>
                  <a:srgbClr val="000066"/>
                </a:solidFill>
              </a:rPr>
              <a:t>　急速に効率化が進むと感じる</a:t>
            </a:r>
          </a:p>
        </p:txBody>
      </p:sp>
      <p:sp>
        <p:nvSpPr>
          <p:cNvPr id="8" name="下矢印 7"/>
          <p:cNvSpPr/>
          <p:nvPr/>
        </p:nvSpPr>
        <p:spPr>
          <a:xfrm>
            <a:off x="3995936" y="4581128"/>
            <a:ext cx="1080120"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11760" y="5301208"/>
            <a:ext cx="4824536" cy="954107"/>
          </a:xfrm>
          <a:prstGeom prst="rect">
            <a:avLst/>
          </a:prstGeom>
        </p:spPr>
        <p:txBody>
          <a:bodyPr wrap="square">
            <a:spAutoFit/>
          </a:bodyPr>
          <a:lstStyle/>
          <a:p>
            <a:r>
              <a:rPr lang="ja-JP" altLang="en-US" sz="2800" dirty="0" smtClean="0">
                <a:solidFill>
                  <a:srgbClr val="0070C0"/>
                </a:solidFill>
              </a:rPr>
              <a:t>現場撮影・写真整理ともに</a:t>
            </a:r>
            <a:endParaRPr lang="en-US" altLang="ja-JP" sz="2800" dirty="0" smtClean="0">
              <a:solidFill>
                <a:srgbClr val="0070C0"/>
              </a:solidFill>
            </a:endParaRPr>
          </a:p>
          <a:p>
            <a:r>
              <a:rPr lang="ja-JP" altLang="en-US" sz="2800" dirty="0" smtClean="0">
                <a:solidFill>
                  <a:srgbClr val="0070C0"/>
                </a:solidFill>
              </a:rPr>
              <a:t>良好な意見が得られた。</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10</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電子納品に関する質問等</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8831006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問い合わせ先</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05665383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rgbClr val="330066"/>
                </a:solidFill>
                <a:latin typeface="HGP創英角ｺﾞｼｯｸUB" pitchFamily="50" charset="-128"/>
                <a:ea typeface="HGP創英角ｺﾞｼｯｸUB" pitchFamily="50" charset="-128"/>
              </a:rPr>
              <a:t>電子納品等に関する問い合わせ</a:t>
            </a:r>
            <a:endParaRPr lang="ja-JP" altLang="en-US" sz="3600" b="0" dirty="0">
              <a:solidFill>
                <a:srgbClr val="330066"/>
              </a:solidFill>
              <a:latin typeface="HGP創英角ｺﾞｼｯｸUB" pitchFamily="50" charset="-128"/>
              <a:ea typeface="HGP創英角ｺﾞｼｯｸUB" pitchFamily="50" charset="-128"/>
            </a:endParaRPr>
          </a:p>
        </p:txBody>
      </p:sp>
      <p:graphicFrame>
        <p:nvGraphicFramePr>
          <p:cNvPr id="11" name="表 10"/>
          <p:cNvGraphicFramePr>
            <a:graphicFrameLocks noGrp="1"/>
          </p:cNvGraphicFramePr>
          <p:nvPr/>
        </p:nvGraphicFramePr>
        <p:xfrm>
          <a:off x="215516" y="1808820"/>
          <a:ext cx="8640961" cy="1564900"/>
        </p:xfrm>
        <a:graphic>
          <a:graphicData uri="http://schemas.openxmlformats.org/drawingml/2006/table">
            <a:tbl>
              <a:tblPr firstRow="1" bandRow="1">
                <a:tableStyleId>{5C22544A-7EE6-4342-B048-85BDC9FD1C3A}</a:tableStyleId>
              </a:tblPr>
              <a:tblGrid>
                <a:gridCol w="3215203"/>
                <a:gridCol w="2704853"/>
                <a:gridCol w="2720905"/>
              </a:tblGrid>
              <a:tr h="504056">
                <a:tc>
                  <a:txBody>
                    <a:bodyPr/>
                    <a:lstStyle/>
                    <a:p>
                      <a:pPr algn="ctr"/>
                      <a:r>
                        <a:rPr kumimoji="1" lang="ja-JP" altLang="en-US" sz="2400" dirty="0" smtClean="0"/>
                        <a:t>質問内容</a:t>
                      </a:r>
                      <a:endParaRPr kumimoji="1" lang="ja-JP" altLang="en-US" sz="2400" dirty="0"/>
                    </a:p>
                  </a:txBody>
                  <a:tcPr/>
                </a:tc>
                <a:tc>
                  <a:txBody>
                    <a:bodyPr/>
                    <a:lstStyle/>
                    <a:p>
                      <a:pPr algn="ctr"/>
                      <a:r>
                        <a:rPr kumimoji="1" lang="ja-JP" altLang="en-US" sz="2400" dirty="0" smtClean="0"/>
                        <a:t>問い合わせ先</a:t>
                      </a:r>
                      <a:endParaRPr kumimoji="1" lang="ja-JP" altLang="en-US" sz="2400" dirty="0"/>
                    </a:p>
                  </a:txBody>
                  <a:tcPr/>
                </a:tc>
                <a:tc>
                  <a:txBody>
                    <a:bodyPr/>
                    <a:lstStyle/>
                    <a:p>
                      <a:pPr algn="ctr"/>
                      <a:r>
                        <a:rPr kumimoji="1" lang="ja-JP" altLang="en-US" sz="2400" dirty="0" smtClean="0"/>
                        <a:t>問い合わせ方法</a:t>
                      </a:r>
                      <a:endParaRPr kumimoji="1" lang="ja-JP" altLang="en-US" sz="2400" dirty="0"/>
                    </a:p>
                  </a:txBody>
                  <a:tcPr/>
                </a:tc>
              </a:tr>
              <a:tr h="1060844">
                <a:tc>
                  <a:txBody>
                    <a:bodyPr/>
                    <a:lstStyle/>
                    <a:p>
                      <a:r>
                        <a:rPr kumimoji="1" lang="ja-JP" altLang="en-US" sz="2400" dirty="0" smtClean="0"/>
                        <a:t>技術的な質問</a:t>
                      </a:r>
                      <a:endParaRPr kumimoji="1" lang="ja-JP" altLang="en-US" sz="2400" dirty="0"/>
                    </a:p>
                  </a:txBody>
                  <a:tcPr/>
                </a:tc>
                <a:tc>
                  <a:txBody>
                    <a:bodyPr/>
                    <a:lstStyle/>
                    <a:p>
                      <a:r>
                        <a:rPr kumimoji="1" lang="ja-JP" altLang="en-US" sz="2400" dirty="0" smtClean="0"/>
                        <a:t>電子納品</a:t>
                      </a:r>
                      <a:endParaRPr kumimoji="1" lang="en-US" altLang="ja-JP" sz="2400" dirty="0" smtClean="0"/>
                    </a:p>
                    <a:p>
                      <a:r>
                        <a:rPr kumimoji="1" lang="ja-JP" altLang="en-US" sz="2400" dirty="0" smtClean="0"/>
                        <a:t>　ヘルプデスク</a:t>
                      </a:r>
                      <a:endParaRPr kumimoji="1" lang="ja-JP" altLang="en-US" sz="2400" dirty="0"/>
                    </a:p>
                  </a:txBody>
                  <a:tcPr/>
                </a:tc>
                <a:tc>
                  <a:txBody>
                    <a:bodyPr/>
                    <a:lstStyle/>
                    <a:p>
                      <a:r>
                        <a:rPr kumimoji="1" lang="ja-JP" altLang="en-US" sz="2400" dirty="0" smtClean="0"/>
                        <a:t>メール</a:t>
                      </a:r>
                      <a:endParaRPr kumimoji="1" lang="en-US" altLang="ja-JP" sz="2400" dirty="0" smtClean="0"/>
                    </a:p>
                    <a:p>
                      <a:r>
                        <a:rPr kumimoji="1" lang="ja-JP" altLang="en-US" sz="1600" dirty="0" smtClean="0"/>
                        <a:t>（</a:t>
                      </a:r>
                      <a:r>
                        <a:rPr kumimoji="1" lang="en-US" altLang="ja-JP" sz="1600" dirty="0" smtClean="0"/>
                        <a:t>helpdesk@cals-ed.go.jp</a:t>
                      </a:r>
                      <a:r>
                        <a:rPr kumimoji="1" lang="ja-JP" altLang="en-US" sz="1600" dirty="0" smtClean="0"/>
                        <a:t>）</a:t>
                      </a:r>
                      <a:endParaRPr kumimoji="1" lang="ja-JP" altLang="en-US" sz="1600" dirty="0"/>
                    </a:p>
                  </a:txBody>
                  <a:tcPr/>
                </a:tc>
              </a:tr>
            </a:tbl>
          </a:graphicData>
        </a:graphic>
      </p:graphicFrame>
      <p:sp>
        <p:nvSpPr>
          <p:cNvPr id="12" name="Rectangle 2"/>
          <p:cNvSpPr>
            <a:spLocks noChangeArrowheads="1"/>
          </p:cNvSpPr>
          <p:nvPr/>
        </p:nvSpPr>
        <p:spPr bwMode="auto">
          <a:xfrm>
            <a:off x="0" y="836712"/>
            <a:ext cx="896461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電子納品・情報共有システムに関する</a:t>
            </a:r>
            <a:endParaRPr lang="en-US" altLang="ja-JP" sz="2400" b="0" dirty="0" smtClean="0">
              <a:solidFill>
                <a:srgbClr val="000000"/>
              </a:solidFill>
              <a:latin typeface="HGP創英角ｺﾞｼｯｸUB" pitchFamily="50" charset="-128"/>
              <a:ea typeface="HGP創英角ｺﾞｼｯｸUB" pitchFamily="50" charset="-128"/>
            </a:endParaRPr>
          </a:p>
          <a:p>
            <a:pPr marL="342900" indent="-342900" algn="l" eaLnBrk="1" hangingPunct="1"/>
            <a:r>
              <a:rPr lang="ja-JP" altLang="en-US" sz="2400" b="0" dirty="0" smtClean="0">
                <a:solidFill>
                  <a:srgbClr val="000000"/>
                </a:solidFill>
                <a:latin typeface="HGP創英角ｺﾞｼｯｸUB" pitchFamily="50" charset="-128"/>
                <a:ea typeface="HGP創英角ｺﾞｼｯｸUB" pitchFamily="50" charset="-128"/>
              </a:rPr>
              <a:t>　　質問・問い合わせ先は、下記の通りです。</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
        <p:nvSpPr>
          <p:cNvPr id="13" name="Rectangle 2"/>
          <p:cNvSpPr>
            <a:spLocks noChangeArrowheads="1"/>
          </p:cNvSpPr>
          <p:nvPr/>
        </p:nvSpPr>
        <p:spPr bwMode="auto">
          <a:xfrm>
            <a:off x="0" y="3573016"/>
            <a:ext cx="896461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電子納品ヘルプデスクでは、過去の問い合わせについて</a:t>
            </a:r>
            <a:r>
              <a:rPr lang="en-US" altLang="ja-JP" sz="2400" b="0" dirty="0" smtClean="0">
                <a:solidFill>
                  <a:srgbClr val="000000"/>
                </a:solidFill>
                <a:latin typeface="HGP創英角ｺﾞｼｯｸUB" pitchFamily="50" charset="-128"/>
                <a:ea typeface="HGP創英角ｺﾞｼｯｸUB" pitchFamily="50" charset="-128"/>
              </a:rPr>
              <a:t>Q&amp;A</a:t>
            </a:r>
            <a:r>
              <a:rPr lang="ja-JP" altLang="en-US" sz="2400" b="0" dirty="0" smtClean="0">
                <a:solidFill>
                  <a:srgbClr val="000000"/>
                </a:solidFill>
                <a:latin typeface="HGP創英角ｺﾞｼｯｸUB" pitchFamily="50" charset="-128"/>
                <a:ea typeface="HGP創英角ｺﾞｼｯｸUB" pitchFamily="50" charset="-128"/>
              </a:rPr>
              <a:t>として公開しております。ご質問の前にキーワード等で検索すると回答が得られることがあります。（</a:t>
            </a:r>
            <a:r>
              <a:rPr lang="en-US" altLang="ja-JP" sz="1800" b="0" dirty="0" smtClean="0">
                <a:solidFill>
                  <a:srgbClr val="0000FF"/>
                </a:solidFill>
                <a:latin typeface="HGP創英角ｺﾞｼｯｸUB" pitchFamily="50" charset="-128"/>
                <a:ea typeface="HGP創英角ｺﾞｼｯｸUB" pitchFamily="50" charset="-128"/>
                <a:hlinkClick r:id="rId3"/>
              </a:rPr>
              <a:t>http://www.cals-ed.go.jp/inq_qanda/</a:t>
            </a:r>
            <a:r>
              <a:rPr lang="ja-JP" altLang="en-US" sz="2400" b="0" dirty="0" smtClean="0">
                <a:solidFill>
                  <a:srgbClr val="000000"/>
                </a:solidFill>
                <a:latin typeface="HGP創英角ｺﾞｼｯｸUB" pitchFamily="50" charset="-128"/>
                <a:ea typeface="HGP創英角ｺﾞｼｯｸUB" pitchFamily="50" charset="-128"/>
              </a:rPr>
              <a:t>）</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7548843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595313" y="762000"/>
            <a:ext cx="5903912" cy="549275"/>
          </a:xfrm>
          <a:prstGeom prst="rect">
            <a:avLst/>
          </a:prstGeom>
          <a:noFill/>
          <a:ln w="9525">
            <a:noFill/>
            <a:miter lim="800000"/>
            <a:headEnd/>
            <a:tailEnd/>
          </a:ln>
        </p:spPr>
        <p:txBody>
          <a:bodyPr>
            <a:spAutoFit/>
          </a:bodyPr>
          <a:lstStyle/>
          <a:p>
            <a:pPr algn="l">
              <a:spcBef>
                <a:spcPct val="20000"/>
              </a:spcBef>
            </a:pPr>
            <a:r>
              <a:rPr lang="ja-JP" altLang="en-US" sz="3000" dirty="0">
                <a:solidFill>
                  <a:srgbClr val="0066FF"/>
                </a:solidFill>
                <a:latin typeface="HGP創英角ｺﾞｼｯｸUB" pitchFamily="50" charset="-128"/>
                <a:ea typeface="HGP創英角ｺﾞｼｯｸUB" pitchFamily="50" charset="-128"/>
              </a:rPr>
              <a:t>国土交通省　電子納品</a:t>
            </a:r>
            <a:r>
              <a:rPr lang="en-US" altLang="ja-JP" sz="3000" dirty="0">
                <a:solidFill>
                  <a:srgbClr val="0066FF"/>
                </a:solidFill>
                <a:latin typeface="HGP創英角ｺﾞｼｯｸUB" pitchFamily="50" charset="-128"/>
                <a:ea typeface="HGP創英角ｺﾞｼｯｸUB" pitchFamily="50" charset="-128"/>
              </a:rPr>
              <a:t>Web</a:t>
            </a:r>
            <a:r>
              <a:rPr lang="ja-JP" altLang="en-US" sz="3000" dirty="0">
                <a:solidFill>
                  <a:srgbClr val="0066FF"/>
                </a:solidFill>
                <a:latin typeface="HGP創英角ｺﾞｼｯｸUB" pitchFamily="50" charset="-128"/>
                <a:ea typeface="HGP創英角ｺﾞｼｯｸUB" pitchFamily="50" charset="-128"/>
              </a:rPr>
              <a:t>サイト</a:t>
            </a:r>
          </a:p>
        </p:txBody>
      </p:sp>
      <p:sp>
        <p:nvSpPr>
          <p:cNvPr id="135171" name="Rectangle 6"/>
          <p:cNvSpPr>
            <a:spLocks noChangeArrowheads="1"/>
          </p:cNvSpPr>
          <p:nvPr/>
        </p:nvSpPr>
        <p:spPr bwMode="auto">
          <a:xfrm>
            <a:off x="5903913" y="1952625"/>
            <a:ext cx="3384550" cy="3490913"/>
          </a:xfrm>
          <a:prstGeom prst="rect">
            <a:avLst/>
          </a:prstGeom>
          <a:noFill/>
          <a:ln w="9525">
            <a:noFill/>
            <a:miter lim="800000"/>
            <a:headEnd/>
            <a:tailEnd/>
          </a:ln>
        </p:spPr>
        <p:txBody>
          <a:bodyPr>
            <a:spAutoFit/>
          </a:bodyPr>
          <a:lstStyle/>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要領・基準・</a:t>
            </a:r>
          </a:p>
          <a:p>
            <a:pPr marL="342900" indent="-169863" algn="l">
              <a:spcBef>
                <a:spcPct val="20000"/>
              </a:spcBef>
            </a:pPr>
            <a:r>
              <a:rPr lang="ja-JP" altLang="en-US" sz="2400" dirty="0">
                <a:latin typeface="HGP創英角ｺﾞｼｯｸUB" pitchFamily="50" charset="-128"/>
                <a:ea typeface="HGP創英角ｺﾞｼｯｸUB" pitchFamily="50" charset="-128"/>
              </a:rPr>
              <a:t>　ガイドライン類</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XML</a:t>
            </a:r>
            <a:r>
              <a:rPr lang="ja-JP" altLang="en-US" sz="2400" dirty="0" err="1">
                <a:latin typeface="HGP創英角ｺﾞｼｯｸUB" pitchFamily="50" charset="-128"/>
                <a:ea typeface="HGP創英角ｺﾞｼｯｸUB" pitchFamily="50" charset="-128"/>
              </a:rPr>
              <a:t>、</a:t>
            </a:r>
            <a:r>
              <a:rPr lang="en-US" altLang="ja-JP" sz="2400" dirty="0">
                <a:latin typeface="HGP創英角ｺﾞｼｯｸUB" pitchFamily="50" charset="-128"/>
                <a:ea typeface="HGP創英角ｺﾞｼｯｸUB" pitchFamily="50" charset="-128"/>
              </a:rPr>
              <a:t>DTD</a:t>
            </a:r>
            <a:r>
              <a:rPr lang="ja-JP" altLang="en-US" sz="2400" dirty="0">
                <a:latin typeface="HGP創英角ｺﾞｼｯｸUB" pitchFamily="50" charset="-128"/>
                <a:ea typeface="HGP創英角ｺﾞｼｯｸUB" pitchFamily="50" charset="-128"/>
              </a:rPr>
              <a:t>ファイル</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図面作成例</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Q&amp;A</a:t>
            </a:r>
            <a:r>
              <a:rPr lang="ja-JP" altLang="en-US" sz="2400" dirty="0" err="1">
                <a:latin typeface="HGP創英角ｺﾞｼｯｸUB" pitchFamily="50" charset="-128"/>
                <a:ea typeface="HGP創英角ｺﾞｼｯｸUB" pitchFamily="50" charset="-128"/>
              </a:rPr>
              <a:t>、</a:t>
            </a:r>
            <a:r>
              <a:rPr lang="ja-JP" altLang="en-US" sz="2400" dirty="0">
                <a:latin typeface="HGP創英角ｺﾞｼｯｸUB" pitchFamily="50" charset="-128"/>
                <a:ea typeface="HGP創英角ｺﾞｼｯｸUB" pitchFamily="50" charset="-128"/>
              </a:rPr>
              <a:t>ヘルプデスク</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チェックシステム　</a:t>
            </a:r>
          </a:p>
          <a:p>
            <a:pPr marL="342900" indent="-169863" algn="l">
              <a:spcBef>
                <a:spcPct val="20000"/>
              </a:spcBef>
            </a:pPr>
            <a:r>
              <a:rPr lang="ja-JP" altLang="en-US" sz="2400" dirty="0">
                <a:latin typeface="HGP創英角ｺﾞｼｯｸUB" pitchFamily="50" charset="-128"/>
                <a:ea typeface="HGP創英角ｺﾞｼｯｸUB" pitchFamily="50" charset="-128"/>
              </a:rPr>
              <a:t>　　　　　　　　　　　　　　　　　　　　等</a:t>
            </a:r>
          </a:p>
        </p:txBody>
      </p:sp>
      <p:sp>
        <p:nvSpPr>
          <p:cNvPr id="135172"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問い合わせ先①</a:t>
            </a:r>
          </a:p>
        </p:txBody>
      </p:sp>
      <p:sp>
        <p:nvSpPr>
          <p:cNvPr id="135173" name="Rectangle 3"/>
          <p:cNvSpPr>
            <a:spLocks noChangeArrowheads="1"/>
          </p:cNvSpPr>
          <p:nvPr/>
        </p:nvSpPr>
        <p:spPr bwMode="auto">
          <a:xfrm>
            <a:off x="1331913" y="1376363"/>
            <a:ext cx="4941887" cy="538162"/>
          </a:xfrm>
          <a:prstGeom prst="rect">
            <a:avLst/>
          </a:prstGeom>
          <a:solidFill>
            <a:srgbClr val="FFFF99"/>
          </a:solidFill>
          <a:ln w="19050">
            <a:solidFill>
              <a:srgbClr val="FF0000"/>
            </a:solidFill>
            <a:miter lim="800000"/>
            <a:headEnd/>
            <a:tailEnd/>
          </a:ln>
        </p:spPr>
        <p:txBody>
          <a:bodyPr anchor="ctr" anchorCtr="1">
            <a:spAutoFit/>
          </a:bodyPr>
          <a:lstStyle/>
          <a:p>
            <a:r>
              <a:rPr lang="en-US" altLang="ja-JP" sz="2800" b="1">
                <a:latin typeface="HGP創英角ｺﾞｼｯｸUB" pitchFamily="50" charset="-128"/>
                <a:ea typeface="HGP創英角ｺﾞｼｯｸUB" pitchFamily="50" charset="-128"/>
              </a:rPr>
              <a:t>http://www.cals-ed.go.jp/</a:t>
            </a:r>
            <a:endParaRPr lang="ja-JP" altLang="en-US" sz="2800" b="1">
              <a:latin typeface="HGP創英角ｺﾞｼｯｸUB" pitchFamily="50" charset="-128"/>
              <a:ea typeface="HGP創英角ｺﾞｼｯｸUB" pitchFamily="50" charset="-128"/>
            </a:endParaRPr>
          </a:p>
        </p:txBody>
      </p:sp>
      <p:pic>
        <p:nvPicPr>
          <p:cNvPr id="135174" name="Picture 8"/>
          <p:cNvPicPr>
            <a:picLocks noChangeAspect="1" noChangeArrowheads="1"/>
          </p:cNvPicPr>
          <p:nvPr/>
        </p:nvPicPr>
        <p:blipFill>
          <a:blip r:embed="rId3" cstate="print"/>
          <a:srcRect/>
          <a:stretch>
            <a:fillRect/>
          </a:stretch>
        </p:blipFill>
        <p:spPr bwMode="auto">
          <a:xfrm>
            <a:off x="179388" y="2024063"/>
            <a:ext cx="58166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問い合わせ先②</a:t>
            </a:r>
          </a:p>
        </p:txBody>
      </p:sp>
      <p:sp>
        <p:nvSpPr>
          <p:cNvPr id="136195" name="Rectangle 3"/>
          <p:cNvSpPr>
            <a:spLocks noGrp="1" noChangeArrowheads="1"/>
          </p:cNvSpPr>
          <p:nvPr>
            <p:ph type="body" idx="4294967295"/>
          </p:nvPr>
        </p:nvSpPr>
        <p:spPr>
          <a:xfrm>
            <a:off x="395288" y="584200"/>
            <a:ext cx="8748712" cy="1368425"/>
          </a:xfrm>
        </p:spPr>
        <p:txBody>
          <a:bodyPr/>
          <a:lstStyle/>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　国土交通省電子納品</a:t>
            </a:r>
            <a:r>
              <a:rPr lang="en-US" altLang="ja-JP" sz="2400" smtClean="0">
                <a:latin typeface="HGP創英角ｺﾞｼｯｸUB" pitchFamily="50" charset="-128"/>
                <a:ea typeface="HGP創英角ｺﾞｼｯｸUB" pitchFamily="50" charset="-128"/>
              </a:rPr>
              <a:t>Web</a:t>
            </a:r>
            <a:r>
              <a:rPr lang="ja-JP" altLang="en-US" sz="2400" smtClean="0">
                <a:latin typeface="HGP創英角ｺﾞｼｯｸUB" pitchFamily="50" charset="-128"/>
                <a:ea typeface="HGP創英角ｺﾞｼｯｸUB" pitchFamily="50" charset="-128"/>
              </a:rPr>
              <a:t>サイトには、メールで質問受付・回答</a:t>
            </a:r>
          </a:p>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するヘルプデスクや、過去の</a:t>
            </a:r>
            <a:r>
              <a:rPr lang="en-US" altLang="ja-JP" sz="2400" smtClean="0">
                <a:latin typeface="HGP創英角ｺﾞｼｯｸUB" pitchFamily="50" charset="-128"/>
                <a:ea typeface="HGP創英角ｺﾞｼｯｸUB" pitchFamily="50" charset="-128"/>
              </a:rPr>
              <a:t>Q</a:t>
            </a:r>
            <a:r>
              <a:rPr lang="ja-JP" altLang="en-US" sz="2400" smtClean="0">
                <a:latin typeface="HGP創英角ｺﾞｼｯｸUB" pitchFamily="50" charset="-128"/>
                <a:ea typeface="HGP創英角ｺﾞｼｯｸUB" pitchFamily="50" charset="-128"/>
              </a:rPr>
              <a:t>＆</a:t>
            </a:r>
            <a:r>
              <a:rPr lang="en-US" altLang="ja-JP" sz="2400" smtClean="0">
                <a:latin typeface="HGP創英角ｺﾞｼｯｸUB" pitchFamily="50" charset="-128"/>
                <a:ea typeface="HGP創英角ｺﾞｼｯｸUB" pitchFamily="50" charset="-128"/>
              </a:rPr>
              <a:t>A</a:t>
            </a:r>
            <a:r>
              <a:rPr lang="ja-JP" altLang="en-US" sz="2400" smtClean="0">
                <a:latin typeface="HGP創英角ｺﾞｼｯｸUB" pitchFamily="50" charset="-128"/>
                <a:ea typeface="HGP創英角ｺﾞｼｯｸUB" pitchFamily="50" charset="-128"/>
              </a:rPr>
              <a:t>検索のページがある</a:t>
            </a:r>
          </a:p>
          <a:p>
            <a:pPr marL="0" indent="0" algn="r" eaLnBrk="1" hangingPunct="1">
              <a:buFont typeface="Wingdings" pitchFamily="2" charset="2"/>
              <a:buNone/>
            </a:pPr>
            <a:r>
              <a:rPr lang="ja-JP" altLang="en-US" sz="2400" smtClean="0">
                <a:solidFill>
                  <a:srgbClr val="FF0000"/>
                </a:solidFill>
                <a:latin typeface="HGP創英角ｺﾞｼｯｸUB" pitchFamily="50" charset="-128"/>
                <a:ea typeface="HGP創英角ｺﾞｼｯｸUB" pitchFamily="50" charset="-128"/>
              </a:rPr>
              <a:t>→エラー回避策の宝庫</a:t>
            </a:r>
          </a:p>
        </p:txBody>
      </p:sp>
      <p:sp>
        <p:nvSpPr>
          <p:cNvPr id="136196" name="Text Box 5"/>
          <p:cNvSpPr txBox="1">
            <a:spLocks noChangeArrowheads="1"/>
          </p:cNvSpPr>
          <p:nvPr/>
        </p:nvSpPr>
        <p:spPr bwMode="auto">
          <a:xfrm>
            <a:off x="719138" y="1484313"/>
            <a:ext cx="4751387" cy="400050"/>
          </a:xfrm>
          <a:prstGeom prst="rect">
            <a:avLst/>
          </a:prstGeom>
          <a:solidFill>
            <a:srgbClr val="FFFF99"/>
          </a:solidFill>
          <a:ln w="19050">
            <a:solidFill>
              <a:srgbClr val="FF0000"/>
            </a:solidFill>
            <a:miter lim="800000"/>
            <a:headEnd/>
            <a:tailEnd/>
          </a:ln>
        </p:spPr>
        <p:txBody>
          <a:bodyPr>
            <a:spAutoFit/>
          </a:bodyPr>
          <a:lstStyle/>
          <a:p>
            <a:pPr algn="ctr">
              <a:spcBef>
                <a:spcPct val="50000"/>
              </a:spcBef>
            </a:pPr>
            <a:r>
              <a:rPr lang="en-US" altLang="ja-JP" sz="2000">
                <a:latin typeface="HGP創英角ｺﾞｼｯｸUB" pitchFamily="50" charset="-128"/>
                <a:ea typeface="HGP創英角ｺﾞｼｯｸUB" pitchFamily="50" charset="-128"/>
              </a:rPr>
              <a:t>http://www.cals-ed.go.jp/inq_qanda/</a:t>
            </a:r>
            <a:endParaRPr lang="en-US" altLang="ja-JP" sz="2000" b="1">
              <a:latin typeface="HGP創英角ｺﾞｼｯｸUB" pitchFamily="50" charset="-128"/>
              <a:ea typeface="HGP創英角ｺﾞｼｯｸUB" pitchFamily="50" charset="-128"/>
            </a:endParaRPr>
          </a:p>
        </p:txBody>
      </p:sp>
      <p:pic>
        <p:nvPicPr>
          <p:cNvPr id="136197" name="Picture 6"/>
          <p:cNvPicPr>
            <a:picLocks noChangeAspect="1" noChangeArrowheads="1"/>
          </p:cNvPicPr>
          <p:nvPr/>
        </p:nvPicPr>
        <p:blipFill>
          <a:blip r:embed="rId3" cstate="print"/>
          <a:srcRect/>
          <a:stretch>
            <a:fillRect/>
          </a:stretch>
        </p:blipFill>
        <p:spPr bwMode="auto">
          <a:xfrm>
            <a:off x="1187450" y="1952625"/>
            <a:ext cx="6623050" cy="424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50825" y="765175"/>
            <a:ext cx="7921625" cy="1006475"/>
          </a:xfrm>
          <a:prstGeom prst="rect">
            <a:avLst/>
          </a:prstGeom>
          <a:noFill/>
          <a:ln w="9525">
            <a:noFill/>
            <a:miter lim="800000"/>
            <a:headEnd/>
            <a:tailEnd/>
          </a:ln>
        </p:spPr>
        <p:txBody>
          <a:bodyPr>
            <a:spAutoFit/>
          </a:bodyPr>
          <a:lstStyle/>
          <a:p>
            <a:pPr algn="l"/>
            <a:r>
              <a:rPr lang="en-US" altLang="en-US" sz="3000" dirty="0" err="1">
                <a:latin typeface="HGP創英角ｺﾞｼｯｸUB" pitchFamily="50" charset="-128"/>
                <a:ea typeface="HGP創英角ｺﾞｼｯｸUB" pitchFamily="50" charset="-128"/>
              </a:rPr>
              <a:t>Q&amp;Aのペ</a:t>
            </a:r>
            <a:r>
              <a:rPr lang="en-US" altLang="en-US" sz="3000" dirty="0">
                <a:latin typeface="HGP創英角ｺﾞｼｯｸUB" pitchFamily="50" charset="-128"/>
                <a:ea typeface="HGP創英角ｺﾞｼｯｸUB" pitchFamily="50" charset="-128"/>
              </a:rPr>
              <a:t>ー</a:t>
            </a:r>
            <a:r>
              <a:rPr lang="ja-JP" altLang="en-US" sz="3000" dirty="0">
                <a:latin typeface="HGP創英角ｺﾞｼｯｸUB" pitchFamily="50" charset="-128"/>
                <a:ea typeface="HGP創英角ｺﾞｼｯｸUB" pitchFamily="50" charset="-128"/>
              </a:rPr>
              <a:t>ジを見ても解決しない場合は</a:t>
            </a:r>
          </a:p>
          <a:p>
            <a:pPr algn="l"/>
            <a:r>
              <a:rPr lang="ja-JP" altLang="en-US" sz="3000" dirty="0">
                <a:latin typeface="HGP創英角ｺﾞｼｯｸUB" pitchFamily="50" charset="-128"/>
                <a:ea typeface="HGP創英角ｺﾞｼｯｸUB" pitchFamily="50" charset="-128"/>
              </a:rPr>
              <a:t>電子納品ヘルプデスクを利用</a:t>
            </a:r>
          </a:p>
        </p:txBody>
      </p:sp>
      <p:sp>
        <p:nvSpPr>
          <p:cNvPr id="145411"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問い合わせ③</a:t>
            </a:r>
          </a:p>
        </p:txBody>
      </p:sp>
      <p:sp>
        <p:nvSpPr>
          <p:cNvPr id="145412" name="Rectangle 6"/>
          <p:cNvSpPr>
            <a:spLocks noChangeArrowheads="1"/>
          </p:cNvSpPr>
          <p:nvPr/>
        </p:nvSpPr>
        <p:spPr bwMode="auto">
          <a:xfrm>
            <a:off x="5651500" y="2731582"/>
            <a:ext cx="2989263" cy="1877437"/>
          </a:xfrm>
          <a:prstGeom prst="rect">
            <a:avLst/>
          </a:prstGeom>
          <a:noFill/>
          <a:ln w="9525" algn="ctr">
            <a:noFill/>
            <a:miter lim="800000"/>
            <a:headEnd/>
            <a:tailEnd/>
          </a:ln>
        </p:spPr>
        <p:txBody>
          <a:bodyPr anchor="ctr">
            <a:spAutoFit/>
          </a:bodyPr>
          <a:lstStyle/>
          <a:p>
            <a:pPr algn="l" eaLnBrk="0" hangingPunct="0">
              <a:buClr>
                <a:schemeClr val="tx2"/>
              </a:buClr>
              <a:buSzPct val="70000"/>
              <a:buFont typeface="Wingdings" pitchFamily="2" charset="2"/>
              <a:buNone/>
            </a:pPr>
            <a:r>
              <a:rPr lang="ja-JP" altLang="en-US" sz="2000" dirty="0">
                <a:latin typeface="HGP創英角ｺﾞｼｯｸUB" pitchFamily="50" charset="-128"/>
                <a:ea typeface="HGP創英角ｺﾞｼｯｸUB" pitchFamily="50" charset="-128"/>
              </a:rPr>
              <a:t>・　</a:t>
            </a:r>
            <a:r>
              <a:rPr lang="ja-JP" altLang="en-US" dirty="0">
                <a:latin typeface="HGP創英角ｺﾞｼｯｸUB" pitchFamily="50" charset="-128"/>
                <a:ea typeface="HGP創英角ｺﾞｼｯｸUB" pitchFamily="50" charset="-128"/>
              </a:rPr>
              <a:t>国土交通省事業（官庁営繕事業、港湾事業は除く）の電子納品を実施する上での疑問、質問に対して、解決方法や考え方についてメールで質問ができます。</a:t>
            </a:r>
          </a:p>
          <a:p>
            <a:pPr algn="l" eaLnBrk="0" hangingPunct="0">
              <a:buClr>
                <a:schemeClr val="tx2"/>
              </a:buClr>
              <a:buSzPct val="70000"/>
              <a:buFont typeface="Wingdings" pitchFamily="2" charset="2"/>
              <a:buNone/>
            </a:pPr>
            <a:endParaRPr lang="ja-JP" altLang="en-US" dirty="0">
              <a:latin typeface="HGP創英角ｺﾞｼｯｸUB" pitchFamily="50" charset="-128"/>
              <a:ea typeface="HGP創英角ｺﾞｼｯｸUB" pitchFamily="50" charset="-128"/>
            </a:endParaRPr>
          </a:p>
          <a:p>
            <a:pPr algn="l" eaLnBrk="0" hangingPunct="0">
              <a:buClr>
                <a:schemeClr val="tx2"/>
              </a:buClr>
              <a:buSzPct val="70000"/>
              <a:buFont typeface="Wingdings" pitchFamily="2" charset="2"/>
              <a:buNone/>
            </a:pPr>
            <a:r>
              <a:rPr lang="ja-JP" altLang="en-US" dirty="0">
                <a:latin typeface="HGP創英角ｺﾞｼｯｸUB" pitchFamily="50" charset="-128"/>
                <a:ea typeface="HGP創英角ｺﾞｼｯｸUB" pitchFamily="50" charset="-128"/>
              </a:rPr>
              <a:t>・　国土交通省発注の工事・業務を受託中の受注者の方がお問い合わせいただく場合には、発注者の国土交通省職員と協議のうえ、お問い合わせをお願いします。 </a:t>
            </a:r>
          </a:p>
        </p:txBody>
      </p:sp>
      <p:pic>
        <p:nvPicPr>
          <p:cNvPr id="145413" name="Picture 8"/>
          <p:cNvPicPr>
            <a:picLocks noChangeAspect="1" noChangeArrowheads="1"/>
          </p:cNvPicPr>
          <p:nvPr/>
        </p:nvPicPr>
        <p:blipFill>
          <a:blip r:embed="rId3" cstate="print"/>
          <a:srcRect/>
          <a:stretch>
            <a:fillRect/>
          </a:stretch>
        </p:blipFill>
        <p:spPr bwMode="auto">
          <a:xfrm>
            <a:off x="138113" y="1773238"/>
            <a:ext cx="5518150" cy="4356100"/>
          </a:xfrm>
          <a:prstGeom prst="rect">
            <a:avLst/>
          </a:prstGeom>
          <a:noFill/>
          <a:ln w="9525">
            <a:noFill/>
            <a:miter lim="800000"/>
            <a:headEnd/>
            <a:tailEnd/>
          </a:ln>
        </p:spPr>
      </p:pic>
      <p:sp>
        <p:nvSpPr>
          <p:cNvPr id="145414" name="Text Box 5"/>
          <p:cNvSpPr txBox="1">
            <a:spLocks noChangeArrowheads="1"/>
          </p:cNvSpPr>
          <p:nvPr/>
        </p:nvSpPr>
        <p:spPr bwMode="auto">
          <a:xfrm>
            <a:off x="4114800" y="6065838"/>
            <a:ext cx="4876800" cy="276999"/>
          </a:xfrm>
          <a:prstGeom prst="rect">
            <a:avLst/>
          </a:prstGeom>
          <a:solidFill>
            <a:srgbClr val="FFFF99"/>
          </a:solidFill>
          <a:ln w="9525">
            <a:solidFill>
              <a:srgbClr val="FF0000"/>
            </a:solidFill>
            <a:miter lim="800000"/>
            <a:headEnd/>
            <a:tailEnd/>
          </a:ln>
        </p:spPr>
        <p:txBody>
          <a:bodyPr>
            <a:spAutoFit/>
          </a:bodyPr>
          <a:lstStyle/>
          <a:p>
            <a:pPr algn="l">
              <a:spcBef>
                <a:spcPct val="50000"/>
              </a:spcBef>
            </a:pPr>
            <a:r>
              <a:rPr lang="en-US" altLang="ja-JP" dirty="0">
                <a:solidFill>
                  <a:srgbClr val="FF0000"/>
                </a:solidFill>
                <a:latin typeface="HGP創英角ｺﾞｼｯｸUB" pitchFamily="50" charset="-128"/>
                <a:ea typeface="HGP創英角ｺﾞｼｯｸUB" pitchFamily="50" charset="-128"/>
              </a:rPr>
              <a:t>http://www.cals-ed.go.jp/inq_helpdesk/</a:t>
            </a:r>
            <a:endParaRPr lang="en-US" altLang="ja-JP" b="1" dirty="0">
              <a:solidFill>
                <a:srgbClr val="FF0000"/>
              </a:solidFill>
              <a:latin typeface="HGP創英角ｺﾞｼｯｸUB" pitchFamily="50" charset="-128"/>
              <a:ea typeface="HGP創英角ｺﾞｼｯｸUB" pitchFamily="50" charset="-128"/>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350838" y="722313"/>
            <a:ext cx="7740650" cy="1027974"/>
          </a:xfrm>
          <a:prstGeom prst="rect">
            <a:avLst/>
          </a:prstGeom>
          <a:noFill/>
          <a:ln w="9525">
            <a:noFill/>
            <a:miter lim="800000"/>
            <a:headEnd/>
            <a:tailEnd/>
          </a:ln>
        </p:spPr>
        <p:txBody>
          <a:bodyPr>
            <a:spAutoFit/>
          </a:bodyPr>
          <a:lstStyle/>
          <a:p>
            <a:pPr marL="342900" indent="-342900" algn="l">
              <a:spcBef>
                <a:spcPct val="20000"/>
              </a:spcBef>
            </a:pPr>
            <a:r>
              <a:rPr lang="ja-JP" altLang="en-US" sz="3200" b="1" dirty="0">
                <a:latin typeface="HGP創英角ｺﾞｼｯｸUB" pitchFamily="50" charset="-128"/>
                <a:ea typeface="HGP創英角ｺﾞｼｯｸUB" pitchFamily="50" charset="-128"/>
              </a:rPr>
              <a:t>関東地方整備局の</a:t>
            </a:r>
            <a:r>
              <a:rPr lang="en-US" altLang="ja-JP" sz="3200" b="1" dirty="0">
                <a:latin typeface="HGP創英角ｺﾞｼｯｸUB" pitchFamily="50" charset="-128"/>
                <a:ea typeface="HGP創英角ｺﾞｼｯｸUB" pitchFamily="50" charset="-128"/>
              </a:rPr>
              <a:t>Web</a:t>
            </a:r>
            <a:r>
              <a:rPr lang="ja-JP" altLang="en-US" sz="3200" b="1" dirty="0">
                <a:latin typeface="HGP創英角ｺﾞｼｯｸUB" pitchFamily="50" charset="-128"/>
                <a:ea typeface="HGP創英角ｺﾞｼｯｸUB" pitchFamily="50" charset="-128"/>
              </a:rPr>
              <a:t>サイト</a:t>
            </a:r>
          </a:p>
          <a:p>
            <a:pPr marL="342900" indent="-342900">
              <a:spcBef>
                <a:spcPct val="20000"/>
              </a:spcBef>
            </a:pPr>
            <a:r>
              <a:rPr lang="ja-JP" altLang="en-US" b="1" dirty="0">
                <a:solidFill>
                  <a:srgbClr val="0066FF"/>
                </a:solidFill>
                <a:latin typeface="HGP創英角ｺﾞｼｯｸUB" pitchFamily="50" charset="-128"/>
                <a:ea typeface="HGP創英角ｺﾞｼｯｸUB" pitchFamily="50" charset="-128"/>
              </a:rPr>
              <a:t>（</a:t>
            </a:r>
            <a:r>
              <a:rPr lang="en-US" altLang="ja-JP" b="1" dirty="0">
                <a:solidFill>
                  <a:srgbClr val="0066FF"/>
                </a:solidFill>
                <a:latin typeface="HGP創英角ｺﾞｼｯｸUB" pitchFamily="50" charset="-128"/>
                <a:ea typeface="HGP創英角ｺﾞｼｯｸUB" pitchFamily="50" charset="-128"/>
              </a:rPr>
              <a:t>http://www.ktr.mlit.go.jp/</a:t>
            </a:r>
            <a:r>
              <a:rPr lang="ja-JP" altLang="en-US" b="1" dirty="0">
                <a:solidFill>
                  <a:srgbClr val="0066FF"/>
                </a:solidFill>
                <a:latin typeface="HGP創英角ｺﾞｼｯｸUB" pitchFamily="50" charset="-128"/>
                <a:ea typeface="HGP創英角ｺﾞｼｯｸUB" pitchFamily="50" charset="-128"/>
              </a:rPr>
              <a:t>）</a:t>
            </a:r>
          </a:p>
          <a:p>
            <a:pPr marL="342900" indent="-342900">
              <a:spcBef>
                <a:spcPct val="20000"/>
              </a:spcBef>
            </a:pPr>
            <a:endParaRPr lang="ja-JP" altLang="en-US" b="1" dirty="0">
              <a:solidFill>
                <a:srgbClr val="0066FF"/>
              </a:solidFill>
              <a:latin typeface="HGP創英角ｺﾞｼｯｸUB" pitchFamily="50" charset="-128"/>
              <a:ea typeface="HGP創英角ｺﾞｼｯｸUB" pitchFamily="50" charset="-128"/>
            </a:endParaRPr>
          </a:p>
        </p:txBody>
      </p:sp>
      <p:sp>
        <p:nvSpPr>
          <p:cNvPr id="146435" name="Rectangle 5"/>
          <p:cNvSpPr>
            <a:spLocks noChangeArrowheads="1"/>
          </p:cNvSpPr>
          <p:nvPr/>
        </p:nvSpPr>
        <p:spPr bwMode="auto">
          <a:xfrm>
            <a:off x="5759450" y="1050925"/>
            <a:ext cx="3384550" cy="904875"/>
          </a:xfrm>
          <a:prstGeom prst="rect">
            <a:avLst/>
          </a:prstGeom>
          <a:noFill/>
          <a:ln w="9525">
            <a:noFill/>
            <a:miter lim="800000"/>
            <a:headEnd/>
            <a:tailEnd/>
          </a:ln>
        </p:spPr>
        <p:txBody>
          <a:bodyPr>
            <a:spAutoFit/>
          </a:bodyPr>
          <a:lstStyle/>
          <a:p>
            <a:pPr marL="342900" indent="-342900" algn="l">
              <a:spcBef>
                <a:spcPct val="20000"/>
              </a:spcBef>
            </a:pPr>
            <a:r>
              <a:rPr lang="en-US" altLang="ja-JP" sz="2400" b="1" dirty="0">
                <a:latin typeface="HGP創英角ｺﾞｼｯｸUB" pitchFamily="50" charset="-128"/>
                <a:ea typeface="HGP創英角ｺﾞｼｯｸUB" pitchFamily="50" charset="-128"/>
              </a:rPr>
              <a:t>CALS/EC</a:t>
            </a:r>
            <a:r>
              <a:rPr lang="ja-JP" altLang="en-US" sz="2400" b="1" dirty="0">
                <a:latin typeface="HGP創英角ｺﾞｼｯｸUB" pitchFamily="50" charset="-128"/>
                <a:ea typeface="HGP創英角ｺﾞｼｯｸUB" pitchFamily="50" charset="-128"/>
              </a:rPr>
              <a:t>に関する</a:t>
            </a:r>
          </a:p>
          <a:p>
            <a:pPr marL="342900" indent="-342900" algn="l">
              <a:spcBef>
                <a:spcPct val="20000"/>
              </a:spcBef>
            </a:pPr>
            <a:r>
              <a:rPr lang="ja-JP" altLang="en-US" sz="2400" b="1" dirty="0">
                <a:latin typeface="HGP創英角ｺﾞｼｯｸUB" pitchFamily="50" charset="-128"/>
                <a:ea typeface="HGP創英角ｺﾞｼｯｸUB" pitchFamily="50" charset="-128"/>
              </a:rPr>
              <a:t>関東地方整備局の取組</a:t>
            </a:r>
          </a:p>
        </p:txBody>
      </p:sp>
      <p:sp>
        <p:nvSpPr>
          <p:cNvPr id="146436"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問い合わせ④</a:t>
            </a:r>
          </a:p>
        </p:txBody>
      </p:sp>
      <p:pic>
        <p:nvPicPr>
          <p:cNvPr id="146437" name="Picture 5"/>
          <p:cNvPicPr>
            <a:picLocks noChangeAspect="1" noChangeArrowheads="1"/>
          </p:cNvPicPr>
          <p:nvPr/>
        </p:nvPicPr>
        <p:blipFill>
          <a:blip r:embed="rId3" cstate="print"/>
          <a:srcRect/>
          <a:stretch>
            <a:fillRect/>
          </a:stretch>
        </p:blipFill>
        <p:spPr bwMode="auto">
          <a:xfrm>
            <a:off x="4051300" y="2052638"/>
            <a:ext cx="4883150" cy="3667125"/>
          </a:xfrm>
          <a:prstGeom prst="rect">
            <a:avLst/>
          </a:prstGeom>
          <a:noFill/>
          <a:ln w="9525">
            <a:noFill/>
            <a:miter lim="800000"/>
            <a:headEnd/>
            <a:tailEnd/>
          </a:ln>
        </p:spPr>
      </p:pic>
      <p:sp>
        <p:nvSpPr>
          <p:cNvPr id="146438" name="Text Box 6"/>
          <p:cNvSpPr txBox="1">
            <a:spLocks noChangeArrowheads="1"/>
          </p:cNvSpPr>
          <p:nvPr/>
        </p:nvSpPr>
        <p:spPr bwMode="auto">
          <a:xfrm>
            <a:off x="2865438" y="5895975"/>
            <a:ext cx="6227762" cy="376238"/>
          </a:xfrm>
          <a:prstGeom prst="rect">
            <a:avLst/>
          </a:prstGeom>
          <a:solidFill>
            <a:srgbClr val="FFFF00"/>
          </a:solidFill>
          <a:ln w="9525">
            <a:solidFill>
              <a:srgbClr val="FF0000"/>
            </a:solidFill>
            <a:miter lim="800000"/>
            <a:headEnd/>
            <a:tailEnd/>
          </a:ln>
        </p:spPr>
        <p:txBody>
          <a:bodyPr>
            <a:spAutoFit/>
          </a:bodyPr>
          <a:lstStyle/>
          <a:p>
            <a:pPr algn="ctr">
              <a:spcBef>
                <a:spcPct val="50000"/>
              </a:spcBef>
            </a:pPr>
            <a:r>
              <a:rPr lang="ja-JP" altLang="en-US" b="1">
                <a:solidFill>
                  <a:srgbClr val="FF0000"/>
                </a:solidFill>
                <a:latin typeface="HGP創英角ｺﾞｼｯｸUB" pitchFamily="50" charset="-128"/>
                <a:ea typeface="HGP創英角ｺﾞｼｯｸUB" pitchFamily="50" charset="-128"/>
              </a:rPr>
              <a:t>（</a:t>
            </a:r>
            <a:r>
              <a:rPr lang="en-US" altLang="en-US" b="1">
                <a:solidFill>
                  <a:srgbClr val="FF0000"/>
                </a:solidFill>
                <a:latin typeface="HGP創英角ｺﾞｼｯｸUB" pitchFamily="50" charset="-128"/>
                <a:ea typeface="HGP創英角ｺﾞｼｯｸUB" pitchFamily="50" charset="-128"/>
              </a:rPr>
              <a:t>http://www.ktr.mlit.go.jp/gijyutu/index00000009.html</a:t>
            </a:r>
            <a:r>
              <a:rPr lang="ja-JP" altLang="en-US" b="1">
                <a:solidFill>
                  <a:srgbClr val="FF0000"/>
                </a:solidFill>
                <a:latin typeface="HGP創英角ｺﾞｼｯｸUB" pitchFamily="50" charset="-128"/>
                <a:ea typeface="HGP創英角ｺﾞｼｯｸUB" pitchFamily="50" charset="-128"/>
              </a:rPr>
              <a:t>）</a:t>
            </a:r>
          </a:p>
        </p:txBody>
      </p:sp>
      <p:pic>
        <p:nvPicPr>
          <p:cNvPr id="146439" name="Picture 7"/>
          <p:cNvPicPr>
            <a:picLocks noChangeAspect="1" noChangeArrowheads="1"/>
          </p:cNvPicPr>
          <p:nvPr/>
        </p:nvPicPr>
        <p:blipFill>
          <a:blip r:embed="rId4" cstate="print"/>
          <a:srcRect/>
          <a:stretch>
            <a:fillRect/>
          </a:stretch>
        </p:blipFill>
        <p:spPr bwMode="auto">
          <a:xfrm>
            <a:off x="254000" y="2041525"/>
            <a:ext cx="3652838" cy="2930525"/>
          </a:xfrm>
          <a:prstGeom prst="rect">
            <a:avLst/>
          </a:prstGeom>
          <a:noFill/>
          <a:ln w="9525">
            <a:noFill/>
            <a:miter lim="800000"/>
            <a:headEnd/>
            <a:tailEnd/>
          </a:ln>
        </p:spPr>
      </p:pic>
      <p:sp>
        <p:nvSpPr>
          <p:cNvPr id="146440" name="Text Box 8"/>
          <p:cNvSpPr txBox="1">
            <a:spLocks noChangeArrowheads="1"/>
          </p:cNvSpPr>
          <p:nvPr/>
        </p:nvSpPr>
        <p:spPr bwMode="auto">
          <a:xfrm>
            <a:off x="985838" y="1671638"/>
            <a:ext cx="2457450" cy="274637"/>
          </a:xfrm>
          <a:prstGeom prst="rect">
            <a:avLst/>
          </a:prstGeom>
          <a:noFill/>
          <a:ln w="9525">
            <a:noFill/>
            <a:miter lim="800000"/>
            <a:headEnd/>
            <a:tailEnd/>
          </a:ln>
        </p:spPr>
        <p:txBody>
          <a:bodyPr>
            <a:spAutoFit/>
          </a:bodyPr>
          <a:lstStyle/>
          <a:p>
            <a:pPr>
              <a:spcBef>
                <a:spcPct val="50000"/>
              </a:spcBef>
            </a:pPr>
            <a:r>
              <a:rPr lang="ja-JP" altLang="en-US" sz="1200" b="1" dirty="0">
                <a:latin typeface="HGP創英角ｺﾞｼｯｸUB" pitchFamily="50" charset="-128"/>
                <a:ea typeface="HGP創英角ｺﾞｼｯｸUB" pitchFamily="50" charset="-128"/>
              </a:rPr>
              <a:t>トップ ＞ 技術情報　＞ </a:t>
            </a:r>
            <a:r>
              <a:rPr lang="en-US" altLang="ja-JP" sz="1200" b="1" dirty="0">
                <a:latin typeface="HGP創英角ｺﾞｼｯｸUB" pitchFamily="50" charset="-128"/>
                <a:ea typeface="HGP創英角ｺﾞｼｯｸUB" pitchFamily="50" charset="-128"/>
              </a:rPr>
              <a:t>CALS/EC</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番号プレースホルダ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altLang="ja-JP" sz="1400">
              <a:latin typeface="HGP創英角ｺﾞｼｯｸUB" pitchFamily="50" charset="-128"/>
              <a:ea typeface="HGP創英角ｺﾞｼｯｸUB" pitchFamily="50" charset="-128"/>
            </a:endParaRPr>
          </a:p>
        </p:txBody>
      </p:sp>
      <p:sp>
        <p:nvSpPr>
          <p:cNvPr id="147459" name="Rectangle 3"/>
          <p:cNvSpPr>
            <a:spLocks noChangeArrowheads="1"/>
          </p:cNvSpPr>
          <p:nvPr/>
        </p:nvSpPr>
        <p:spPr bwMode="auto">
          <a:xfrm>
            <a:off x="250825" y="1557338"/>
            <a:ext cx="7958138" cy="1470025"/>
          </a:xfrm>
          <a:prstGeom prst="rect">
            <a:avLst/>
          </a:prstGeom>
          <a:noFill/>
          <a:ln w="9525">
            <a:noFill/>
            <a:miter lim="800000"/>
            <a:headEnd/>
            <a:tailEnd/>
          </a:ln>
        </p:spPr>
        <p:txBody>
          <a:bodyPr anchor="ctr"/>
          <a:lstStyle/>
          <a:p>
            <a:r>
              <a:rPr lang="ja-JP" altLang="en-US" sz="4800" dirty="0">
                <a:solidFill>
                  <a:schemeClr val="tx2"/>
                </a:solidFill>
                <a:latin typeface="HGP創英角ｺﾞｼｯｸUB" pitchFamily="50" charset="-128"/>
                <a:ea typeface="HGP創英角ｺﾞｼｯｸUB" pitchFamily="50" charset="-128"/>
              </a:rPr>
              <a:t>　</a:t>
            </a:r>
            <a:r>
              <a:rPr lang="ja-JP" altLang="en-US" sz="4000" b="0" dirty="0">
                <a:latin typeface="HGP創英角ｺﾞｼｯｸUB" pitchFamily="50" charset="-128"/>
                <a:ea typeface="HGP創英角ｺﾞｼｯｸUB" pitchFamily="50" charset="-128"/>
              </a:rPr>
              <a:t>ご清聴ありがとうございました。</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180000" y="648000"/>
            <a:ext cx="8247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63764"/>
            <a:ext cx="8605838" cy="3785652"/>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8</a:t>
            </a:r>
            <a:r>
              <a:rPr lang="ja-JP" altLang="en-US" sz="2000" b="0" dirty="0">
                <a:latin typeface="HGP創英角ｺﾞｼｯｸUB" panose="020B0900000000000000" pitchFamily="50" charset="-128"/>
                <a:ea typeface="HGP創英角ｺﾞｼｯｸUB" panose="020B0900000000000000" pitchFamily="50" charset="-128"/>
              </a:rPr>
              <a:t>日付け事務連絡</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「請負工事成績評定要領の運用の一部改正」に関する運用について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年４月１日以降公告する工事については、特記仕様書において、以下の条項を記載するものとする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第○条　工事書類の作成</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1.</a:t>
            </a:r>
            <a:r>
              <a:rPr lang="ja-JP" altLang="en-US" sz="2000" b="0" dirty="0">
                <a:latin typeface="HGP創英角ｺﾞｼｯｸUB" panose="020B0900000000000000" pitchFamily="50" charset="-128"/>
                <a:ea typeface="HGP創英角ｺﾞｼｯｸUB" panose="020B0900000000000000" pitchFamily="50" charset="-128"/>
              </a:rPr>
              <a:t>工事書類の作成に当っては、「土木工事書類作成マニュアル（平成</a:t>
            </a:r>
            <a:r>
              <a:rPr lang="en-US" altLang="ja-JP" sz="2000" b="0" dirty="0">
                <a:latin typeface="HGP創英角ｺﾞｼｯｸUB" panose="020B0900000000000000" pitchFamily="50" charset="-128"/>
                <a:ea typeface="HGP創英角ｺﾞｼｯｸUB" panose="020B0900000000000000" pitchFamily="50" charset="-128"/>
              </a:rPr>
              <a:t>23</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月）に基づき実施するものとする。」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「工事関係書類一覧表</a:t>
            </a:r>
            <a:r>
              <a:rPr lang="ja-JP" altLang="en-US" sz="2000" b="0" u="sng" dirty="0" smtClean="0">
                <a:solidFill>
                  <a:srgbClr val="FF0000"/>
                </a:solidFill>
                <a:latin typeface="HGP創英角ｺﾞｼｯｸUB" panose="020B0900000000000000" pitchFamily="50" charset="-128"/>
                <a:ea typeface="HGP創英角ｺﾞｼｯｸUB" panose="020B0900000000000000" pitchFamily="50" charset="-128"/>
              </a:rPr>
              <a:t>」に</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より、工事着手前に「発注者へ提出、提示する書類の種類」、「紙と電子の別」に関して「事前協議」するものとする。また、「事前協議」の内容を変更する場合は、受発注者で協議を行うものとする。</a:t>
            </a:r>
            <a:endPar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3.</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において電子により提出、提示することとなった書類については、検査時その他の場合において紙での提示、提出は行わないものとする。</a:t>
            </a:r>
            <a:endPar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185670289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40534"/>
            <a:ext cx="8605838" cy="5016758"/>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8</a:t>
            </a:r>
            <a:r>
              <a:rPr lang="ja-JP" altLang="en-US" sz="2000" b="0" dirty="0">
                <a:latin typeface="HGP創英角ｺﾞｼｯｸUB" panose="020B0900000000000000" pitchFamily="50" charset="-128"/>
                <a:ea typeface="HGP創英角ｺﾞｼｯｸUB" panose="020B0900000000000000" pitchFamily="50" charset="-128"/>
              </a:rPr>
              <a:t>日付け事務連絡</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「請負工事成績評定要領の運用の一部改正」に関する運用について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●事前協議等の実施について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①事前協議方法について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1)</a:t>
            </a:r>
            <a:r>
              <a:rPr lang="ja-JP" altLang="en-US" sz="2000" b="0" dirty="0">
                <a:latin typeface="HGP創英角ｺﾞｼｯｸUB" panose="020B0900000000000000" pitchFamily="50" charset="-128"/>
                <a:ea typeface="HGP創英角ｺﾞｼｯｸUB" panose="020B0900000000000000" pitchFamily="50" charset="-128"/>
              </a:rPr>
              <a:t>監督職員は、工事着手前に別紙様式「工事関係書類一覧表」に基づき、受発注者にて協議を行い、工事書類の提出方法を決定。</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2)</a:t>
            </a:r>
            <a:r>
              <a:rPr lang="ja-JP" altLang="en-US" sz="2000" b="0" dirty="0">
                <a:latin typeface="HGP創英角ｺﾞｼｯｸUB" panose="020B0900000000000000" pitchFamily="50" charset="-128"/>
                <a:ea typeface="HGP創英角ｺﾞｼｯｸUB" panose="020B0900000000000000" pitchFamily="50" charset="-128"/>
              </a:rPr>
              <a:t>別紙様式</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「工事関係書類一覧表」による電子とは、情報共有システムを活用し、提出等を行うこと</a:t>
            </a:r>
            <a:r>
              <a:rPr lang="ja-JP" altLang="en-US" sz="2000" b="0" dirty="0">
                <a:latin typeface="HGP創英角ｺﾞｼｯｸUB" panose="020B0900000000000000" pitchFamily="50" charset="-128"/>
                <a:ea typeface="HGP創英角ｺﾞｼｯｸUB" panose="020B0900000000000000" pitchFamily="50" charset="-128"/>
              </a:rPr>
              <a:t>をいう。なお、工事関係書類</a:t>
            </a:r>
            <a:r>
              <a:rPr lang="en-US" altLang="ja-JP" sz="2000" b="0" dirty="0">
                <a:latin typeface="HGP創英角ｺﾞｼｯｸUB" panose="020B0900000000000000" pitchFamily="50" charset="-128"/>
                <a:ea typeface="HGP創英角ｺﾞｼｯｸUB" panose="020B0900000000000000" pitchFamily="50" charset="-128"/>
              </a:rPr>
              <a:t>No83</a:t>
            </a:r>
            <a:r>
              <a:rPr lang="ja-JP" altLang="en-US" sz="2000" b="0" dirty="0">
                <a:latin typeface="HGP創英角ｺﾞｼｯｸUB" panose="020B0900000000000000" pitchFamily="50" charset="-128"/>
                <a:ea typeface="HGP創英角ｺﾞｼｯｸUB" panose="020B0900000000000000" pitchFamily="50" charset="-128"/>
              </a:rPr>
              <a:t>工事完成図、</a:t>
            </a:r>
            <a:r>
              <a:rPr lang="en-US" altLang="ja-JP" sz="2000" b="0" dirty="0" smtClean="0">
                <a:latin typeface="HGP創英角ｺﾞｼｯｸUB" panose="020B0900000000000000" pitchFamily="50" charset="-128"/>
                <a:ea typeface="HGP創英角ｺﾞｼｯｸUB" panose="020B0900000000000000" pitchFamily="50" charset="-128"/>
              </a:rPr>
              <a:t>No84</a:t>
            </a:r>
            <a:r>
              <a:rPr lang="ja-JP" altLang="en-US" sz="2000" b="0" dirty="0" smtClean="0">
                <a:latin typeface="HGP創英角ｺﾞｼｯｸUB" panose="020B0900000000000000" pitchFamily="50" charset="-128"/>
                <a:ea typeface="HGP創英角ｺﾞｼｯｸUB" panose="020B0900000000000000" pitchFamily="50" charset="-128"/>
              </a:rPr>
              <a:t>工事</a:t>
            </a:r>
            <a:r>
              <a:rPr lang="ja-JP" altLang="en-US" sz="2000" b="0" dirty="0">
                <a:latin typeface="HGP創英角ｺﾞｼｯｸUB" panose="020B0900000000000000" pitchFamily="50" charset="-128"/>
                <a:ea typeface="HGP創英角ｺﾞｼｯｸUB" panose="020B0900000000000000" pitchFamily="50" charset="-128"/>
              </a:rPr>
              <a:t>管理台帳の電子とは、「電子納品等運用ガイドライン」に基づき、電子媒体（ＣＤ－Ｒ又はＤＶＤ－Ｒ）で提出、納品することをいう。</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情報共有システムを活用しない工事の場合は、</a:t>
            </a:r>
            <a:r>
              <a:rPr lang="ja-JP" altLang="en-US" sz="2000" b="0" dirty="0">
                <a:latin typeface="HGP創英角ｺﾞｼｯｸUB" panose="020B0900000000000000" pitchFamily="50" charset="-128"/>
                <a:ea typeface="HGP創英角ｺﾞｼｯｸUB" panose="020B0900000000000000" pitchFamily="50" charset="-128"/>
              </a:rPr>
              <a:t>事前協議において</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紙を選択する</a:t>
            </a:r>
            <a:r>
              <a:rPr lang="ja-JP" altLang="en-US" sz="2000" b="0" dirty="0">
                <a:latin typeface="HGP創英角ｺﾞｼｯｸUB" panose="020B0900000000000000" pitchFamily="50" charset="-128"/>
                <a:ea typeface="HGP創英角ｺﾞｼｯｸUB" panose="020B0900000000000000" pitchFamily="50" charset="-128"/>
              </a:rPr>
              <a:t>ものとする。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②電子納品・電子検査の協議方法について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　電子納品・電子検査については、「電子納品等運用ガイドライン」に基づき、「電子納品・電子検査事前協議チェックシート（土木工事用）」により協議を実施する。協議にあたっては、上記</a:t>
            </a:r>
            <a:r>
              <a:rPr lang="en-US" altLang="ja-JP" sz="2000" b="0" dirty="0">
                <a:latin typeface="HGP創英角ｺﾞｼｯｸUB" panose="020B0900000000000000" pitchFamily="50" charset="-128"/>
                <a:ea typeface="HGP創英角ｺﾞｼｯｸUB" panose="020B0900000000000000" pitchFamily="50" charset="-128"/>
              </a:rPr>
              <a:t>1)</a:t>
            </a:r>
            <a:r>
              <a:rPr lang="ja-JP" altLang="en-US" sz="2000" b="0" dirty="0">
                <a:latin typeface="HGP創英角ｺﾞｼｯｸUB" panose="020B0900000000000000" pitchFamily="50" charset="-128"/>
                <a:ea typeface="HGP創英角ｺﾞｼｯｸUB" panose="020B0900000000000000" pitchFamily="50" charset="-128"/>
              </a:rPr>
              <a:t>を踏まえ、チェックシートを作成すること。</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305580908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0" y="790575"/>
            <a:ext cx="7916863" cy="49244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p>
            <a:pPr marL="342900" indent="-342900" eaLnBrk="1" hangingPunct="1">
              <a:spcBef>
                <a:spcPct val="50000"/>
              </a:spcBef>
              <a:buFont typeface="HGP創英角ｺﾞｼｯｸUB" panose="020B0900000000000000" pitchFamily="50" charset="-128"/>
              <a:buChar char="○"/>
            </a:pPr>
            <a:r>
              <a:rPr lang="ja-JP" altLang="en-US" sz="3200" b="0" kern="1200" dirty="0" smtClean="0">
                <a:solidFill>
                  <a:srgbClr val="0000FF"/>
                </a:solidFill>
                <a:latin typeface="HGP創英角ｺﾞｼｯｸUB" panose="020B0900000000000000" pitchFamily="50" charset="-128"/>
                <a:ea typeface="HGP創英角ｺﾞｼｯｸUB" panose="020B0900000000000000" pitchFamily="50" charset="-128"/>
                <a:cs typeface="+mn-cs"/>
              </a:rPr>
              <a:t>情報</a:t>
            </a:r>
            <a:r>
              <a:rPr lang="ja-JP" altLang="en-US" sz="3200" b="0" kern="1200" dirty="0">
                <a:solidFill>
                  <a:srgbClr val="0000FF"/>
                </a:solidFill>
                <a:latin typeface="HGP創英角ｺﾞｼｯｸUB" panose="020B0900000000000000" pitchFamily="50" charset="-128"/>
                <a:ea typeface="HGP創英角ｺﾞｼｯｸUB" panose="020B0900000000000000" pitchFamily="50" charset="-128"/>
                <a:cs typeface="+mn-cs"/>
              </a:rPr>
              <a:t>共有システムの主な効果</a:t>
            </a:r>
          </a:p>
        </p:txBody>
      </p:sp>
      <p:sp>
        <p:nvSpPr>
          <p:cNvPr id="3" name="コンテンツ プレースホルダー 2"/>
          <p:cNvSpPr>
            <a:spLocks noGrp="1"/>
          </p:cNvSpPr>
          <p:nvPr>
            <p:ph idx="1"/>
          </p:nvPr>
        </p:nvSpPr>
        <p:spPr>
          <a:xfrm>
            <a:off x="431540" y="1376772"/>
            <a:ext cx="8277225" cy="3477875"/>
          </a:xfrm>
          <a:noFill/>
        </p:spPr>
        <p:txBody>
          <a:bodyPr>
            <a:spAutoFit/>
          </a:bodyPr>
          <a:lstStyle/>
          <a:p>
            <a:pPr marL="0" indent="0">
              <a:spcBef>
                <a:spcPct val="0"/>
              </a:spcBef>
              <a:buNone/>
            </a:pPr>
            <a:r>
              <a:rPr lang="ja-JP" altLang="en-US" sz="2000" kern="1200" dirty="0">
                <a:latin typeface="HGP創英角ｺﾞｼｯｸUB" panose="020B0900000000000000" pitchFamily="50" charset="-128"/>
                <a:ea typeface="HGP創英角ｺﾞｼｯｸUB" panose="020B0900000000000000" pitchFamily="50" charset="-128"/>
              </a:rPr>
              <a:t>①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移動時間の削減</a:t>
            </a:r>
            <a:endParaRPr lang="en-US" altLang="ja-JP" sz="2000" kern="1200" dirty="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インターネット経由で工事帳票</a:t>
            </a:r>
            <a:r>
              <a:rPr lang="ja-JP" altLang="en-US" sz="2000" kern="1200" dirty="0" smtClean="0">
                <a:latin typeface="HGP創英角ｺﾞｼｯｸUB" panose="020B0900000000000000" pitchFamily="50" charset="-128"/>
                <a:ea typeface="HGP創英角ｺﾞｼｯｸUB" panose="020B0900000000000000" pitchFamily="50" charset="-128"/>
              </a:rPr>
              <a:t>の提出</a:t>
            </a:r>
            <a:r>
              <a:rPr lang="ja-JP" altLang="en-US" sz="2000" kern="1200" dirty="0">
                <a:latin typeface="HGP創英角ｺﾞｼｯｸUB" panose="020B0900000000000000" pitchFamily="50" charset="-128"/>
                <a:ea typeface="HGP創英角ｺﾞｼｯｸUB" panose="020B0900000000000000" pitchFamily="50" charset="-128"/>
              </a:rPr>
              <a:t>が</a:t>
            </a:r>
            <a:r>
              <a:rPr lang="ja-JP" altLang="en-US" sz="2000" kern="1200" dirty="0" smtClean="0">
                <a:latin typeface="HGP創英角ｺﾞｼｯｸUB" panose="020B0900000000000000" pitchFamily="50" charset="-128"/>
                <a:ea typeface="HGP創英角ｺﾞｼｯｸUB" panose="020B0900000000000000" pitchFamily="50" charset="-128"/>
              </a:rPr>
              <a:t>可能</a:t>
            </a:r>
            <a:endParaRPr lang="en-US" altLang="ja-JP" sz="2000" kern="1200" dirty="0" smtClean="0">
              <a:latin typeface="HGP創英角ｺﾞｼｯｸUB" panose="020B0900000000000000" pitchFamily="50" charset="-128"/>
              <a:ea typeface="HGP創英角ｺﾞｼｯｸUB" panose="020B0900000000000000" pitchFamily="50" charset="-128"/>
            </a:endParaRPr>
          </a:p>
          <a:p>
            <a:pPr marL="0" indent="0">
              <a:spcBef>
                <a:spcPct val="0"/>
              </a:spcBef>
              <a:buNone/>
            </a:pPr>
            <a:r>
              <a:rPr lang="ja-JP" altLang="en-US" sz="2000" kern="1200" dirty="0" smtClean="0">
                <a:latin typeface="HGP創英角ｺﾞｼｯｸUB" panose="020B0900000000000000" pitchFamily="50" charset="-128"/>
                <a:ea typeface="HGP創英角ｺﾞｼｯｸUB" panose="020B0900000000000000" pitchFamily="50" charset="-128"/>
              </a:rPr>
              <a:t>②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工事帳票の管理効率化</a:t>
            </a:r>
            <a:endParaRPr lang="en-US" altLang="ja-JP" sz="2000" kern="1200" dirty="0" smtClean="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決裁が完了した工事帳票を情報共有システムの各フォルダに保存</a:t>
            </a:r>
            <a:r>
              <a:rPr lang="ja-JP" altLang="en-US" sz="2000" kern="1200" dirty="0" smtClean="0">
                <a:latin typeface="HGP創英角ｺﾞｼｯｸUB" panose="020B0900000000000000" pitchFamily="50" charset="-128"/>
                <a:ea typeface="HGP創英角ｺﾞｼｯｸUB" panose="020B0900000000000000" pitchFamily="50" charset="-128"/>
              </a:rPr>
              <a:t>していく</a:t>
            </a:r>
            <a:r>
              <a:rPr lang="ja-JP" altLang="en-US" sz="2000" kern="1200" dirty="0">
                <a:latin typeface="HGP創英角ｺﾞｼｯｸUB" panose="020B0900000000000000" pitchFamily="50" charset="-128"/>
                <a:ea typeface="HGP創英角ｺﾞｼｯｸUB" panose="020B0900000000000000" pitchFamily="50" charset="-128"/>
              </a:rPr>
              <a:t>だけで済み、紙の工事帳票を整理する時間は</a:t>
            </a:r>
            <a:r>
              <a:rPr lang="ja-JP" altLang="en-US" sz="2000" kern="1200" dirty="0" smtClean="0">
                <a:latin typeface="HGP創英角ｺﾞｼｯｸUB" panose="020B0900000000000000" pitchFamily="50" charset="-128"/>
                <a:ea typeface="HGP創英角ｺﾞｼｯｸUB" panose="020B0900000000000000" pitchFamily="50" charset="-128"/>
              </a:rPr>
              <a:t>不要</a:t>
            </a:r>
            <a:endParaRPr lang="en-US" altLang="ja-JP" sz="2000" kern="1200" dirty="0" smtClean="0">
              <a:latin typeface="HGP創英角ｺﾞｼｯｸUB" panose="020B0900000000000000" pitchFamily="50" charset="-128"/>
              <a:ea typeface="HGP創英角ｺﾞｼｯｸUB" panose="020B0900000000000000" pitchFamily="50" charset="-128"/>
            </a:endParaRPr>
          </a:p>
          <a:p>
            <a:pPr marL="0" indent="0">
              <a:spcBef>
                <a:spcPct val="0"/>
              </a:spcBef>
              <a:buNone/>
            </a:pPr>
            <a:r>
              <a:rPr lang="ja-JP" altLang="en-US" sz="2000" kern="1200" dirty="0" smtClean="0">
                <a:latin typeface="HGP創英角ｺﾞｼｯｸUB" panose="020B0900000000000000" pitchFamily="50" charset="-128"/>
                <a:ea typeface="HGP創英角ｺﾞｼｯｸUB" panose="020B0900000000000000" pitchFamily="50" charset="-128"/>
              </a:rPr>
              <a:t>③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検査</a:t>
            </a:r>
            <a:r>
              <a:rPr lang="ja-JP" altLang="en-US" sz="2000" kern="1200" dirty="0">
                <a:solidFill>
                  <a:srgbClr val="0000FF"/>
                </a:solidFill>
                <a:latin typeface="HGP創英角ｺﾞｼｯｸUB" panose="020B0900000000000000" pitchFamily="50" charset="-128"/>
                <a:ea typeface="HGP創英角ｺﾞｼｯｸUB" panose="020B0900000000000000" pitchFamily="50" charset="-128"/>
              </a:rPr>
              <a:t>における</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利用</a:t>
            </a:r>
            <a:endParaRPr lang="en-US" altLang="ja-JP" sz="2000" kern="1200" dirty="0" smtClean="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情報共有システムで処理した工事帳票、工事写真は紙に出力せず、電子データを利用した検査を</a:t>
            </a:r>
            <a:r>
              <a:rPr lang="ja-JP" altLang="en-US" sz="2000" kern="1200" dirty="0" smtClean="0">
                <a:latin typeface="HGP創英角ｺﾞｼｯｸUB" panose="020B0900000000000000" pitchFamily="50" charset="-128"/>
                <a:ea typeface="HGP創英角ｺﾞｼｯｸUB" panose="020B0900000000000000" pitchFamily="50" charset="-128"/>
              </a:rPr>
              <a:t>原則</a:t>
            </a:r>
            <a:endParaRPr lang="en-US" altLang="ja-JP" sz="2000" kern="1200" dirty="0">
              <a:latin typeface="HGP創英角ｺﾞｼｯｸUB" panose="020B0900000000000000" pitchFamily="50" charset="-128"/>
              <a:ea typeface="HGP創英角ｺﾞｼｯｸUB" panose="020B0900000000000000" pitchFamily="50" charset="-128"/>
            </a:endParaRPr>
          </a:p>
          <a:p>
            <a:pPr marL="0" indent="0">
              <a:spcBef>
                <a:spcPct val="0"/>
              </a:spcBef>
              <a:buNone/>
            </a:pPr>
            <a:r>
              <a:rPr lang="ja-JP" altLang="en-US" sz="2000" kern="1200" dirty="0" smtClean="0">
                <a:latin typeface="HGP創英角ｺﾞｼｯｸUB" panose="020B0900000000000000" pitchFamily="50" charset="-128"/>
                <a:ea typeface="HGP創英角ｺﾞｼｯｸUB" panose="020B0900000000000000" pitchFamily="50" charset="-128"/>
              </a:rPr>
              <a:t>④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情報</a:t>
            </a:r>
            <a:r>
              <a:rPr lang="ja-JP" altLang="en-US" sz="2000" kern="1200" dirty="0">
                <a:solidFill>
                  <a:srgbClr val="0000FF"/>
                </a:solidFill>
                <a:latin typeface="HGP創英角ｺﾞｼｯｸUB" panose="020B0900000000000000" pitchFamily="50" charset="-128"/>
                <a:ea typeface="HGP創英角ｺﾞｼｯｸUB" panose="020B0900000000000000" pitchFamily="50" charset="-128"/>
              </a:rPr>
              <a:t>共有システムからのデータ移管</a:t>
            </a:r>
            <a:endParaRPr lang="en-US" altLang="ja-JP" sz="2000" kern="1200" dirty="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「工事完成図書の電子納品等要領」で定める仕様の電子データで出力する事が</a:t>
            </a:r>
            <a:r>
              <a:rPr lang="ja-JP" altLang="en-US" sz="2000" kern="1200" dirty="0" smtClean="0">
                <a:latin typeface="HGP創英角ｺﾞｼｯｸUB" panose="020B0900000000000000" pitchFamily="50" charset="-128"/>
                <a:ea typeface="HGP創英角ｺﾞｼｯｸUB" panose="020B0900000000000000" pitchFamily="50" charset="-128"/>
              </a:rPr>
              <a:t>可能</a:t>
            </a:r>
            <a:endParaRPr lang="ja-JP" altLang="en-US" sz="2000" kern="1200" dirty="0">
              <a:latin typeface="HGP創英角ｺﾞｼｯｸUB" panose="020B0900000000000000" pitchFamily="50" charset="-128"/>
              <a:ea typeface="HGP創英角ｺﾞｼｯｸUB" panose="020B0900000000000000" pitchFamily="50" charset="-128"/>
            </a:endParaRPr>
          </a:p>
        </p:txBody>
      </p:sp>
      <p:sp>
        <p:nvSpPr>
          <p:cNvPr id="4"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5"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7" name="テキスト ボックス 29"/>
          <p:cNvSpPr txBox="1">
            <a:spLocks noChangeArrowheads="1"/>
          </p:cNvSpPr>
          <p:nvPr/>
        </p:nvSpPr>
        <p:spPr bwMode="auto">
          <a:xfrm>
            <a:off x="2453052" y="6021288"/>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3469639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94200" y="2293797"/>
            <a:ext cx="6284294" cy="37274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082" name="Text Box 4"/>
          <p:cNvSpPr txBox="1">
            <a:spLocks noChangeArrowheads="1"/>
          </p:cNvSpPr>
          <p:nvPr/>
        </p:nvSpPr>
        <p:spPr bwMode="auto">
          <a:xfrm>
            <a:off x="180000" y="648000"/>
            <a:ext cx="759849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a:t>
            </a:r>
            <a:r>
              <a:rPr lang="ja-JP" altLang="en-US" sz="2400" b="0" dirty="0" smtClean="0">
                <a:latin typeface="HGP創英角ｺﾞｼｯｸUB" panose="020B0900000000000000" pitchFamily="50" charset="-128"/>
                <a:ea typeface="HGP創英角ｺﾞｼｯｸUB" panose="020B0900000000000000" pitchFamily="50" charset="-128"/>
              </a:rPr>
              <a:t>システムの主な機能</a:t>
            </a:r>
            <a:endParaRPr lang="ja-JP" altLang="en-US" sz="2400" b="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288000" y="1060909"/>
            <a:ext cx="8605838" cy="132343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移動時間の削減</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r>
              <a:rPr lang="ja-JP" altLang="en-US" sz="2000" b="0" dirty="0" smtClean="0">
                <a:latin typeface="HGP創英角ｺﾞｼｯｸUB" panose="020B0900000000000000" pitchFamily="50" charset="-128"/>
                <a:ea typeface="HGP創英角ｺﾞｼｯｸUB" panose="020B0900000000000000" pitchFamily="50" charset="-128"/>
              </a:rPr>
              <a:t>情報</a:t>
            </a:r>
            <a:r>
              <a:rPr lang="ja-JP" altLang="en-US" sz="2000" b="0" dirty="0">
                <a:latin typeface="HGP創英角ｺﾞｼｯｸUB" panose="020B0900000000000000" pitchFamily="50" charset="-128"/>
                <a:ea typeface="HGP創英角ｺﾞｼｯｸUB" panose="020B0900000000000000" pitchFamily="50" charset="-128"/>
              </a:rPr>
              <a:t>共有システムを</a:t>
            </a:r>
            <a:r>
              <a:rPr lang="ja-JP" altLang="en-US" sz="2000" b="0" dirty="0" smtClean="0">
                <a:latin typeface="HGP創英角ｺﾞｼｯｸUB" panose="020B0900000000000000" pitchFamily="50" charset="-128"/>
                <a:ea typeface="HGP創英角ｺﾞｼｯｸUB" panose="020B0900000000000000" pitchFamily="50" charset="-128"/>
              </a:rPr>
              <a:t>利用</a:t>
            </a:r>
            <a:r>
              <a:rPr lang="ja-JP" altLang="en-US" sz="2000" b="0" dirty="0">
                <a:latin typeface="HGP創英角ｺﾞｼｯｸUB" panose="020B0900000000000000" pitchFamily="50" charset="-128"/>
                <a:ea typeface="HGP創英角ｺﾞｼｯｸUB" panose="020B0900000000000000" pitchFamily="50" charset="-128"/>
              </a:rPr>
              <a:t>すると受注者は移動することなくいつでもインターネット経由で工事帳票</a:t>
            </a:r>
            <a:r>
              <a:rPr lang="ja-JP" altLang="en-US" sz="2000" b="0" dirty="0" smtClean="0">
                <a:latin typeface="HGP創英角ｺﾞｼｯｸUB" panose="020B0900000000000000" pitchFamily="50" charset="-128"/>
                <a:ea typeface="HGP創英角ｺﾞｼｯｸUB" panose="020B0900000000000000" pitchFamily="50" charset="-128"/>
              </a:rPr>
              <a:t>の提出</a:t>
            </a:r>
            <a:r>
              <a:rPr lang="ja-JP" altLang="en-US" sz="2000" b="0" dirty="0">
                <a:latin typeface="HGP創英角ｺﾞｼｯｸUB" panose="020B0900000000000000" pitchFamily="50" charset="-128"/>
                <a:ea typeface="HGP創英角ｺﾞｼｯｸUB" panose="020B0900000000000000" pitchFamily="50" charset="-128"/>
              </a:rPr>
              <a:t>が可能となり、工事帳票の処理に要した受注者の移動時間は全て削減</a:t>
            </a:r>
            <a:r>
              <a:rPr lang="ja-JP" altLang="en-US" sz="2000" b="0" dirty="0" smtClean="0">
                <a:latin typeface="HGP創英角ｺﾞｼｯｸUB" panose="020B0900000000000000" pitchFamily="50" charset="-128"/>
                <a:ea typeface="HGP創英角ｺﾞｼｯｸUB" panose="020B0900000000000000" pitchFamily="50" charset="-128"/>
              </a:rPr>
              <a:t>される。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6086" name="テキスト ボックス 1"/>
          <p:cNvSpPr txBox="1">
            <a:spLocks noChangeArrowheads="1"/>
          </p:cNvSpPr>
          <p:nvPr/>
        </p:nvSpPr>
        <p:spPr bwMode="auto">
          <a:xfrm>
            <a:off x="1602450" y="5905016"/>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smtClean="0">
                <a:latin typeface="HGP創英角ｺﾞｼｯｸUB" panose="020B0900000000000000" pitchFamily="50" charset="-128"/>
                <a:ea typeface="HGP創英角ｺﾞｼｯｸUB" panose="020B0900000000000000" pitchFamily="50" charset="-128"/>
              </a:rPr>
              <a:t>移動時間の短縮による生産性向上のサイクル</a:t>
            </a:r>
            <a:endParaRPr lang="ja-JP" altLang="en-US" sz="1800" b="0" dirty="0">
              <a:latin typeface="HGP創英角ｺﾞｼｯｸUB" panose="020B0900000000000000" pitchFamily="50" charset="-128"/>
              <a:ea typeface="HGP創英角ｺﾞｼｯｸUB" panose="020B0900000000000000" pitchFamily="50" charset="-128"/>
            </a:endParaRP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195753726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108000" y="0"/>
            <a:ext cx="8026350"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平成</a:t>
            </a:r>
            <a:r>
              <a:rPr lang="en-US" altLang="ja-JP" sz="3200" b="0" kern="0" dirty="0" smtClean="0">
                <a:solidFill>
                  <a:srgbClr val="330066"/>
                </a:solidFill>
                <a:latin typeface="HGP創英角ｺﾞｼｯｸUB" panose="020B0900000000000000" pitchFamily="50" charset="-128"/>
                <a:ea typeface="HGP創英角ｺﾞｼｯｸUB" panose="020B0900000000000000" pitchFamily="50" charset="-128"/>
              </a:rPr>
              <a:t>28</a:t>
            </a:r>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年度</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　</a:t>
            </a:r>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「受注者向け</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電子納品説明会」</a:t>
            </a:r>
          </a:p>
        </p:txBody>
      </p:sp>
      <p:sp>
        <p:nvSpPr>
          <p:cNvPr id="24579" name="Rectangle 2"/>
          <p:cNvSpPr>
            <a:spLocks noChangeArrowheads="1"/>
          </p:cNvSpPr>
          <p:nvPr/>
        </p:nvSpPr>
        <p:spPr bwMode="auto">
          <a:xfrm>
            <a:off x="611188" y="2853320"/>
            <a:ext cx="8208962" cy="1475779"/>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0" name="Text Box 4"/>
          <p:cNvSpPr txBox="1">
            <a:spLocks noChangeArrowheads="1"/>
          </p:cNvSpPr>
          <p:nvPr/>
        </p:nvSpPr>
        <p:spPr bwMode="auto">
          <a:xfrm>
            <a:off x="250825" y="728663"/>
            <a:ext cx="1943100" cy="369887"/>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説明会の目的</a:t>
            </a:r>
          </a:p>
        </p:txBody>
      </p:sp>
      <p:sp>
        <p:nvSpPr>
          <p:cNvPr id="24581" name="Text Box 5"/>
          <p:cNvSpPr txBox="1">
            <a:spLocks noChangeArrowheads="1"/>
          </p:cNvSpPr>
          <p:nvPr/>
        </p:nvSpPr>
        <p:spPr bwMode="auto">
          <a:xfrm>
            <a:off x="539750" y="1154113"/>
            <a:ext cx="8353425" cy="369332"/>
          </a:xfrm>
          <a:prstGeom prst="rect">
            <a:avLst/>
          </a:prstGeom>
          <a:solidFill>
            <a:srgbClr val="FFFF99"/>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b="0" dirty="0" smtClean="0">
                <a:solidFill>
                  <a:srgbClr val="000000"/>
                </a:solidFill>
                <a:latin typeface="HGP創英角ｺﾞｼｯｸUB" pitchFamily="50" charset="-128"/>
                <a:ea typeface="HGP創英角ｺﾞｼｯｸUB" pitchFamily="50" charset="-128"/>
              </a:rPr>
              <a:t>運用上のポイントや</a:t>
            </a:r>
            <a:r>
              <a:rPr lang="ja-JP" altLang="en-US" sz="1800" b="0" dirty="0">
                <a:solidFill>
                  <a:srgbClr val="000000"/>
                </a:solidFill>
                <a:latin typeface="HGP創英角ｺﾞｼｯｸUB" pitchFamily="50" charset="-128"/>
                <a:ea typeface="HGP創英角ｺﾞｼｯｸUB" pitchFamily="50" charset="-128"/>
              </a:rPr>
              <a:t>、</a:t>
            </a:r>
            <a:r>
              <a:rPr lang="ja-JP" altLang="en-US" sz="1800" b="0" dirty="0" smtClean="0">
                <a:solidFill>
                  <a:srgbClr val="000000"/>
                </a:solidFill>
                <a:latin typeface="HGP創英角ｺﾞｼｯｸUB" pitchFamily="50" charset="-128"/>
                <a:ea typeface="HGP創英角ｺﾞｼｯｸUB" pitchFamily="50" charset="-128"/>
              </a:rPr>
              <a:t>成果品作成時の留意箇所など</a:t>
            </a:r>
            <a:r>
              <a:rPr lang="ja-JP" altLang="en-US" sz="1800" b="0" dirty="0">
                <a:solidFill>
                  <a:srgbClr val="000000"/>
                </a:solidFill>
                <a:latin typeface="HGP創英角ｺﾞｼｯｸUB" pitchFamily="50" charset="-128"/>
                <a:ea typeface="HGP創英角ｺﾞｼｯｸUB" pitchFamily="50" charset="-128"/>
              </a:rPr>
              <a:t>を解説</a:t>
            </a:r>
          </a:p>
        </p:txBody>
      </p:sp>
      <p:sp>
        <p:nvSpPr>
          <p:cNvPr id="24582" name="Text Box 8"/>
          <p:cNvSpPr txBox="1">
            <a:spLocks noChangeArrowheads="1"/>
          </p:cNvSpPr>
          <p:nvPr/>
        </p:nvSpPr>
        <p:spPr bwMode="auto">
          <a:xfrm>
            <a:off x="250825" y="2600908"/>
            <a:ext cx="1944688" cy="369888"/>
          </a:xfrm>
          <a:prstGeom prst="rect">
            <a:avLst/>
          </a:prstGeom>
          <a:solidFill>
            <a:srgbClr val="FFFFFF"/>
          </a:solidFill>
          <a:ln w="28575" algn="ctr">
            <a:solidFill>
              <a:srgbClr val="0000FF"/>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講 習 内 容</a:t>
            </a:r>
          </a:p>
        </p:txBody>
      </p:sp>
      <p:sp>
        <p:nvSpPr>
          <p:cNvPr id="24583" name="Text Box 9"/>
          <p:cNvSpPr txBox="1">
            <a:spLocks noChangeArrowheads="1"/>
          </p:cNvSpPr>
          <p:nvPr/>
        </p:nvSpPr>
        <p:spPr bwMode="auto">
          <a:xfrm>
            <a:off x="2809317" y="3107172"/>
            <a:ext cx="5399087"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１．電子</a:t>
            </a:r>
            <a:r>
              <a:rPr lang="ja-JP" altLang="en-US" sz="1600" b="0" dirty="0" smtClean="0">
                <a:solidFill>
                  <a:srgbClr val="000000"/>
                </a:solidFill>
                <a:latin typeface="HGP創英角ｺﾞｼｯｸUB" pitchFamily="50" charset="-128"/>
                <a:ea typeface="HGP創英角ｺﾞｼｯｸUB" pitchFamily="50" charset="-128"/>
              </a:rPr>
              <a:t>納品に関係する要領基準類の説明 </a:t>
            </a:r>
            <a:endParaRPr lang="ja-JP" altLang="en-US" sz="1600" b="0" dirty="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２</a:t>
            </a:r>
            <a:r>
              <a:rPr lang="ja-JP" altLang="en-US" sz="1600" b="0" dirty="0" smtClean="0">
                <a:solidFill>
                  <a:srgbClr val="000000"/>
                </a:solidFill>
                <a:latin typeface="HGP創英角ｺﾞｼｯｸUB" pitchFamily="50" charset="-128"/>
                <a:ea typeface="HGP創英角ｺﾞｼｯｸUB" pitchFamily="50" charset="-128"/>
              </a:rPr>
              <a:t>．工事書類の運用（情報共有システム）</a:t>
            </a:r>
            <a:endParaRPr lang="en-US" altLang="ja-JP" sz="1600" b="0" dirty="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３．電子成果品</a:t>
            </a:r>
            <a:r>
              <a:rPr lang="ja-JP" altLang="en-US" sz="1600" b="0" dirty="0" smtClean="0">
                <a:solidFill>
                  <a:srgbClr val="000000"/>
                </a:solidFill>
                <a:latin typeface="HGP創英角ｺﾞｼｯｸUB" pitchFamily="50" charset="-128"/>
                <a:ea typeface="HGP創英角ｺﾞｼｯｸUB" pitchFamily="50" charset="-128"/>
              </a:rPr>
              <a:t>の作成・チェック</a:t>
            </a:r>
            <a:endParaRPr lang="ja-JP" altLang="en-US" sz="1400" b="0" dirty="0">
              <a:solidFill>
                <a:srgbClr val="000000"/>
              </a:solidFill>
              <a:latin typeface="HGP創英角ｺﾞｼｯｸUB" pitchFamily="50" charset="-128"/>
              <a:ea typeface="HGP創英角ｺﾞｼｯｸUB" pitchFamily="50" charset="-128"/>
            </a:endParaRPr>
          </a:p>
        </p:txBody>
      </p:sp>
      <p:sp>
        <p:nvSpPr>
          <p:cNvPr id="24584" name="Text Box 13"/>
          <p:cNvSpPr txBox="1">
            <a:spLocks noChangeArrowheads="1"/>
          </p:cNvSpPr>
          <p:nvPr/>
        </p:nvSpPr>
        <p:spPr bwMode="auto">
          <a:xfrm>
            <a:off x="1331913" y="2060575"/>
            <a:ext cx="1727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latin typeface="HGP創英角ｺﾞｼｯｸUB" pitchFamily="50" charset="-128"/>
                <a:ea typeface="HGP創英角ｺﾞｼｯｸUB" pitchFamily="50" charset="-128"/>
              </a:rPr>
              <a:t>運用の徹底</a:t>
            </a:r>
          </a:p>
        </p:txBody>
      </p:sp>
      <p:sp>
        <p:nvSpPr>
          <p:cNvPr id="24585" name="AutoShape 16"/>
          <p:cNvSpPr>
            <a:spLocks noChangeArrowheads="1"/>
          </p:cNvSpPr>
          <p:nvPr/>
        </p:nvSpPr>
        <p:spPr bwMode="auto">
          <a:xfrm>
            <a:off x="1187450" y="1889125"/>
            <a:ext cx="2159000" cy="628650"/>
          </a:xfrm>
          <a:prstGeom prst="rightArrow">
            <a:avLst>
              <a:gd name="adj1" fmla="val 53435"/>
              <a:gd name="adj2" fmla="val 96718"/>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6" name="Rectangle 17"/>
          <p:cNvSpPr>
            <a:spLocks noChangeArrowheads="1"/>
          </p:cNvSpPr>
          <p:nvPr/>
        </p:nvSpPr>
        <p:spPr bwMode="auto">
          <a:xfrm>
            <a:off x="3419475" y="1889125"/>
            <a:ext cx="4968875" cy="628650"/>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7" name="Text Box 18"/>
          <p:cNvSpPr txBox="1">
            <a:spLocks noChangeArrowheads="1"/>
          </p:cNvSpPr>
          <p:nvPr/>
        </p:nvSpPr>
        <p:spPr bwMode="auto">
          <a:xfrm>
            <a:off x="3635375" y="2010326"/>
            <a:ext cx="42481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smtClean="0">
                <a:solidFill>
                  <a:srgbClr val="000000"/>
                </a:solidFill>
                <a:latin typeface="HGP創英角ｺﾞｼｯｸUB" pitchFamily="50" charset="-128"/>
                <a:ea typeface="HGP創英角ｺﾞｼｯｸUB" pitchFamily="50" charset="-128"/>
              </a:rPr>
              <a:t>・工事効率化、確実な成果品の作成</a:t>
            </a:r>
            <a:endParaRPr lang="en-US" altLang="ja-JP" sz="1600" b="0" dirty="0">
              <a:solidFill>
                <a:srgbClr val="000000"/>
              </a:solidFill>
              <a:latin typeface="HGP創英角ｺﾞｼｯｸUB" pitchFamily="50" charset="-128"/>
              <a:ea typeface="HGP創英角ｺﾞｼｯｸUB" pitchFamily="50" charset="-128"/>
            </a:endParaRPr>
          </a:p>
        </p:txBody>
      </p:sp>
      <p:sp>
        <p:nvSpPr>
          <p:cNvPr id="24588" name="Rectangle 19"/>
          <p:cNvSpPr>
            <a:spLocks noChangeArrowheads="1"/>
          </p:cNvSpPr>
          <p:nvPr/>
        </p:nvSpPr>
        <p:spPr bwMode="auto">
          <a:xfrm>
            <a:off x="611188" y="4759324"/>
            <a:ext cx="8208962" cy="1369975"/>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9" name="Text Box 20"/>
          <p:cNvSpPr txBox="1">
            <a:spLocks noChangeArrowheads="1"/>
          </p:cNvSpPr>
          <p:nvPr/>
        </p:nvSpPr>
        <p:spPr bwMode="auto">
          <a:xfrm>
            <a:off x="684213" y="4983163"/>
            <a:ext cx="79200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dirty="0">
                <a:solidFill>
                  <a:srgbClr val="FF0000"/>
                </a:solidFill>
                <a:latin typeface="HGP創英角ｺﾞｼｯｸUB" pitchFamily="50" charset="-128"/>
                <a:ea typeface="HGP創英角ｺﾞｼｯｸUB" pitchFamily="50" charset="-128"/>
              </a:rPr>
              <a:t>① </a:t>
            </a:r>
            <a:r>
              <a:rPr lang="ja-JP" altLang="en-US" sz="1600" dirty="0" smtClean="0">
                <a:solidFill>
                  <a:srgbClr val="FF0000"/>
                </a:solidFill>
                <a:latin typeface="HGP創英角ｺﾞｼｯｸUB" pitchFamily="50" charset="-128"/>
                <a:ea typeface="HGP創英角ｺﾞｼｯｸUB" pitchFamily="50" charset="-128"/>
              </a:rPr>
              <a:t>工事書類の運用の周知（</a:t>
            </a:r>
            <a:r>
              <a:rPr lang="en-US" altLang="ja-JP" sz="1600" dirty="0" smtClean="0">
                <a:solidFill>
                  <a:srgbClr val="FF0000"/>
                </a:solidFill>
                <a:latin typeface="HGP創英角ｺﾞｼｯｸUB" pitchFamily="50" charset="-128"/>
                <a:ea typeface="HGP創英角ｺﾞｼｯｸUB" pitchFamily="50" charset="-128"/>
              </a:rPr>
              <a:t>H27</a:t>
            </a:r>
            <a:r>
              <a:rPr lang="ja-JP" altLang="en-US" sz="1600" dirty="0" smtClean="0">
                <a:solidFill>
                  <a:srgbClr val="FF0000"/>
                </a:solidFill>
                <a:latin typeface="HGP創英角ｺﾞｼｯｸUB" pitchFamily="50" charset="-128"/>
                <a:ea typeface="HGP創英角ｺﾞｼｯｸUB" pitchFamily="50" charset="-128"/>
              </a:rPr>
              <a:t>年度変更箇所）</a:t>
            </a:r>
            <a:endParaRPr lang="ja-JP" altLang="en-US" sz="1600" dirty="0">
              <a:solidFill>
                <a:srgbClr val="FF0000"/>
              </a:solidFill>
              <a:latin typeface="HGP創英角ｺﾞｼｯｸUB" pitchFamily="50" charset="-128"/>
              <a:ea typeface="HGP創英角ｺﾞｼｯｸUB" pitchFamily="50" charset="-128"/>
            </a:endParaRPr>
          </a:p>
          <a:p>
            <a:pPr algn="l" eaLnBrk="1" hangingPunct="1">
              <a:spcBef>
                <a:spcPct val="50000"/>
              </a:spcBef>
            </a:pPr>
            <a:r>
              <a:rPr lang="ja-JP" altLang="en-US" sz="1600" dirty="0">
                <a:solidFill>
                  <a:srgbClr val="FF0000"/>
                </a:solidFill>
                <a:latin typeface="HGP創英角ｺﾞｼｯｸUB" pitchFamily="50" charset="-128"/>
                <a:ea typeface="HGP創英角ｺﾞｼｯｸUB" pitchFamily="50" charset="-128"/>
              </a:rPr>
              <a:t>② </a:t>
            </a:r>
            <a:r>
              <a:rPr lang="ja-JP" altLang="en-US" sz="1600" dirty="0" smtClean="0">
                <a:solidFill>
                  <a:srgbClr val="FF0000"/>
                </a:solidFill>
                <a:latin typeface="HGP創英角ｺﾞｼｯｸUB" pitchFamily="50" charset="-128"/>
                <a:ea typeface="HGP創英角ｺﾞｼｯｸUB" pitchFamily="50" charset="-128"/>
              </a:rPr>
              <a:t>成果品のチェックの徹底</a:t>
            </a:r>
            <a:r>
              <a:rPr lang="ja-JP" altLang="en-US" sz="1600" dirty="0">
                <a:solidFill>
                  <a:srgbClr val="FF0000"/>
                </a:solidFill>
                <a:latin typeface="HGP創英角ｺﾞｼｯｸUB" pitchFamily="50" charset="-128"/>
                <a:ea typeface="HGP創英角ｺﾞｼｯｸUB" pitchFamily="50" charset="-128"/>
              </a:rPr>
              <a:t>　</a:t>
            </a:r>
            <a:endParaRPr lang="en-US" altLang="ja-JP" sz="1600" dirty="0" smtClean="0">
              <a:solidFill>
                <a:srgbClr val="FF0000"/>
              </a:solidFill>
              <a:latin typeface="HGP創英角ｺﾞｼｯｸUB" pitchFamily="50" charset="-128"/>
              <a:ea typeface="HGP創英角ｺﾞｼｯｸUB" pitchFamily="50" charset="-128"/>
            </a:endParaRPr>
          </a:p>
          <a:p>
            <a:pPr algn="l" eaLnBrk="1" hangingPunct="1">
              <a:spcBef>
                <a:spcPct val="50000"/>
              </a:spcBef>
            </a:pPr>
            <a:r>
              <a:rPr lang="ja-JP" altLang="en-US" sz="1600" dirty="0" smtClean="0">
                <a:solidFill>
                  <a:srgbClr val="FF0000"/>
                </a:solidFill>
                <a:latin typeface="HGP創英角ｺﾞｼｯｸUB" pitchFamily="50" charset="-128"/>
                <a:ea typeface="HGP創英角ｺﾞｼｯｸUB" pitchFamily="50" charset="-128"/>
              </a:rPr>
              <a:t>③ 平成</a:t>
            </a:r>
            <a:r>
              <a:rPr lang="en-US" altLang="ja-JP" sz="1600" dirty="0" smtClean="0">
                <a:solidFill>
                  <a:srgbClr val="FF0000"/>
                </a:solidFill>
                <a:latin typeface="HGP創英角ｺﾞｼｯｸUB" pitchFamily="50" charset="-128"/>
                <a:ea typeface="HGP創英角ｺﾞｼｯｸUB" pitchFamily="50" charset="-128"/>
              </a:rPr>
              <a:t>28</a:t>
            </a:r>
            <a:r>
              <a:rPr lang="ja-JP" altLang="en-US" sz="1600" dirty="0" smtClean="0">
                <a:solidFill>
                  <a:srgbClr val="FF0000"/>
                </a:solidFill>
                <a:latin typeface="HGP創英角ｺﾞｼｯｸUB" pitchFamily="50" charset="-128"/>
                <a:ea typeface="HGP創英角ｺﾞｼｯｸUB" pitchFamily="50" charset="-128"/>
              </a:rPr>
              <a:t>年</a:t>
            </a:r>
            <a:r>
              <a:rPr lang="en-US" altLang="ja-JP" sz="1600" dirty="0" smtClean="0">
                <a:solidFill>
                  <a:srgbClr val="FF0000"/>
                </a:solidFill>
                <a:latin typeface="HGP創英角ｺﾞｼｯｸUB" pitchFamily="50" charset="-128"/>
                <a:ea typeface="HGP創英角ｺﾞｼｯｸUB" pitchFamily="50" charset="-128"/>
              </a:rPr>
              <a:t>3</a:t>
            </a:r>
            <a:r>
              <a:rPr lang="ja-JP" altLang="en-US" sz="1600" dirty="0" smtClean="0">
                <a:solidFill>
                  <a:srgbClr val="FF0000"/>
                </a:solidFill>
                <a:latin typeface="HGP創英角ｺﾞｼｯｸUB" pitchFamily="50" charset="-128"/>
                <a:ea typeface="HGP創英角ｺﾞｼｯｸUB" pitchFamily="50" charset="-128"/>
              </a:rPr>
              <a:t>月要領・基準類改定</a:t>
            </a:r>
            <a:r>
              <a:rPr lang="ja-JP" altLang="en-US" sz="1600" dirty="0">
                <a:solidFill>
                  <a:srgbClr val="000000"/>
                </a:solidFill>
                <a:latin typeface="HGP創英角ｺﾞｼｯｸUB" pitchFamily="50" charset="-128"/>
                <a:ea typeface="HGP創英角ｺﾞｼｯｸUB" pitchFamily="50" charset="-128"/>
              </a:rPr>
              <a:t>　</a:t>
            </a:r>
          </a:p>
        </p:txBody>
      </p:sp>
      <p:sp>
        <p:nvSpPr>
          <p:cNvPr id="24590" name="Text Box 21"/>
          <p:cNvSpPr txBox="1">
            <a:spLocks noChangeArrowheads="1"/>
          </p:cNvSpPr>
          <p:nvPr/>
        </p:nvSpPr>
        <p:spPr bwMode="auto">
          <a:xfrm>
            <a:off x="739775" y="3537012"/>
            <a:ext cx="1655763" cy="307777"/>
          </a:xfrm>
          <a:prstGeom prst="rect">
            <a:avLst/>
          </a:prstGeom>
          <a:solidFill>
            <a:srgbClr val="FFFF99"/>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dirty="0" smtClean="0">
                <a:solidFill>
                  <a:srgbClr val="000000"/>
                </a:solidFill>
                <a:latin typeface="HGP創英角ｺﾞｼｯｸUB" pitchFamily="50" charset="-128"/>
                <a:ea typeface="HGP創英角ｺﾞｼｯｸUB" pitchFamily="50" charset="-128"/>
              </a:rPr>
              <a:t>受注者向け</a:t>
            </a:r>
            <a:r>
              <a:rPr lang="ja-JP" altLang="en-US" sz="1400" b="0" dirty="0">
                <a:solidFill>
                  <a:srgbClr val="000000"/>
                </a:solidFill>
                <a:latin typeface="HGP創英角ｺﾞｼｯｸUB" pitchFamily="50" charset="-128"/>
                <a:ea typeface="HGP創英角ｺﾞｼｯｸUB" pitchFamily="50" charset="-128"/>
              </a:rPr>
              <a:t>説明会</a:t>
            </a:r>
          </a:p>
        </p:txBody>
      </p:sp>
      <p:sp>
        <p:nvSpPr>
          <p:cNvPr id="24591" name="Text Box 8"/>
          <p:cNvSpPr txBox="1">
            <a:spLocks noChangeArrowheads="1"/>
          </p:cNvSpPr>
          <p:nvPr/>
        </p:nvSpPr>
        <p:spPr bwMode="auto">
          <a:xfrm>
            <a:off x="249238" y="4471988"/>
            <a:ext cx="2558566" cy="369332"/>
          </a:xfrm>
          <a:prstGeom prst="rect">
            <a:avLst/>
          </a:prstGeom>
          <a:solidFill>
            <a:srgbClr val="FFFFFF"/>
          </a:solidFill>
          <a:ln w="28575" algn="ctr">
            <a:solidFill>
              <a:srgbClr val="0000FF"/>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dirty="0" smtClean="0">
                <a:solidFill>
                  <a:srgbClr val="000000"/>
                </a:solidFill>
                <a:latin typeface="HGP創英角ｺﾞｼｯｸUB" pitchFamily="50" charset="-128"/>
                <a:ea typeface="HGP創英角ｺﾞｼｯｸUB" pitchFamily="50" charset="-128"/>
              </a:rPr>
              <a:t>今年度の重点箇所</a:t>
            </a:r>
            <a:endParaRPr lang="ja-JP" altLang="en-US" sz="1800" dirty="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47370" y="2321136"/>
            <a:ext cx="5352922" cy="36641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082" name="Text Box 4"/>
          <p:cNvSpPr txBox="1">
            <a:spLocks noChangeArrowheads="1"/>
          </p:cNvSpPr>
          <p:nvPr/>
        </p:nvSpPr>
        <p:spPr bwMode="auto">
          <a:xfrm>
            <a:off x="180000" y="648000"/>
            <a:ext cx="759849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a:t>
            </a:r>
            <a:r>
              <a:rPr lang="ja-JP" altLang="en-US" sz="2400" b="0" dirty="0" smtClean="0">
                <a:latin typeface="HGP創英角ｺﾞｼｯｸUB" panose="020B0900000000000000" pitchFamily="50" charset="-128"/>
                <a:ea typeface="HGP創英角ｺﾞｼｯｸUB" panose="020B0900000000000000" pitchFamily="50" charset="-128"/>
              </a:rPr>
              <a:t>システムの主な機能</a:t>
            </a:r>
            <a:endParaRPr lang="ja-JP" altLang="en-US" sz="2400" b="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288000" y="1060909"/>
            <a:ext cx="8605838" cy="132343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工事帳票の管理</a:t>
            </a:r>
            <a:r>
              <a:rPr lang="ja-JP" altLang="en-US" sz="2000" b="0" dirty="0">
                <a:latin typeface="HGP創英角ｺﾞｼｯｸUB" panose="020B0900000000000000" pitchFamily="50" charset="-128"/>
                <a:ea typeface="HGP創英角ｺﾞｼｯｸUB" panose="020B0900000000000000" pitchFamily="50" charset="-128"/>
              </a:rPr>
              <a:t>効率化</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書類管理機能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を利用すれば、</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smtClean="0">
                <a:latin typeface="HGP創英角ｺﾞｼｯｸUB" panose="020B0900000000000000" pitchFamily="50" charset="-128"/>
                <a:ea typeface="HGP創英角ｺﾞｼｯｸUB" panose="020B0900000000000000" pitchFamily="50" charset="-128"/>
              </a:rPr>
              <a:t>ワークフロー</a:t>
            </a:r>
            <a:r>
              <a:rPr lang="ja-JP" altLang="en-US" sz="2000" b="0" dirty="0">
                <a:latin typeface="HGP創英角ｺﾞｼｯｸUB" panose="020B0900000000000000" pitchFamily="50" charset="-128"/>
                <a:ea typeface="HGP創英角ｺﾞｼｯｸUB" panose="020B0900000000000000" pitchFamily="50" charset="-128"/>
              </a:rPr>
              <a:t>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により決裁が完了した工事帳票を情報共有システムの各フォルダに保存</a:t>
            </a:r>
            <a:r>
              <a:rPr lang="ja-JP" altLang="en-US" sz="2000" b="0" dirty="0" smtClean="0">
                <a:latin typeface="HGP創英角ｺﾞｼｯｸUB" panose="020B0900000000000000" pitchFamily="50" charset="-128"/>
                <a:ea typeface="HGP創英角ｺﾞｼｯｸUB" panose="020B0900000000000000" pitchFamily="50" charset="-128"/>
              </a:rPr>
              <a:t>していく</a:t>
            </a:r>
            <a:r>
              <a:rPr lang="ja-JP" altLang="en-US" sz="2000" b="0" dirty="0">
                <a:latin typeface="HGP創英角ｺﾞｼｯｸUB" panose="020B0900000000000000" pitchFamily="50" charset="-128"/>
                <a:ea typeface="HGP創英角ｺﾞｼｯｸUB" panose="020B0900000000000000" pitchFamily="50" charset="-128"/>
              </a:rPr>
              <a:t>だけで済み、紙の工事帳票を整理する時間は</a:t>
            </a:r>
            <a:r>
              <a:rPr lang="ja-JP" altLang="en-US" sz="2000" b="0" dirty="0" smtClean="0">
                <a:latin typeface="HGP創英角ｺﾞｼｯｸUB" panose="020B0900000000000000" pitchFamily="50" charset="-128"/>
                <a:ea typeface="HGP創英角ｺﾞｼｯｸUB" panose="020B0900000000000000" pitchFamily="50" charset="-128"/>
              </a:rPr>
              <a:t>不要となる。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6086" name="テキスト ボックス 1"/>
          <p:cNvSpPr txBox="1">
            <a:spLocks noChangeArrowheads="1"/>
          </p:cNvSpPr>
          <p:nvPr/>
        </p:nvSpPr>
        <p:spPr bwMode="auto">
          <a:xfrm>
            <a:off x="1602450" y="5905016"/>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r>
              <a:rPr lang="ja-JP" altLang="en-US" sz="1800" b="0" dirty="0">
                <a:latin typeface="HGP創英角ｺﾞｼｯｸUB" panose="020B0900000000000000" pitchFamily="50" charset="-128"/>
                <a:ea typeface="HGP創英角ｺﾞｼｯｸUB" panose="020B0900000000000000" pitchFamily="50" charset="-128"/>
              </a:rPr>
              <a:t>工事帳票整理作業の効率化</a:t>
            </a: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183872434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05013" y="3140968"/>
            <a:ext cx="5267287" cy="28353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47106"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52736"/>
            <a:ext cx="8605838" cy="224676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検査</a:t>
            </a:r>
            <a:r>
              <a:rPr lang="ja-JP" altLang="en-US" sz="2000" b="0" dirty="0">
                <a:latin typeface="HGP創英角ｺﾞｼｯｸUB" panose="020B0900000000000000" pitchFamily="50" charset="-128"/>
                <a:ea typeface="HGP創英角ｺﾞｼｯｸUB" panose="020B0900000000000000" pitchFamily="50" charset="-128"/>
              </a:rPr>
              <a:t>における利用</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r>
              <a:rPr lang="ja-JP" altLang="en-US" sz="2000" b="0" dirty="0" smtClean="0">
                <a:latin typeface="HGP創英角ｺﾞｼｯｸUB" panose="020B0900000000000000" pitchFamily="50" charset="-128"/>
                <a:ea typeface="HGP創英角ｺﾞｼｯｸUB" panose="020B0900000000000000" pitchFamily="50" charset="-128"/>
              </a:rPr>
              <a:t>情報共有システムで</a:t>
            </a:r>
            <a:r>
              <a:rPr lang="ja-JP" altLang="en-US" sz="2000" b="0" dirty="0">
                <a:latin typeface="HGP創英角ｺﾞｼｯｸUB" panose="020B0900000000000000" pitchFamily="50" charset="-128"/>
                <a:ea typeface="HGP創英角ｺﾞｼｯｸUB" panose="020B0900000000000000" pitchFamily="50" charset="-128"/>
              </a:rPr>
              <a:t>処理した工事帳票、工事写真は紙に出力せず、電子データを利用した検査を原則とする。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情報共有システムから出力した電子データを利用したオフラインによる電子検査を原則とする</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smtClean="0">
                <a:latin typeface="HGP創英角ｺﾞｼｯｸUB" panose="020B0900000000000000" pitchFamily="50" charset="-128"/>
                <a:ea typeface="HGP創英角ｺﾞｼｯｸUB" panose="020B0900000000000000" pitchFamily="50" charset="-128"/>
              </a:rPr>
              <a:t>（通信環境が良好で表示が早い場合は、オンラインも可能）</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7109" name="テキスト ボックス 1"/>
          <p:cNvSpPr txBox="1">
            <a:spLocks noChangeArrowheads="1"/>
          </p:cNvSpPr>
          <p:nvPr/>
        </p:nvSpPr>
        <p:spPr bwMode="auto">
          <a:xfrm>
            <a:off x="1835150" y="5941020"/>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a:latin typeface="HGP創英角ｺﾞｼｯｸUB" panose="020B0900000000000000" pitchFamily="50" charset="-128"/>
                <a:ea typeface="HGP創英角ｺﾞｼｯｸUB" panose="020B0900000000000000" pitchFamily="50" charset="-128"/>
              </a:rPr>
              <a:t>情報共有システムを利用した電子検査の流れ</a:t>
            </a: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107634121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61445"/>
            <a:ext cx="8605838" cy="132343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情報</a:t>
            </a:r>
            <a:r>
              <a:rPr lang="ja-JP" altLang="en-US" sz="2000" b="0" dirty="0">
                <a:latin typeface="HGP創英角ｺﾞｼｯｸUB" panose="020B0900000000000000" pitchFamily="50" charset="-128"/>
                <a:ea typeface="HGP創英角ｺﾞｼｯｸUB" panose="020B0900000000000000" pitchFamily="50" charset="-128"/>
              </a:rPr>
              <a:t>共有システムからのデータ移管</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工事書類等入出力・保管支援機能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を利用した場合、「工事完成図書の電子納品等要領」で定める仕様の電子データで出力する事が可能である。手作業によるフォルダ・ファイルの作成が不要となる。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8133" name="テキスト ボックス 1"/>
          <p:cNvSpPr txBox="1">
            <a:spLocks noChangeArrowheads="1"/>
          </p:cNvSpPr>
          <p:nvPr/>
        </p:nvSpPr>
        <p:spPr bwMode="auto">
          <a:xfrm>
            <a:off x="1835150" y="5941020"/>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a:latin typeface="HGP創英角ｺﾞｼｯｸUB" panose="020B0900000000000000" pitchFamily="50" charset="-128"/>
                <a:ea typeface="HGP創英角ｺﾞｼｯｸUB" panose="020B0900000000000000" pitchFamily="50" charset="-128"/>
              </a:rPr>
              <a:t>情報共有システムからの出力</a:t>
            </a:r>
          </a:p>
        </p:txBody>
      </p:sp>
      <p:pic>
        <p:nvPicPr>
          <p:cNvPr id="481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263" y="2420888"/>
            <a:ext cx="7954962" cy="3587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294960540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85858" y="2276873"/>
            <a:ext cx="5472719" cy="3744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49154"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60909"/>
            <a:ext cx="8605838" cy="1323975"/>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情報</a:t>
            </a:r>
            <a:r>
              <a:rPr lang="ja-JP" altLang="en-US" sz="2000" b="0" dirty="0">
                <a:latin typeface="HGP創英角ｺﾞｼｯｸUB" panose="020B0900000000000000" pitchFamily="50" charset="-128"/>
                <a:ea typeface="HGP創英角ｺﾞｼｯｸUB" panose="020B0900000000000000" pitchFamily="50" charset="-128"/>
              </a:rPr>
              <a:t>共有の迅速化</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掲示板機能</a:t>
            </a:r>
            <a:r>
              <a:rPr lang="en-US" altLang="ja-JP" sz="2000" b="0" dirty="0">
                <a:latin typeface="HGP創英角ｺﾞｼｯｸUB" panose="020B0900000000000000" pitchFamily="50" charset="-128"/>
                <a:ea typeface="HGP創英角ｺﾞｼｯｸUB" panose="020B0900000000000000" pitchFamily="50" charset="-128"/>
              </a:rPr>
              <a:t>】</a:t>
            </a: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掲示板機能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を利用すれば、協議経過、決定事項などを瞬時に情報共有できることから、各関係者が迅速かつ適切に状況を把握しながら担当業務に対応することが可能となる。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9157" name="テキスト ボックス 1"/>
          <p:cNvSpPr txBox="1">
            <a:spLocks noChangeArrowheads="1"/>
          </p:cNvSpPr>
          <p:nvPr/>
        </p:nvSpPr>
        <p:spPr bwMode="auto">
          <a:xfrm>
            <a:off x="1583668" y="5913276"/>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a:latin typeface="HGP創英角ｺﾞｼｯｸUB" panose="020B0900000000000000" pitchFamily="50" charset="-128"/>
                <a:ea typeface="HGP創英角ｺﾞｼｯｸUB" panose="020B0900000000000000" pitchFamily="50" charset="-128"/>
              </a:rPr>
              <a:t>情報共有システム利用による情報共有の迅速化</a:t>
            </a: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92778109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46969"/>
            <a:ext cx="8605838" cy="3785652"/>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ワンデーレスポンス</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ワークフロー機能</a:t>
            </a:r>
            <a:r>
              <a:rPr lang="en-US" altLang="ja-JP" sz="2000" b="0" dirty="0">
                <a:latin typeface="HGP創英角ｺﾞｼｯｸUB" panose="020B0900000000000000" pitchFamily="50" charset="-128"/>
                <a:ea typeface="HGP創英角ｺﾞｼｯｸUB" panose="020B0900000000000000" pitchFamily="50" charset="-128"/>
              </a:rPr>
              <a:t>】</a:t>
            </a: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発議した書類（事前打合せの書類を含む）は、情報共有システムの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ワークフロー機能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のワンデーレスポンスを支援する機能を利用することにより、工事帳票の処理（受理・閲覧・決裁）状況が明確になり、適切な工程管理が可能になる効果がある</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1588" algn="l">
              <a:defRPr/>
            </a:pPr>
            <a:endParaRPr lang="en-US" altLang="ja-JP" sz="2000" b="0" dirty="0">
              <a:latin typeface="HGP創英角ｺﾞｼｯｸUB" panose="020B0900000000000000" pitchFamily="50" charset="-128"/>
              <a:ea typeface="HGP創英角ｺﾞｼｯｸUB" panose="020B0900000000000000" pitchFamily="50" charset="-128"/>
            </a:endParaRPr>
          </a:p>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電子</a:t>
            </a:r>
            <a:r>
              <a:rPr lang="ja-JP" altLang="en-US" sz="2000" b="0" dirty="0">
                <a:latin typeface="HGP創英角ｺﾞｼｯｸUB" panose="020B0900000000000000" pitchFamily="50" charset="-128"/>
                <a:ea typeface="HGP創英角ｺﾞｼｯｸUB" panose="020B0900000000000000" pitchFamily="50" charset="-128"/>
              </a:rPr>
              <a:t>成果品の作成</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電子成果品として納品する工事完成図の基となる</a:t>
            </a:r>
            <a:r>
              <a:rPr lang="en-US" altLang="ja-JP" sz="2000" b="0" dirty="0">
                <a:latin typeface="HGP創英角ｺﾞｼｯｸUB" panose="020B0900000000000000" pitchFamily="50" charset="-128"/>
                <a:ea typeface="HGP創英角ｺﾞｼｯｸUB" panose="020B0900000000000000" pitchFamily="50" charset="-128"/>
              </a:rPr>
              <a:t>CAD </a:t>
            </a:r>
            <a:r>
              <a:rPr lang="ja-JP" altLang="en-US" sz="2000" b="0" dirty="0">
                <a:latin typeface="HGP創英角ｺﾞｼｯｸUB" panose="020B0900000000000000" pitchFamily="50" charset="-128"/>
                <a:ea typeface="HGP創英角ｺﾞｼｯｸUB" panose="020B0900000000000000" pitchFamily="50" charset="-128"/>
              </a:rPr>
              <a:t>データ、施設基本データなどの台帳データ、地質データがある場合には、情報共有システムの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工事書類等入出力・保管支援機能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を利用して適宜、外部媒体にファイルとして出力して電子成果品を作成可能である。</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8" name="テキスト ボックス 29"/>
          <p:cNvSpPr txBox="1">
            <a:spLocks noChangeArrowheads="1"/>
          </p:cNvSpPr>
          <p:nvPr/>
        </p:nvSpPr>
        <p:spPr bwMode="auto">
          <a:xfrm>
            <a:off x="2560399" y="6014246"/>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223140004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263" y="1052513"/>
            <a:ext cx="8077200"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取組事例２</a:t>
            </a:r>
          </a:p>
        </p:txBody>
      </p:sp>
      <p:sp>
        <p:nvSpPr>
          <p:cNvPr id="21508" name="Rectangle 3"/>
          <p:cNvSpPr>
            <a:spLocks noChangeArrowheads="1"/>
          </p:cNvSpPr>
          <p:nvPr/>
        </p:nvSpPr>
        <p:spPr bwMode="auto">
          <a:xfrm>
            <a:off x="1187999" y="44450"/>
            <a:ext cx="73448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dirty="0">
                <a:solidFill>
                  <a:schemeClr val="tx2"/>
                </a:solidFill>
                <a:latin typeface="HGP創英角ｺﾞｼｯｸUB" pitchFamily="50" charset="-128"/>
                <a:ea typeface="HGP創英角ｺﾞｼｯｸUB" pitchFamily="50" charset="-128"/>
              </a:rPr>
              <a:t>「国土地盤情報検索サイト」による地盤情報の無償提供</a:t>
            </a:r>
          </a:p>
        </p:txBody>
      </p:sp>
      <p:sp>
        <p:nvSpPr>
          <p:cNvPr id="21509" name="Rectangle 5"/>
          <p:cNvSpPr>
            <a:spLocks noChangeArrowheads="1"/>
          </p:cNvSpPr>
          <p:nvPr/>
        </p:nvSpPr>
        <p:spPr bwMode="auto">
          <a:xfrm>
            <a:off x="1331913" y="382588"/>
            <a:ext cx="343376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dirty="0">
                <a:solidFill>
                  <a:srgbClr val="FF0000"/>
                </a:solidFill>
                <a:latin typeface="HGP創英角ｺﾞｼｯｸUB" pitchFamily="50" charset="-128"/>
                <a:ea typeface="HGP創英角ｺﾞｼｯｸUB" pitchFamily="50" charset="-128"/>
              </a:rPr>
              <a:t>http://www.kunijiban.pwri.go.jp/jp/index.html</a:t>
            </a:r>
            <a:endParaRPr lang="ja-JP" altLang="en-US" dirty="0">
              <a:solidFill>
                <a:srgbClr val="FF0000"/>
              </a:solidFill>
              <a:latin typeface="HGP創英角ｺﾞｼｯｸUB" pitchFamily="50" charset="-128"/>
              <a:ea typeface="HGP創英角ｺﾞｼｯｸUB" pitchFamily="50" charset="-128"/>
            </a:endParaRPr>
          </a:p>
        </p:txBody>
      </p:sp>
      <p:sp>
        <p:nvSpPr>
          <p:cNvPr id="21510" name="テキスト ボックス 1"/>
          <p:cNvSpPr txBox="1">
            <a:spLocks noChangeArrowheads="1"/>
          </p:cNvSpPr>
          <p:nvPr/>
        </p:nvSpPr>
        <p:spPr bwMode="auto">
          <a:xfrm>
            <a:off x="3816039" y="671513"/>
            <a:ext cx="4824413"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50000"/>
              </a:spcBef>
            </a:pPr>
            <a:r>
              <a:rPr lang="en-US" altLang="ja-JP" b="0" dirty="0" smtClean="0">
                <a:solidFill>
                  <a:srgbClr val="FF3300"/>
                </a:solidFill>
                <a:latin typeface="HGP創英角ｺﾞｼｯｸUB" pitchFamily="50" charset="-128"/>
                <a:ea typeface="HGP創英角ｺﾞｼｯｸUB" pitchFamily="50" charset="-128"/>
              </a:rPr>
              <a:t>H27.1.1 </a:t>
            </a:r>
            <a:r>
              <a:rPr lang="ja-JP" altLang="en-US" b="0" dirty="0">
                <a:solidFill>
                  <a:srgbClr val="FF3300"/>
                </a:solidFill>
                <a:latin typeface="HGP創英角ｺﾞｼｯｸUB" pitchFamily="50" charset="-128"/>
                <a:ea typeface="HGP創英角ｺﾞｼｯｸUB" pitchFamily="50" charset="-128"/>
              </a:rPr>
              <a:t>全地整＋北海道開発局分の地質データ（</a:t>
            </a:r>
            <a:r>
              <a:rPr lang="ja-JP" altLang="en-US" b="0" dirty="0" smtClean="0">
                <a:solidFill>
                  <a:srgbClr val="FF3300"/>
                </a:solidFill>
                <a:latin typeface="HGP創英角ｺﾞｼｯｸUB" pitchFamily="50" charset="-128"/>
                <a:ea typeface="HGP創英角ｺﾞｼｯｸUB" pitchFamily="50" charset="-128"/>
              </a:rPr>
              <a:t>約</a:t>
            </a:r>
            <a:r>
              <a:rPr lang="en-US" altLang="ja-JP" b="0" dirty="0" smtClean="0">
                <a:solidFill>
                  <a:srgbClr val="FF3300"/>
                </a:solidFill>
                <a:latin typeface="HGP創英角ｺﾞｼｯｸUB" pitchFamily="50" charset="-128"/>
                <a:ea typeface="HGP創英角ｺﾞｼｯｸUB" pitchFamily="50" charset="-128"/>
              </a:rPr>
              <a:t>110,000</a:t>
            </a:r>
            <a:r>
              <a:rPr lang="ja-JP" altLang="en-US" b="0" dirty="0">
                <a:solidFill>
                  <a:srgbClr val="FF3300"/>
                </a:solidFill>
                <a:latin typeface="HGP創英角ｺﾞｼｯｸUB" pitchFamily="50" charset="-128"/>
                <a:ea typeface="HGP創英角ｺﾞｼｯｸUB" pitchFamily="50" charset="-128"/>
              </a:rPr>
              <a:t>本</a:t>
            </a:r>
            <a:r>
              <a:rPr lang="ja-JP" altLang="en-US" b="0" dirty="0" smtClean="0">
                <a:solidFill>
                  <a:srgbClr val="FF3300"/>
                </a:solidFill>
                <a:latin typeface="HGP創英角ｺﾞｼｯｸUB" pitchFamily="50" charset="-128"/>
                <a:ea typeface="HGP創英角ｺﾞｼｯｸUB" pitchFamily="50" charset="-128"/>
              </a:rPr>
              <a:t>）を公開</a:t>
            </a:r>
            <a:endParaRPr lang="ja-JP" altLang="en-US" b="0" dirty="0">
              <a:solidFill>
                <a:srgbClr val="000000"/>
              </a:solidFill>
              <a:latin typeface="HGP創英角ｺﾞｼｯｸUB" pitchFamily="50" charset="-128"/>
              <a:ea typeface="HGP創英角ｺﾞｼｯｸUB" pitchFamily="50" charset="-128"/>
            </a:endParaRPr>
          </a:p>
        </p:txBody>
      </p:sp>
      <p:sp>
        <p:nvSpPr>
          <p:cNvPr id="21511" name="AutoShape 4"/>
          <p:cNvSpPr>
            <a:spLocks noChangeArrowheads="1"/>
          </p:cNvSpPr>
          <p:nvPr/>
        </p:nvSpPr>
        <p:spPr bwMode="auto">
          <a:xfrm>
            <a:off x="2916238" y="1449388"/>
            <a:ext cx="2735262" cy="993775"/>
          </a:xfrm>
          <a:prstGeom prst="wedgeRoundRectCallout">
            <a:avLst>
              <a:gd name="adj1" fmla="val -10597"/>
              <a:gd name="adj2" fmla="val 89602"/>
              <a:gd name="adj3" fmla="val 16667"/>
            </a:avLst>
          </a:prstGeom>
          <a:solidFill>
            <a:srgbClr val="6699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a:latin typeface="HGP創英角ｺﾞｼｯｸUB" panose="020B0900000000000000" pitchFamily="50" charset="-128"/>
                <a:ea typeface="HGP創英角ｺﾞｼｯｸUB" panose="020B0900000000000000" pitchFamily="50" charset="-128"/>
              </a:rPr>
              <a:t>　　印の上にマウスを移動させると標題情報の</a:t>
            </a:r>
          </a:p>
          <a:p>
            <a:pPr algn="l" eaLnBrk="1" hangingPunct="1"/>
            <a:r>
              <a:rPr lang="ja-JP" altLang="en-US" sz="1800">
                <a:latin typeface="HGP創英角ｺﾞｼｯｸUB" panose="020B0900000000000000" pitchFamily="50" charset="-128"/>
                <a:ea typeface="HGP創英角ｺﾞｼｯｸUB" panose="020B0900000000000000" pitchFamily="50" charset="-128"/>
              </a:rPr>
              <a:t>ポップアップ</a:t>
            </a:r>
          </a:p>
        </p:txBody>
      </p:sp>
      <p:pic>
        <p:nvPicPr>
          <p:cNvPr id="21512"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888" y="2978150"/>
            <a:ext cx="2327275" cy="287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3" name="AutoShape 7"/>
          <p:cNvSpPr>
            <a:spLocks noChangeArrowheads="1"/>
          </p:cNvSpPr>
          <p:nvPr/>
        </p:nvSpPr>
        <p:spPr bwMode="auto">
          <a:xfrm>
            <a:off x="5867400" y="1725613"/>
            <a:ext cx="3111500" cy="1123950"/>
          </a:xfrm>
          <a:prstGeom prst="wedgeRoundRectCallout">
            <a:avLst>
              <a:gd name="adj1" fmla="val 12690"/>
              <a:gd name="adj2" fmla="val 76931"/>
              <a:gd name="adj3" fmla="val 16667"/>
            </a:avLst>
          </a:prstGeom>
          <a:solidFill>
            <a:srgbClr val="FFCC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a:latin typeface="HGP創英角ｺﾞｼｯｸUB" panose="020B0900000000000000" pitchFamily="50" charset="-128"/>
                <a:ea typeface="HGP創英角ｺﾞｼｯｸUB" panose="020B0900000000000000" pitchFamily="50" charset="-128"/>
              </a:rPr>
              <a:t>ポップアップの</a:t>
            </a:r>
            <a:r>
              <a:rPr lang="en-US" altLang="ja-JP" sz="1800" dirty="0">
                <a:latin typeface="HGP創英角ｺﾞｼｯｸUB" panose="020B0900000000000000" pitchFamily="50" charset="-128"/>
                <a:ea typeface="HGP創英角ｺﾞｼｯｸUB" panose="020B0900000000000000" pitchFamily="50" charset="-128"/>
              </a:rPr>
              <a:t>URL</a:t>
            </a:r>
            <a:r>
              <a:rPr lang="ja-JP" altLang="en-US" sz="1800" dirty="0">
                <a:latin typeface="HGP創英角ｺﾞｼｯｸUB" panose="020B0900000000000000" pitchFamily="50" charset="-128"/>
                <a:ea typeface="HGP創英角ｺﾞｼｯｸUB" panose="020B0900000000000000" pitchFamily="50" charset="-128"/>
              </a:rPr>
              <a:t>をクリックすると、ボーリング柱状図が表示</a:t>
            </a:r>
            <a:r>
              <a:rPr lang="ja-JP" altLang="en-US" sz="1800" dirty="0" smtClean="0">
                <a:latin typeface="HGP創英角ｺﾞｼｯｸUB" panose="020B0900000000000000" pitchFamily="50" charset="-128"/>
                <a:ea typeface="HGP創英角ｺﾞｼｯｸUB" panose="020B0900000000000000" pitchFamily="50" charset="-128"/>
              </a:rPr>
              <a:t>され</a:t>
            </a:r>
            <a:r>
              <a:rPr lang="ja-JP" altLang="en-US" sz="1800" dirty="0">
                <a:latin typeface="HGP創英角ｺﾞｼｯｸUB" panose="020B0900000000000000" pitchFamily="50" charset="-128"/>
                <a:ea typeface="HGP創英角ｺﾞｼｯｸUB" panose="020B0900000000000000" pitchFamily="50" charset="-128"/>
              </a:rPr>
              <a:t>る</a:t>
            </a:r>
          </a:p>
        </p:txBody>
      </p:sp>
      <p:sp>
        <p:nvSpPr>
          <p:cNvPr id="21514" name="円/楕円 15"/>
          <p:cNvSpPr>
            <a:spLocks noChangeArrowheads="1"/>
          </p:cNvSpPr>
          <p:nvPr/>
        </p:nvSpPr>
        <p:spPr bwMode="auto">
          <a:xfrm>
            <a:off x="3132138" y="1557338"/>
            <a:ext cx="215900" cy="215900"/>
          </a:xfrm>
          <a:prstGeom prst="ellipse">
            <a:avLst/>
          </a:prstGeom>
          <a:solidFill>
            <a:srgbClr val="FF0000"/>
          </a:solidFill>
          <a:ln w="9525" algn="ctr">
            <a:solidFill>
              <a:srgbClr val="000000"/>
            </a:solidFill>
            <a:round/>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a:p>
        </p:txBody>
      </p:sp>
      <p:sp>
        <p:nvSpPr>
          <p:cNvPr id="20" name="Rectangle 9"/>
          <p:cNvSpPr txBox="1">
            <a:spLocks noChangeArrowheads="1"/>
          </p:cNvSpPr>
          <p:nvPr/>
        </p:nvSpPr>
        <p:spPr>
          <a:xfrm>
            <a:off x="142874" y="657225"/>
            <a:ext cx="3889065" cy="369888"/>
          </a:xfrm>
          <a:prstGeom prst="rect">
            <a:avLst/>
          </a:prstGeom>
        </p:spPr>
        <p:txBody>
          <a:bodyPr/>
          <a:lstStyle/>
          <a:p>
            <a:pPr marL="342900" indent="-342900" algn="l">
              <a:buFont typeface="HGP創英角ｺﾞｼｯｸUB" panose="020B0900000000000000" pitchFamily="50" charset="-128"/>
              <a:buChar char="○"/>
              <a:defRPr/>
            </a:pPr>
            <a:r>
              <a:rPr lang="ja-JP" altLang="en-US" sz="2400" kern="0" dirty="0">
                <a:latin typeface="HGP創英角ｺﾞｼｯｸUB" panose="020B0900000000000000" pitchFamily="50" charset="-128"/>
                <a:ea typeface="HGP創英角ｺﾞｼｯｸUB" panose="020B0900000000000000" pitchFamily="50" charset="-128"/>
                <a:cs typeface="+mj-cs"/>
              </a:rPr>
              <a:t>電子国土を利用した表示</a:t>
            </a:r>
          </a:p>
        </p:txBody>
      </p:sp>
      <p:sp>
        <p:nvSpPr>
          <p:cNvPr id="21516" name="正方形/長方形 11"/>
          <p:cNvSpPr>
            <a:spLocks noChangeArrowheads="1"/>
          </p:cNvSpPr>
          <p:nvPr/>
        </p:nvSpPr>
        <p:spPr bwMode="auto">
          <a:xfrm>
            <a:off x="4787900" y="5661025"/>
            <a:ext cx="3744913" cy="431800"/>
          </a:xfrm>
          <a:prstGeom prst="rect">
            <a:avLst/>
          </a:prstGeom>
          <a:solidFill>
            <a:schemeClr val="accent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latin typeface="HGP創英角ｺﾞｼｯｸUB" panose="020B0900000000000000" pitchFamily="50" charset="-128"/>
                <a:ea typeface="HGP創英角ｺﾞｼｯｸUB" panose="020B0900000000000000" pitchFamily="50" charset="-128"/>
              </a:rPr>
              <a:t>国土地盤情報検索サイト「</a:t>
            </a:r>
            <a:r>
              <a:rPr lang="en-US" altLang="ja-JP">
                <a:latin typeface="HGP創英角ｺﾞｼｯｸUB" panose="020B0900000000000000" pitchFamily="50" charset="-128"/>
                <a:ea typeface="HGP創英角ｺﾞｼｯｸUB" panose="020B0900000000000000" pitchFamily="50" charset="-128"/>
              </a:rPr>
              <a:t>KuniJiban</a:t>
            </a:r>
            <a:r>
              <a:rPr lang="ja-JP" altLang="en-US">
                <a:latin typeface="HGP創英角ｺﾞｼｯｸUB" panose="020B0900000000000000" pitchFamily="50" charset="-128"/>
                <a:ea typeface="HGP創英角ｺﾞｼｯｸUB" panose="020B0900000000000000" pitchFamily="50" charset="-128"/>
              </a:rPr>
              <a:t>」より</a:t>
            </a:r>
            <a:endParaRPr lang="en-US" altLang="ja-JP">
              <a:latin typeface="HGP創英角ｺﾞｼｯｸUB" panose="020B0900000000000000" pitchFamily="50" charset="-128"/>
              <a:ea typeface="HGP創英角ｺﾞｼｯｸUB" panose="020B0900000000000000" pitchFamily="50" charset="-128"/>
            </a:endParaRPr>
          </a:p>
          <a:p>
            <a:pPr eaLnBrk="1" hangingPunct="1"/>
            <a:r>
              <a:rPr lang="en-US" altLang="ja-JP" u="sng">
                <a:solidFill>
                  <a:srgbClr val="0000FF"/>
                </a:solidFill>
                <a:latin typeface="HGP創英角ｺﾞｼｯｸUB" panose="020B0900000000000000" pitchFamily="50" charset="-128"/>
                <a:ea typeface="HGP創英角ｺﾞｼｯｸUB" panose="020B0900000000000000" pitchFamily="50" charset="-128"/>
              </a:rPr>
              <a:t>http://www.kunijiban.pwri.go.jp/jp/</a:t>
            </a:r>
            <a:endParaRPr lang="ja-JP" altLang="en-US" u="sng">
              <a:solidFill>
                <a:srgbClr val="0000FF"/>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取組事例３</a:t>
            </a:r>
          </a:p>
        </p:txBody>
      </p:sp>
      <p:sp>
        <p:nvSpPr>
          <p:cNvPr id="22531" name="Rectangle 2"/>
          <p:cNvSpPr>
            <a:spLocks noChangeArrowheads="1"/>
          </p:cNvSpPr>
          <p:nvPr/>
        </p:nvSpPr>
        <p:spPr bwMode="auto">
          <a:xfrm>
            <a:off x="1223963" y="0"/>
            <a:ext cx="4392612"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b="0" dirty="0">
                <a:solidFill>
                  <a:srgbClr val="330066"/>
                </a:solidFill>
                <a:latin typeface="HGP創英角ｺﾞｼｯｸUB" pitchFamily="50" charset="-128"/>
                <a:ea typeface="HGP創英角ｺﾞｼｯｸUB" pitchFamily="50" charset="-128"/>
              </a:rPr>
              <a:t>情報化施工技術</a:t>
            </a:r>
          </a:p>
        </p:txBody>
      </p:sp>
      <p:sp>
        <p:nvSpPr>
          <p:cNvPr id="22532" name="Text Box 3"/>
          <p:cNvSpPr txBox="1">
            <a:spLocks noChangeArrowheads="1"/>
          </p:cNvSpPr>
          <p:nvPr/>
        </p:nvSpPr>
        <p:spPr bwMode="auto">
          <a:xfrm>
            <a:off x="287338" y="1023938"/>
            <a:ext cx="6840537" cy="108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技術①　マシンコントロール（ＭＣ）技術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技術②　マシンガイダンス（ＭＧ）技術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技術③　ＴＳによる出来形管理技術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技術④　ＴＳ・ＧＮＳＳによる施工管理技術（締固め、敷均し厚）</a:t>
            </a:r>
          </a:p>
        </p:txBody>
      </p:sp>
      <p:sp>
        <p:nvSpPr>
          <p:cNvPr id="22533" name="Text Box 4"/>
          <p:cNvSpPr txBox="1">
            <a:spLocks noChangeArrowheads="1"/>
          </p:cNvSpPr>
          <p:nvPr/>
        </p:nvSpPr>
        <p:spPr bwMode="auto">
          <a:xfrm>
            <a:off x="180000" y="657225"/>
            <a:ext cx="4127500" cy="369888"/>
          </a:xfrm>
          <a:prstGeom prst="rect">
            <a:avLst/>
          </a:prstGeom>
          <a:noFill/>
          <a:ln>
            <a:noFill/>
          </a:ln>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情報化施工の対象技術  （代表例）</a:t>
            </a:r>
          </a:p>
        </p:txBody>
      </p:sp>
      <p:sp>
        <p:nvSpPr>
          <p:cNvPr id="22534" name="Text Box 5"/>
          <p:cNvSpPr txBox="1">
            <a:spLocks noChangeArrowheads="1"/>
          </p:cNvSpPr>
          <p:nvPr/>
        </p:nvSpPr>
        <p:spPr bwMode="auto">
          <a:xfrm>
            <a:off x="180000" y="2276475"/>
            <a:ext cx="2447925" cy="366713"/>
          </a:xfrm>
          <a:prstGeom prst="rect">
            <a:avLst/>
          </a:prstGeom>
          <a:noFill/>
          <a:ln>
            <a:noFill/>
          </a:ln>
          <a:extLst/>
        </p:spPr>
        <p:txBody>
          <a:bodyPr>
            <a:spAutoFit/>
          </a:bodyPr>
          <a:lstStyle>
            <a:defPPr>
              <a:defRPr lang="ja-JP"/>
            </a:defPPr>
            <a:lvl1pPr algn="l" eaLnBrk="1" hangingPunct="1">
              <a:spcBef>
                <a:spcPct val="50000"/>
              </a:spcBef>
              <a:defRPr sz="18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ja-JP" dirty="0"/>
              <a:t>○</a:t>
            </a:r>
            <a:r>
              <a:rPr lang="ja-JP" altLang="en-US" dirty="0"/>
              <a:t>情報化施工のメリット</a:t>
            </a:r>
          </a:p>
        </p:txBody>
      </p:sp>
      <p:pic>
        <p:nvPicPr>
          <p:cNvPr id="22535"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213" y="3467100"/>
            <a:ext cx="2447925"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536" name="Group 7"/>
          <p:cNvGrpSpPr>
            <a:grpSpLocks/>
          </p:cNvGrpSpPr>
          <p:nvPr/>
        </p:nvGrpSpPr>
        <p:grpSpPr bwMode="auto">
          <a:xfrm>
            <a:off x="3314700" y="3467100"/>
            <a:ext cx="2695575" cy="1579563"/>
            <a:chOff x="4207" y="3368"/>
            <a:chExt cx="1758" cy="1071"/>
          </a:xfrm>
        </p:grpSpPr>
        <p:pic>
          <p:nvPicPr>
            <p:cNvPr id="22547"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46" y="3504"/>
              <a:ext cx="1719" cy="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8" name="Text Box 9"/>
            <p:cNvSpPr txBox="1">
              <a:spLocks noChangeArrowheads="1"/>
            </p:cNvSpPr>
            <p:nvPr/>
          </p:nvSpPr>
          <p:spPr bwMode="auto">
            <a:xfrm>
              <a:off x="4246" y="3368"/>
              <a:ext cx="1719" cy="14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従来施工では、許容値以内であるが、ばらつきがある</a:t>
              </a:r>
            </a:p>
          </p:txBody>
        </p:sp>
        <p:sp>
          <p:nvSpPr>
            <p:cNvPr id="22549" name="Text Box 10"/>
            <p:cNvSpPr txBox="1">
              <a:spLocks noChangeArrowheads="1"/>
            </p:cNvSpPr>
            <p:nvPr/>
          </p:nvSpPr>
          <p:spPr bwMode="auto">
            <a:xfrm>
              <a:off x="4246" y="4213"/>
              <a:ext cx="1719" cy="22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情報化施工では、設計高に対し一定施工が可能であり、ばらつきがなく、管理断面以外も同等の出来形が得られる</a:t>
              </a:r>
            </a:p>
          </p:txBody>
        </p:sp>
        <p:sp>
          <p:nvSpPr>
            <p:cNvPr id="22550" name="AutoShape 11"/>
            <p:cNvSpPr>
              <a:spLocks noChangeArrowheads="1"/>
            </p:cNvSpPr>
            <p:nvPr/>
          </p:nvSpPr>
          <p:spPr bwMode="auto">
            <a:xfrm>
              <a:off x="5840" y="3640"/>
              <a:ext cx="91" cy="128"/>
            </a:xfrm>
            <a:prstGeom prst="upDownArrow">
              <a:avLst>
                <a:gd name="adj1" fmla="val 50000"/>
                <a:gd name="adj2" fmla="val 28132"/>
              </a:avLst>
            </a:prstGeom>
            <a:solidFill>
              <a:schemeClr val="accent1"/>
            </a:solidFill>
            <a:ln w="9525">
              <a:solidFill>
                <a:schemeClr val="tx1"/>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b="0">
                <a:solidFill>
                  <a:srgbClr val="000000"/>
                </a:solidFill>
                <a:latin typeface="HGP創英角ｺﾞｼｯｸUB" pitchFamily="50" charset="-128"/>
                <a:ea typeface="HGP創英角ｺﾞｼｯｸUB" pitchFamily="50" charset="-128"/>
              </a:endParaRPr>
            </a:p>
          </p:txBody>
        </p:sp>
        <p:sp>
          <p:nvSpPr>
            <p:cNvPr id="22551" name="Text Box 12"/>
            <p:cNvSpPr txBox="1">
              <a:spLocks noChangeArrowheads="1"/>
            </p:cNvSpPr>
            <p:nvPr/>
          </p:nvSpPr>
          <p:spPr bwMode="auto">
            <a:xfrm>
              <a:off x="4207"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2" name="Text Box 13"/>
            <p:cNvSpPr txBox="1">
              <a:spLocks noChangeArrowheads="1"/>
            </p:cNvSpPr>
            <p:nvPr/>
          </p:nvSpPr>
          <p:spPr bwMode="auto">
            <a:xfrm>
              <a:off x="4343" y="3686"/>
              <a:ext cx="443"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従来施工</a:t>
              </a:r>
            </a:p>
          </p:txBody>
        </p:sp>
        <p:sp>
          <p:nvSpPr>
            <p:cNvPr id="22553" name="Text Box 14"/>
            <p:cNvSpPr txBox="1">
              <a:spLocks noChangeArrowheads="1"/>
            </p:cNvSpPr>
            <p:nvPr/>
          </p:nvSpPr>
          <p:spPr bwMode="auto">
            <a:xfrm>
              <a:off x="4343" y="4003"/>
              <a:ext cx="535"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情報化施工</a:t>
              </a:r>
            </a:p>
          </p:txBody>
        </p:sp>
        <p:sp>
          <p:nvSpPr>
            <p:cNvPr id="22554" name="Text Box 15"/>
            <p:cNvSpPr txBox="1">
              <a:spLocks noChangeArrowheads="1"/>
            </p:cNvSpPr>
            <p:nvPr/>
          </p:nvSpPr>
          <p:spPr bwMode="auto">
            <a:xfrm>
              <a:off x="4714" y="3531"/>
              <a:ext cx="45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5" name="Text Box 16"/>
            <p:cNvSpPr txBox="1">
              <a:spLocks noChangeArrowheads="1"/>
            </p:cNvSpPr>
            <p:nvPr/>
          </p:nvSpPr>
          <p:spPr bwMode="auto">
            <a:xfrm>
              <a:off x="5223"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6" name="Text Box 17"/>
            <p:cNvSpPr txBox="1">
              <a:spLocks noChangeArrowheads="1"/>
            </p:cNvSpPr>
            <p:nvPr/>
          </p:nvSpPr>
          <p:spPr bwMode="auto">
            <a:xfrm>
              <a:off x="4237"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7" name="Text Box 18"/>
            <p:cNvSpPr txBox="1">
              <a:spLocks noChangeArrowheads="1"/>
            </p:cNvSpPr>
            <p:nvPr/>
          </p:nvSpPr>
          <p:spPr bwMode="auto">
            <a:xfrm>
              <a:off x="4706"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8" name="Text Box 19"/>
            <p:cNvSpPr txBox="1">
              <a:spLocks noChangeArrowheads="1"/>
            </p:cNvSpPr>
            <p:nvPr/>
          </p:nvSpPr>
          <p:spPr bwMode="auto">
            <a:xfrm>
              <a:off x="5253" y="3868"/>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grpSp>
      <p:pic>
        <p:nvPicPr>
          <p:cNvPr id="22537" name="Picture 2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23000" y="3465513"/>
            <a:ext cx="2519363"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8" name="Text Box 21"/>
          <p:cNvSpPr txBox="1">
            <a:spLocks noChangeArrowheads="1"/>
          </p:cNvSpPr>
          <p:nvPr/>
        </p:nvSpPr>
        <p:spPr bwMode="auto">
          <a:xfrm>
            <a:off x="806450" y="5172075"/>
            <a:ext cx="80660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333300"/>
                </a:solidFill>
                <a:latin typeface="HGP創英角ｺﾞｼｯｸUB" pitchFamily="50" charset="-128"/>
                <a:ea typeface="HGP創英角ｺﾞｼｯｸUB" pitchFamily="50" charset="-128"/>
              </a:rPr>
              <a:t>情報化施工技術を複合的に工事へ導入することで、</a:t>
            </a:r>
            <a:r>
              <a:rPr lang="ja-JP" altLang="en-US" sz="1600" b="0" dirty="0">
                <a:solidFill>
                  <a:srgbClr val="FF0000"/>
                </a:solidFill>
                <a:latin typeface="HGP創英角ｺﾞｼｯｸUB" pitchFamily="50" charset="-128"/>
                <a:ea typeface="HGP創英角ｺﾞｼｯｸUB" pitchFamily="50" charset="-128"/>
              </a:rPr>
              <a:t>低コストで高品質な施工が可能</a:t>
            </a:r>
            <a:r>
              <a:rPr lang="ja-JP" altLang="en-US" sz="1600" b="0" dirty="0">
                <a:solidFill>
                  <a:srgbClr val="333300"/>
                </a:solidFill>
                <a:latin typeface="HGP創英角ｺﾞｼｯｸUB" pitchFamily="50" charset="-128"/>
                <a:ea typeface="HGP創英角ｺﾞｼｯｸUB" pitchFamily="50" charset="-128"/>
              </a:rPr>
              <a:t>となる</a:t>
            </a:r>
          </a:p>
        </p:txBody>
      </p:sp>
      <p:sp>
        <p:nvSpPr>
          <p:cNvPr id="22539" name="Text Box 22"/>
          <p:cNvSpPr txBox="1">
            <a:spLocks noChangeArrowheads="1"/>
          </p:cNvSpPr>
          <p:nvPr/>
        </p:nvSpPr>
        <p:spPr bwMode="auto">
          <a:xfrm>
            <a:off x="827088" y="2628900"/>
            <a:ext cx="3455987"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生産性の向上</a:t>
            </a:r>
          </a:p>
          <a:p>
            <a:pPr algn="l" eaLnBrk="1" hangingPunct="1">
              <a:spcBef>
                <a:spcPct val="50000"/>
              </a:spcBef>
            </a:pPr>
            <a:r>
              <a:rPr lang="en-US" altLang="ja-JP" b="0" dirty="0">
                <a:solidFill>
                  <a:srgbClr val="333300"/>
                </a:solidFill>
                <a:latin typeface="HGP創英角ｺﾞｼｯｸUB" pitchFamily="50" charset="-128"/>
                <a:ea typeface="HGP創英角ｺﾞｼｯｸUB" pitchFamily="50" charset="-128"/>
              </a:rPr>
              <a:t>MC</a:t>
            </a:r>
            <a:r>
              <a:rPr lang="ja-JP" altLang="en-US" b="0" dirty="0" err="1">
                <a:solidFill>
                  <a:srgbClr val="333300"/>
                </a:solidFill>
                <a:latin typeface="HGP創英角ｺﾞｼｯｸUB" pitchFamily="50" charset="-128"/>
                <a:ea typeface="HGP創英角ｺﾞｼｯｸUB" pitchFamily="50" charset="-128"/>
              </a:rPr>
              <a:t>、</a:t>
            </a:r>
            <a:r>
              <a:rPr lang="en-US" altLang="ja-JP" b="0" dirty="0">
                <a:solidFill>
                  <a:srgbClr val="333300"/>
                </a:solidFill>
                <a:latin typeface="HGP創英角ｺﾞｼｯｸUB" pitchFamily="50" charset="-128"/>
                <a:ea typeface="HGP創英角ｺﾞｼｯｸUB" pitchFamily="50" charset="-128"/>
              </a:rPr>
              <a:t>MG</a:t>
            </a:r>
            <a:r>
              <a:rPr lang="ja-JP" altLang="en-US" b="0" dirty="0">
                <a:solidFill>
                  <a:srgbClr val="333300"/>
                </a:solidFill>
                <a:latin typeface="HGP創英角ｺﾞｼｯｸUB" pitchFamily="50" charset="-128"/>
                <a:ea typeface="HGP創英角ｺﾞｼｯｸUB" pitchFamily="50" charset="-128"/>
              </a:rPr>
              <a:t>技術により、建設機械オペレータの技量に左右されない効率的な施工が可能となる</a:t>
            </a:r>
          </a:p>
        </p:txBody>
      </p:sp>
      <p:sp>
        <p:nvSpPr>
          <p:cNvPr id="22540" name="Text Box 23"/>
          <p:cNvSpPr txBox="1">
            <a:spLocks noChangeArrowheads="1"/>
          </p:cNvSpPr>
          <p:nvPr/>
        </p:nvSpPr>
        <p:spPr bwMode="auto">
          <a:xfrm>
            <a:off x="5183188" y="2628900"/>
            <a:ext cx="3529012"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品質の向上</a:t>
            </a:r>
          </a:p>
          <a:p>
            <a:pPr algn="l" eaLnBrk="1" hangingPunct="1">
              <a:spcBef>
                <a:spcPct val="50000"/>
              </a:spcBef>
            </a:pPr>
            <a:r>
              <a:rPr lang="ja-JP" altLang="en-US" b="0" dirty="0">
                <a:solidFill>
                  <a:srgbClr val="333300"/>
                </a:solidFill>
                <a:latin typeface="HGP創英角ｺﾞｼｯｸUB" pitchFamily="50" charset="-128"/>
                <a:ea typeface="HGP創英角ｺﾞｼｯｸUB" pitchFamily="50" charset="-128"/>
              </a:rPr>
              <a:t>従来の定点管理から、面的に設計データ通りに施工可能となり、高精度な出来形が確保される</a:t>
            </a:r>
          </a:p>
        </p:txBody>
      </p:sp>
      <p:sp>
        <p:nvSpPr>
          <p:cNvPr id="22545" name="テキスト ボックス 29"/>
          <p:cNvSpPr txBox="1">
            <a:spLocks noChangeArrowheads="1"/>
          </p:cNvSpPr>
          <p:nvPr/>
        </p:nvSpPr>
        <p:spPr bwMode="auto">
          <a:xfrm>
            <a:off x="395288" y="5641975"/>
            <a:ext cx="80914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400" dirty="0">
                <a:solidFill>
                  <a:srgbClr val="000000"/>
                </a:solidFill>
              </a:rPr>
              <a:t>※</a:t>
            </a:r>
            <a:r>
              <a:rPr lang="ja-JP" altLang="en-US" sz="1400" dirty="0">
                <a:solidFill>
                  <a:srgbClr val="000000"/>
                </a:solidFill>
              </a:rPr>
              <a:t>国土交通省　「情報化施工」</a:t>
            </a:r>
            <a:r>
              <a:rPr lang="en-US" altLang="ja-JP" sz="1400" dirty="0">
                <a:solidFill>
                  <a:srgbClr val="000000"/>
                </a:solidFill>
              </a:rPr>
              <a:t>HP</a:t>
            </a:r>
            <a:r>
              <a:rPr lang="ja-JP" altLang="en-US" sz="1400" dirty="0">
                <a:solidFill>
                  <a:srgbClr val="0000FF"/>
                </a:solidFill>
              </a:rPr>
              <a:t>　</a:t>
            </a:r>
            <a:r>
              <a:rPr lang="en-US" altLang="ja-JP" sz="1100" u="sng" dirty="0">
                <a:solidFill>
                  <a:srgbClr val="0000FF"/>
                </a:solidFill>
              </a:rPr>
              <a:t>http://www.mlit.go.jp/sogoseisaku/constplan/sosei_constplan_tk_000017.html</a:t>
            </a:r>
          </a:p>
          <a:p>
            <a:pPr eaLnBrk="1" hangingPunct="1"/>
            <a:r>
              <a:rPr lang="ja-JP" altLang="en-US" sz="1400" dirty="0">
                <a:solidFill>
                  <a:srgbClr val="000000"/>
                </a:solidFill>
              </a:rPr>
              <a:t>　　</a:t>
            </a:r>
            <a:r>
              <a:rPr lang="en-US" altLang="ja-JP" sz="1400" dirty="0">
                <a:solidFill>
                  <a:srgbClr val="000000"/>
                </a:solidFill>
              </a:rPr>
              <a:t>〃</a:t>
            </a:r>
            <a:r>
              <a:rPr lang="ja-JP" altLang="en-US" sz="1400" dirty="0">
                <a:solidFill>
                  <a:srgbClr val="000000"/>
                </a:solidFill>
              </a:rPr>
              <a:t>　「情報化施工推進会議」</a:t>
            </a:r>
            <a:r>
              <a:rPr lang="en-US" altLang="ja-JP" sz="1400" dirty="0">
                <a:solidFill>
                  <a:srgbClr val="000000"/>
                </a:solidFill>
              </a:rPr>
              <a:t>HP</a:t>
            </a:r>
            <a:r>
              <a:rPr lang="ja-JP" altLang="en-US" sz="1100" dirty="0">
                <a:solidFill>
                  <a:srgbClr val="000000"/>
                </a:solidFill>
              </a:rPr>
              <a:t>　</a:t>
            </a:r>
            <a:r>
              <a:rPr lang="en-US" altLang="ja-JP" sz="1100" dirty="0">
                <a:solidFill>
                  <a:srgbClr val="000000"/>
                </a:solidFill>
              </a:rPr>
              <a:t> </a:t>
            </a:r>
            <a:r>
              <a:rPr lang="en-US" altLang="ja-JP" sz="1100" u="sng" dirty="0">
                <a:solidFill>
                  <a:srgbClr val="0000FF"/>
                </a:solidFill>
              </a:rPr>
              <a:t>http://www.mlit.go.jp/sogoseisaku/constplan/sosei_constplan_fr_000015.html</a:t>
            </a:r>
          </a:p>
        </p:txBody>
      </p:sp>
      <p:sp>
        <p:nvSpPr>
          <p:cNvPr id="22546" name="Text Box 29"/>
          <p:cNvSpPr txBox="1">
            <a:spLocks noChangeArrowheads="1"/>
          </p:cNvSpPr>
          <p:nvPr/>
        </p:nvSpPr>
        <p:spPr bwMode="auto">
          <a:xfrm>
            <a:off x="6351588" y="2113467"/>
            <a:ext cx="2520950" cy="400050"/>
          </a:xfrm>
          <a:prstGeom prst="rect">
            <a:avLst/>
          </a:prstGeom>
          <a:noFill/>
          <a:ln w="9525" algn="ctr">
            <a:solidFill>
              <a:srgbClr val="00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ts val="1200"/>
              </a:lnSpc>
            </a:pPr>
            <a:r>
              <a:rPr lang="en-US" altLang="ja-JP">
                <a:solidFill>
                  <a:srgbClr val="000000"/>
                </a:solidFill>
              </a:rPr>
              <a:t>TS</a:t>
            </a:r>
            <a:r>
              <a:rPr lang="ja-JP" altLang="en-US">
                <a:solidFill>
                  <a:srgbClr val="000000"/>
                </a:solidFill>
              </a:rPr>
              <a:t>：トータルステーション</a:t>
            </a:r>
          </a:p>
          <a:p>
            <a:pPr algn="l" eaLnBrk="1" hangingPunct="1">
              <a:lnSpc>
                <a:spcPts val="1200"/>
              </a:lnSpc>
            </a:pPr>
            <a:r>
              <a:rPr lang="en-US" altLang="ja-JP">
                <a:solidFill>
                  <a:srgbClr val="000000"/>
                </a:solidFill>
              </a:rPr>
              <a:t>GNSS</a:t>
            </a:r>
            <a:r>
              <a:rPr lang="ja-JP" altLang="en-US">
                <a:solidFill>
                  <a:srgbClr val="000000"/>
                </a:solidFill>
              </a:rPr>
              <a:t>：衛星測位システムの総称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3"/>
          <p:cNvSpPr txBox="1">
            <a:spLocks noChangeArrowheads="1"/>
          </p:cNvSpPr>
          <p:nvPr/>
        </p:nvSpPr>
        <p:spPr bwMode="auto">
          <a:xfrm>
            <a:off x="1114871" y="566700"/>
            <a:ext cx="7921625" cy="954088"/>
          </a:xfrm>
          <a:prstGeom prst="rect">
            <a:avLst/>
          </a:prstGeom>
          <a:noFill/>
          <a:ln>
            <a:noFill/>
          </a:ln>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1200">
                <a:solidFill>
                  <a:schemeClr val="tx1"/>
                </a:solidFill>
                <a:latin typeface="Arial" charset="0"/>
                <a:ea typeface="ＭＳ Ｐゴシック" charset="-128"/>
              </a:defRPr>
            </a:lvl9pPr>
          </a:lstStyle>
          <a:p>
            <a:pPr algn="l" eaLnBrk="1" hangingPunct="1">
              <a:defRPr/>
            </a:pPr>
            <a:r>
              <a:rPr lang="en-US" altLang="ja-JP" sz="1400" dirty="0" smtClean="0">
                <a:solidFill>
                  <a:srgbClr val="000000"/>
                </a:solidFill>
                <a:latin typeface="+mn-ea"/>
                <a:ea typeface="+mn-ea"/>
              </a:rPr>
              <a:t>CIM</a:t>
            </a:r>
            <a:r>
              <a:rPr lang="ja-JP" altLang="en-US" sz="1400" dirty="0" smtClean="0">
                <a:solidFill>
                  <a:srgbClr val="000000"/>
                </a:solidFill>
                <a:latin typeface="+mn-ea"/>
                <a:ea typeface="+mn-ea"/>
              </a:rPr>
              <a:t>は、建築分野で導入が進む「</a:t>
            </a:r>
            <a:r>
              <a:rPr lang="en-US" altLang="ja-JP" sz="1400" dirty="0" smtClean="0">
                <a:solidFill>
                  <a:srgbClr val="000000"/>
                </a:solidFill>
                <a:latin typeface="+mn-ea"/>
                <a:ea typeface="+mn-ea"/>
              </a:rPr>
              <a:t>BIM</a:t>
            </a:r>
            <a:r>
              <a:rPr lang="ja-JP" altLang="en-US" sz="1400" dirty="0" smtClean="0">
                <a:solidFill>
                  <a:srgbClr val="000000"/>
                </a:solidFill>
                <a:latin typeface="+mn-ea"/>
                <a:ea typeface="+mn-ea"/>
              </a:rPr>
              <a:t>」の土木版。</a:t>
            </a:r>
          </a:p>
          <a:p>
            <a:pPr algn="l" eaLnBrk="1" hangingPunct="1">
              <a:defRPr/>
            </a:pPr>
            <a:r>
              <a:rPr lang="ja-JP" altLang="en-US" sz="1400" dirty="0" smtClean="0">
                <a:solidFill>
                  <a:srgbClr val="FF0000"/>
                </a:solidFill>
                <a:latin typeface="+mn-ea"/>
                <a:ea typeface="+mn-ea"/>
              </a:rPr>
              <a:t>建設生産システム（計画、調査、設計、施工、維持管理）の各段階に</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次元モデルを一元的に連携・発展</a:t>
            </a:r>
            <a:r>
              <a:rPr lang="ja-JP" altLang="en-US" sz="1400" dirty="0" smtClean="0">
                <a:solidFill>
                  <a:srgbClr val="000000"/>
                </a:solidFill>
                <a:latin typeface="+mn-ea"/>
                <a:ea typeface="+mn-ea"/>
              </a:rPr>
              <a:t>させることにより、設計段階等での様々な</a:t>
            </a:r>
            <a:r>
              <a:rPr lang="ja-JP" altLang="en-US" sz="1400" dirty="0" smtClean="0">
                <a:solidFill>
                  <a:srgbClr val="FF0000"/>
                </a:solidFill>
                <a:latin typeface="+mn-ea"/>
                <a:ea typeface="+mn-ea"/>
              </a:rPr>
              <a:t>検討を効率化</a:t>
            </a:r>
            <a:r>
              <a:rPr lang="ja-JP" altLang="en-US" sz="1400" dirty="0" smtClean="0">
                <a:solidFill>
                  <a:srgbClr val="000000"/>
                </a:solidFill>
                <a:latin typeface="+mn-ea"/>
                <a:ea typeface="+mn-ea"/>
              </a:rPr>
              <a:t>し、施工段階での手戻りの削減など</a:t>
            </a:r>
            <a:r>
              <a:rPr lang="ja-JP" altLang="en-US" sz="1400" dirty="0" smtClean="0">
                <a:solidFill>
                  <a:srgbClr val="FF0000"/>
                </a:solidFill>
                <a:latin typeface="+mn-ea"/>
                <a:ea typeface="+mn-ea"/>
              </a:rPr>
              <a:t>施工の効率化</a:t>
            </a:r>
            <a:r>
              <a:rPr lang="ja-JP" altLang="en-US" sz="1400" dirty="0" smtClean="0">
                <a:solidFill>
                  <a:srgbClr val="000000"/>
                </a:solidFill>
                <a:latin typeface="+mn-ea"/>
                <a:ea typeface="+mn-ea"/>
              </a:rPr>
              <a:t>を図り、最終的には、</a:t>
            </a:r>
            <a:r>
              <a:rPr lang="ja-JP" altLang="en-US" sz="1400" dirty="0" smtClean="0">
                <a:solidFill>
                  <a:srgbClr val="FF0000"/>
                </a:solidFill>
                <a:latin typeface="+mn-ea"/>
                <a:ea typeface="+mn-ea"/>
              </a:rPr>
              <a:t>維持管理で活用する</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次元モデルの構築</a:t>
            </a:r>
            <a:r>
              <a:rPr lang="ja-JP" altLang="en-US" sz="1400" dirty="0" smtClean="0">
                <a:solidFill>
                  <a:srgbClr val="000000"/>
                </a:solidFill>
                <a:latin typeface="+mn-ea"/>
                <a:ea typeface="+mn-ea"/>
              </a:rPr>
              <a:t>を目的とするもの。</a:t>
            </a:r>
          </a:p>
        </p:txBody>
      </p:sp>
      <p:sp>
        <p:nvSpPr>
          <p:cNvPr id="23554" name="タイトル 1"/>
          <p:cNvSpPr>
            <a:spLocks/>
          </p:cNvSpPr>
          <p:nvPr/>
        </p:nvSpPr>
        <p:spPr bwMode="auto">
          <a:xfrm>
            <a:off x="1368425" y="0"/>
            <a:ext cx="6766272"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dirty="0">
                <a:solidFill>
                  <a:srgbClr val="330066"/>
                </a:solidFill>
                <a:latin typeface="HGP創英角ｺﾞｼｯｸUB" pitchFamily="50" charset="-128"/>
                <a:ea typeface="HGP創英角ｺﾞｼｯｸUB" pitchFamily="50" charset="-128"/>
              </a:rPr>
              <a:t>「</a:t>
            </a:r>
            <a:r>
              <a:rPr lang="en-US" altLang="ja-JP" sz="2800" dirty="0">
                <a:solidFill>
                  <a:srgbClr val="330066"/>
                </a:solidFill>
                <a:latin typeface="HGP創英角ｺﾞｼｯｸUB" pitchFamily="50" charset="-128"/>
                <a:ea typeface="HGP創英角ｺﾞｼｯｸUB" pitchFamily="50" charset="-128"/>
              </a:rPr>
              <a:t>C</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I</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M</a:t>
            </a:r>
            <a:r>
              <a:rPr lang="ja-JP" altLang="en-US" sz="2800" dirty="0">
                <a:solidFill>
                  <a:srgbClr val="330066"/>
                </a:solidFill>
                <a:latin typeface="HGP創英角ｺﾞｼｯｸUB" pitchFamily="50" charset="-128"/>
                <a:ea typeface="HGP創英角ｺﾞｼｯｸUB" pitchFamily="50" charset="-128"/>
              </a:rPr>
              <a:t>」導入・普及に向けた取組み </a:t>
            </a:r>
          </a:p>
        </p:txBody>
      </p:sp>
      <p:sp>
        <p:nvSpPr>
          <p:cNvPr id="23555" name="Rectangle 9"/>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取組事例４</a:t>
            </a:r>
          </a:p>
        </p:txBody>
      </p:sp>
      <p:sp>
        <p:nvSpPr>
          <p:cNvPr id="10" name="正方形/長方形 9"/>
          <p:cNvSpPr/>
          <p:nvPr/>
        </p:nvSpPr>
        <p:spPr>
          <a:xfrm>
            <a:off x="7524303" y="3978275"/>
            <a:ext cx="1439863" cy="1495425"/>
          </a:xfrm>
          <a:prstGeom prst="rect">
            <a:avLst/>
          </a:prstGeom>
          <a:ln w="19050">
            <a:solidFill>
              <a:srgbClr val="FF0000"/>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endParaRPr lang="ja-JP" altLang="en-US" sz="1050" dirty="0">
              <a:latin typeface="ＭＳ ゴシック" pitchFamily="49" charset="-128"/>
              <a:ea typeface="ＭＳ ゴシック" pitchFamily="49" charset="-128"/>
            </a:endParaRPr>
          </a:p>
        </p:txBody>
      </p:sp>
      <p:sp>
        <p:nvSpPr>
          <p:cNvPr id="11" name="正方形/長方形 10"/>
          <p:cNvSpPr/>
          <p:nvPr/>
        </p:nvSpPr>
        <p:spPr>
          <a:xfrm>
            <a:off x="5611366" y="4229100"/>
            <a:ext cx="1263650" cy="900113"/>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2" name="正方形/長方形 11"/>
          <p:cNvSpPr/>
          <p:nvPr/>
        </p:nvSpPr>
        <p:spPr>
          <a:xfrm>
            <a:off x="3771453" y="2609850"/>
            <a:ext cx="1495425" cy="134778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3" name="角丸四角形 12"/>
          <p:cNvSpPr/>
          <p:nvPr/>
        </p:nvSpPr>
        <p:spPr>
          <a:xfrm>
            <a:off x="186878" y="5473700"/>
            <a:ext cx="3421063" cy="1239838"/>
          </a:xfrm>
          <a:prstGeom prst="roundRect">
            <a:avLst/>
          </a:prstGeom>
          <a:ln w="38100">
            <a:solidFill>
              <a:srgbClr val="33CC33"/>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4" name="角丸四角形 13"/>
          <p:cNvSpPr/>
          <p:nvPr/>
        </p:nvSpPr>
        <p:spPr>
          <a:xfrm>
            <a:off x="5425628" y="5634038"/>
            <a:ext cx="3538538" cy="1079500"/>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5" name="角丸四角形 14"/>
          <p:cNvSpPr/>
          <p:nvPr/>
        </p:nvSpPr>
        <p:spPr>
          <a:xfrm>
            <a:off x="5425628" y="1960563"/>
            <a:ext cx="3538538" cy="1643062"/>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72000" indent="-72000">
              <a:spcBef>
                <a:spcPct val="50000"/>
              </a:spcBef>
              <a:defRPr/>
            </a:pPr>
            <a:endParaRPr lang="ja-JP" altLang="en-US" sz="1050" dirty="0">
              <a:latin typeface="ＭＳ ゴシック" pitchFamily="49" charset="-128"/>
              <a:ea typeface="ＭＳ ゴシック" pitchFamily="49" charset="-128"/>
            </a:endParaRPr>
          </a:p>
        </p:txBody>
      </p:sp>
      <p:sp>
        <p:nvSpPr>
          <p:cNvPr id="16" name="角丸四角形 15"/>
          <p:cNvSpPr/>
          <p:nvPr/>
        </p:nvSpPr>
        <p:spPr>
          <a:xfrm>
            <a:off x="186878" y="1817688"/>
            <a:ext cx="3422650" cy="1857375"/>
          </a:xfrm>
          <a:prstGeom prst="roundRect">
            <a:avLst/>
          </a:prstGeom>
          <a:ln w="38100">
            <a:solidFill>
              <a:srgbClr val="0000FF"/>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7" name="テキスト ボックス 16"/>
          <p:cNvSpPr txBox="1"/>
          <p:nvPr/>
        </p:nvSpPr>
        <p:spPr>
          <a:xfrm>
            <a:off x="2047428" y="1965325"/>
            <a:ext cx="1395413" cy="50006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（設計レベル）</a:t>
            </a:r>
            <a:endParaRPr lang="en-US" altLang="ja-JP" dirty="0"/>
          </a:p>
        </p:txBody>
      </p:sp>
      <p:sp>
        <p:nvSpPr>
          <p:cNvPr id="18" name="テキスト ボックス 17"/>
          <p:cNvSpPr txBox="1"/>
          <p:nvPr/>
        </p:nvSpPr>
        <p:spPr>
          <a:xfrm>
            <a:off x="7352853" y="2109788"/>
            <a:ext cx="1395413"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（施工レベル）</a:t>
            </a:r>
          </a:p>
        </p:txBody>
      </p:sp>
      <p:sp>
        <p:nvSpPr>
          <p:cNvPr id="19" name="テキスト ボックス 18"/>
          <p:cNvSpPr txBox="1"/>
          <p:nvPr/>
        </p:nvSpPr>
        <p:spPr>
          <a:xfrm>
            <a:off x="2058541" y="5561013"/>
            <a:ext cx="1397000"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（管理レベル）</a:t>
            </a:r>
          </a:p>
        </p:txBody>
      </p:sp>
      <p:sp>
        <p:nvSpPr>
          <p:cNvPr id="20" name="テキスト ボックス 19"/>
          <p:cNvSpPr txBox="1"/>
          <p:nvPr/>
        </p:nvSpPr>
        <p:spPr>
          <a:xfrm>
            <a:off x="7281416" y="5710238"/>
            <a:ext cx="1395412"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（施工完了レベル）</a:t>
            </a:r>
          </a:p>
        </p:txBody>
      </p:sp>
      <p:sp>
        <p:nvSpPr>
          <p:cNvPr id="23567" name="テキスト ボックス 14"/>
          <p:cNvSpPr txBox="1">
            <a:spLocks noChangeArrowheads="1"/>
          </p:cNvSpPr>
          <p:nvPr/>
        </p:nvSpPr>
        <p:spPr bwMode="auto">
          <a:xfrm>
            <a:off x="3723828" y="3038475"/>
            <a:ext cx="1639888"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・発注業務の効率化</a:t>
            </a:r>
            <a:endParaRPr lang="en-US" altLang="ja-JP" sz="1000"/>
          </a:p>
          <a:p>
            <a:pPr algn="l" eaLnBrk="1" hangingPunct="1">
              <a:spcBef>
                <a:spcPts val="200"/>
              </a:spcBef>
            </a:pPr>
            <a:r>
              <a:rPr lang="ja-JP" altLang="en-US" sz="1000"/>
              <a:t>　（自動積算）</a:t>
            </a:r>
            <a:endParaRPr lang="en-US" altLang="ja-JP" sz="1000"/>
          </a:p>
          <a:p>
            <a:pPr algn="l" eaLnBrk="1" hangingPunct="1">
              <a:spcBef>
                <a:spcPts val="200"/>
              </a:spcBef>
            </a:pPr>
            <a:r>
              <a:rPr lang="ja-JP" altLang="en-US" sz="1000"/>
              <a:t>・違算の防止</a:t>
            </a:r>
            <a:endParaRPr lang="en-US" altLang="ja-JP" sz="1000"/>
          </a:p>
          <a:p>
            <a:pPr algn="l" eaLnBrk="1" hangingPunct="1">
              <a:spcBef>
                <a:spcPts val="200"/>
              </a:spcBef>
            </a:pPr>
            <a:r>
              <a:rPr lang="ja-JP" altLang="en-US" sz="1000"/>
              <a:t>・工事数量算出（ロット割）の効率化</a:t>
            </a:r>
          </a:p>
        </p:txBody>
      </p:sp>
      <p:sp>
        <p:nvSpPr>
          <p:cNvPr id="23568" name="テキスト ボックス 15"/>
          <p:cNvSpPr txBox="1">
            <a:spLocks noChangeArrowheads="1"/>
          </p:cNvSpPr>
          <p:nvPr/>
        </p:nvSpPr>
        <p:spPr bwMode="auto">
          <a:xfrm>
            <a:off x="5435153" y="2465388"/>
            <a:ext cx="1603375" cy="76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・起工測量結果</a:t>
            </a:r>
            <a:endParaRPr lang="en-US" altLang="ja-JP" sz="1000"/>
          </a:p>
          <a:p>
            <a:pPr algn="l" eaLnBrk="1" hangingPunct="1">
              <a:spcBef>
                <a:spcPts val="200"/>
              </a:spcBef>
            </a:pPr>
            <a:r>
              <a:rPr lang="ja-JP" altLang="en-US" sz="1000"/>
              <a:t>・細部の設計</a:t>
            </a:r>
            <a:endParaRPr lang="en-US" altLang="ja-JP" sz="1000"/>
          </a:p>
          <a:p>
            <a:pPr algn="l" eaLnBrk="1" hangingPunct="1">
              <a:spcBef>
                <a:spcPts val="200"/>
              </a:spcBef>
            </a:pPr>
            <a:r>
              <a:rPr lang="ja-JP" altLang="en-US" sz="1000"/>
              <a:t>　（配筋の詳細図、現地取り付け等）</a:t>
            </a:r>
          </a:p>
        </p:txBody>
      </p:sp>
      <p:sp>
        <p:nvSpPr>
          <p:cNvPr id="23569" name="テキスト ボックス 16"/>
          <p:cNvSpPr txBox="1">
            <a:spLocks noChangeArrowheads="1"/>
          </p:cNvSpPr>
          <p:nvPr/>
        </p:nvSpPr>
        <p:spPr bwMode="auto">
          <a:xfrm>
            <a:off x="1763266" y="2725738"/>
            <a:ext cx="1889125" cy="96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・干渉チェック、設計ミスの削減</a:t>
            </a:r>
            <a:endParaRPr lang="en-US" altLang="ja-JP" sz="1000"/>
          </a:p>
          <a:p>
            <a:pPr algn="l" eaLnBrk="1" hangingPunct="1">
              <a:spcBef>
                <a:spcPts val="200"/>
              </a:spcBef>
            </a:pPr>
            <a:r>
              <a:rPr lang="ja-JP" altLang="en-US" sz="1000"/>
              <a:t>・構造計算、解析</a:t>
            </a:r>
            <a:endParaRPr lang="en-US" altLang="ja-JP" sz="1000"/>
          </a:p>
          <a:p>
            <a:pPr algn="l" eaLnBrk="1" hangingPunct="1">
              <a:spcBef>
                <a:spcPts val="200"/>
              </a:spcBef>
            </a:pPr>
            <a:r>
              <a:rPr lang="ja-JP" altLang="en-US" sz="1000"/>
              <a:t>・概算コスト比較</a:t>
            </a:r>
            <a:endParaRPr lang="en-US" altLang="ja-JP" sz="1000"/>
          </a:p>
          <a:p>
            <a:pPr algn="l" eaLnBrk="1" hangingPunct="1">
              <a:spcBef>
                <a:spcPts val="200"/>
              </a:spcBef>
            </a:pPr>
            <a:r>
              <a:rPr lang="ja-JP" altLang="en-US" sz="1000"/>
              <a:t>・構造物イメージの明確化</a:t>
            </a:r>
            <a:endParaRPr lang="en-US" altLang="ja-JP" sz="1000"/>
          </a:p>
          <a:p>
            <a:pPr algn="l" eaLnBrk="1" hangingPunct="1">
              <a:spcBef>
                <a:spcPts val="200"/>
              </a:spcBef>
            </a:pPr>
            <a:r>
              <a:rPr lang="ja-JP" altLang="en-US" sz="1000"/>
              <a:t>・数量の自動算出</a:t>
            </a:r>
            <a:endParaRPr lang="en-US" altLang="ja-JP" sz="1000"/>
          </a:p>
        </p:txBody>
      </p:sp>
      <p:sp>
        <p:nvSpPr>
          <p:cNvPr id="23570" name="テキスト ボックス 17"/>
          <p:cNvSpPr txBox="1">
            <a:spLocks noChangeArrowheads="1"/>
          </p:cNvSpPr>
          <p:nvPr/>
        </p:nvSpPr>
        <p:spPr bwMode="auto">
          <a:xfrm>
            <a:off x="240853" y="5964238"/>
            <a:ext cx="1728788" cy="60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・点検・補修履歴</a:t>
            </a:r>
            <a:endParaRPr lang="en-US" altLang="ja-JP" sz="1000"/>
          </a:p>
          <a:p>
            <a:pPr algn="l" eaLnBrk="1" hangingPunct="1">
              <a:spcBef>
                <a:spcPts val="200"/>
              </a:spcBef>
            </a:pPr>
            <a:r>
              <a:rPr lang="ja-JP" altLang="en-US" sz="1000"/>
              <a:t>・現地センサー（</a:t>
            </a:r>
            <a:r>
              <a:rPr lang="en-US" altLang="ja-JP" sz="1000"/>
              <a:t>IC</a:t>
            </a:r>
            <a:r>
              <a:rPr lang="ja-JP" altLang="en-US" sz="1000"/>
              <a:t>タグ等）</a:t>
            </a:r>
            <a:endParaRPr lang="en-US" altLang="ja-JP" sz="1000"/>
          </a:p>
          <a:p>
            <a:pPr algn="l" eaLnBrk="1" hangingPunct="1">
              <a:spcBef>
                <a:spcPts val="200"/>
              </a:spcBef>
            </a:pPr>
            <a:r>
              <a:rPr lang="ja-JP" altLang="en-US" sz="1000"/>
              <a:t>　との連動</a:t>
            </a:r>
          </a:p>
        </p:txBody>
      </p:sp>
      <p:sp>
        <p:nvSpPr>
          <p:cNvPr id="23571" name="テキスト ボックス 18"/>
          <p:cNvSpPr txBox="1">
            <a:spLocks noChangeArrowheads="1"/>
          </p:cNvSpPr>
          <p:nvPr/>
        </p:nvSpPr>
        <p:spPr bwMode="auto">
          <a:xfrm>
            <a:off x="5435153" y="6062663"/>
            <a:ext cx="15271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ts val="200"/>
              </a:spcBef>
            </a:pPr>
            <a:r>
              <a:rPr lang="ja-JP" altLang="en-US" sz="1000"/>
              <a:t>・施工情報（位置、規格、出来形・品質、数量）</a:t>
            </a:r>
            <a:endParaRPr lang="en-US" altLang="ja-JP" sz="1000"/>
          </a:p>
          <a:p>
            <a:pPr eaLnBrk="1" hangingPunct="1">
              <a:spcBef>
                <a:spcPts val="200"/>
              </a:spcBef>
            </a:pPr>
            <a:r>
              <a:rPr lang="ja-JP" altLang="en-US" sz="1000"/>
              <a:t>・維持管理用機器の設定</a:t>
            </a:r>
          </a:p>
        </p:txBody>
      </p:sp>
      <p:sp>
        <p:nvSpPr>
          <p:cNvPr id="23572" name="テキスト ボックス 19"/>
          <p:cNvSpPr txBox="1">
            <a:spLocks noChangeArrowheads="1"/>
          </p:cNvSpPr>
          <p:nvPr/>
        </p:nvSpPr>
        <p:spPr bwMode="auto">
          <a:xfrm>
            <a:off x="1826766" y="6288088"/>
            <a:ext cx="1871662"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・施設管理の効率化・高度化</a:t>
            </a:r>
            <a:endParaRPr lang="en-US" altLang="ja-JP" sz="1000"/>
          </a:p>
          <a:p>
            <a:pPr algn="l" eaLnBrk="1" hangingPunct="1">
              <a:spcBef>
                <a:spcPts val="200"/>
              </a:spcBef>
            </a:pPr>
            <a:r>
              <a:rPr lang="ja-JP" altLang="en-US" sz="1000"/>
              <a:t>・リアルタイム変状監視</a:t>
            </a:r>
          </a:p>
        </p:txBody>
      </p:sp>
      <p:sp>
        <p:nvSpPr>
          <p:cNvPr id="23573" name="テキスト ボックス 20"/>
          <p:cNvSpPr txBox="1">
            <a:spLocks noChangeArrowheads="1"/>
          </p:cNvSpPr>
          <p:nvPr/>
        </p:nvSpPr>
        <p:spPr bwMode="auto">
          <a:xfrm>
            <a:off x="6973441" y="2832100"/>
            <a:ext cx="2062162"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・図面照査の精度アップ</a:t>
            </a:r>
            <a:endParaRPr lang="en-US" altLang="ja-JP" sz="1000" dirty="0"/>
          </a:p>
          <a:p>
            <a:pPr algn="l" eaLnBrk="1" hangingPunct="1">
              <a:spcBef>
                <a:spcPts val="200"/>
              </a:spcBef>
            </a:pPr>
            <a:r>
              <a:rPr lang="ja-JP" altLang="en-US" sz="1000" dirty="0"/>
              <a:t>・施工方法など従事者の意識共有</a:t>
            </a:r>
            <a:endParaRPr lang="en-US" altLang="ja-JP" sz="1000" dirty="0"/>
          </a:p>
          <a:p>
            <a:pPr algn="l" eaLnBrk="1" hangingPunct="1">
              <a:spcBef>
                <a:spcPts val="200"/>
              </a:spcBef>
            </a:pPr>
            <a:r>
              <a:rPr lang="ja-JP" altLang="en-US" sz="1000" dirty="0"/>
              <a:t>・干渉チェック、手戻りの削減</a:t>
            </a:r>
            <a:endParaRPr lang="en-US" altLang="ja-JP" sz="1000" dirty="0"/>
          </a:p>
          <a:p>
            <a:pPr algn="l" eaLnBrk="1" hangingPunct="1">
              <a:spcBef>
                <a:spcPts val="200"/>
              </a:spcBef>
            </a:pPr>
            <a:r>
              <a:rPr lang="ja-JP" altLang="en-US" sz="1000" dirty="0"/>
              <a:t>・情報化施工の推進</a:t>
            </a:r>
          </a:p>
        </p:txBody>
      </p:sp>
      <p:sp>
        <p:nvSpPr>
          <p:cNvPr id="23574" name="テキスト ボックス 21"/>
          <p:cNvSpPr txBox="1">
            <a:spLocks noChangeArrowheads="1"/>
          </p:cNvSpPr>
          <p:nvPr/>
        </p:nvSpPr>
        <p:spPr bwMode="auto">
          <a:xfrm>
            <a:off x="231328" y="2344738"/>
            <a:ext cx="1595438"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・地形データ（３次元）</a:t>
            </a:r>
            <a:endParaRPr lang="en-US" altLang="ja-JP" sz="1000"/>
          </a:p>
          <a:p>
            <a:pPr algn="l" eaLnBrk="1" hangingPunct="1">
              <a:spcBef>
                <a:spcPts val="200"/>
              </a:spcBef>
            </a:pPr>
            <a:r>
              <a:rPr lang="ja-JP" altLang="en-US" sz="1000"/>
              <a:t>・詳細設計（属性含む）</a:t>
            </a:r>
            <a:endParaRPr lang="en-US" altLang="ja-JP" sz="1000"/>
          </a:p>
          <a:p>
            <a:pPr algn="l" eaLnBrk="1" hangingPunct="1">
              <a:spcBef>
                <a:spcPts val="200"/>
              </a:spcBef>
            </a:pPr>
            <a:r>
              <a:rPr lang="ja-JP" altLang="en-US" sz="1000"/>
              <a:t>　（施工段階で作成する方が効率的なデータは概略とする）</a:t>
            </a:r>
          </a:p>
        </p:txBody>
      </p:sp>
      <p:sp>
        <p:nvSpPr>
          <p:cNvPr id="23575" name="テキスト ボックス 22"/>
          <p:cNvSpPr txBox="1">
            <a:spLocks noChangeArrowheads="1"/>
          </p:cNvSpPr>
          <p:nvPr/>
        </p:nvSpPr>
        <p:spPr bwMode="auto">
          <a:xfrm>
            <a:off x="5585966" y="4697413"/>
            <a:ext cx="1722437"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・設計変更の効率化</a:t>
            </a:r>
            <a:endParaRPr lang="en-US" altLang="ja-JP" sz="1000"/>
          </a:p>
          <a:p>
            <a:pPr algn="l" eaLnBrk="1" hangingPunct="1">
              <a:spcBef>
                <a:spcPts val="200"/>
              </a:spcBef>
            </a:pPr>
            <a:r>
              <a:rPr lang="ja-JP" altLang="en-US" sz="1000"/>
              <a:t>・監督・検査の効率化</a:t>
            </a:r>
          </a:p>
        </p:txBody>
      </p:sp>
      <p:sp>
        <p:nvSpPr>
          <p:cNvPr id="30" name="右矢印 29"/>
          <p:cNvSpPr/>
          <p:nvPr/>
        </p:nvSpPr>
        <p:spPr>
          <a:xfrm>
            <a:off x="1747391" y="210661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1" name="右矢印 30"/>
          <p:cNvSpPr/>
          <p:nvPr/>
        </p:nvSpPr>
        <p:spPr>
          <a:xfrm>
            <a:off x="6975028" y="5778500"/>
            <a:ext cx="265113" cy="287338"/>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2" name="右矢印 31"/>
          <p:cNvSpPr/>
          <p:nvPr/>
        </p:nvSpPr>
        <p:spPr>
          <a:xfrm>
            <a:off x="6984553" y="2249488"/>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3" name="右矢印 32"/>
          <p:cNvSpPr/>
          <p:nvPr/>
        </p:nvSpPr>
        <p:spPr>
          <a:xfrm>
            <a:off x="1758503" y="570706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4" name="正方形/長方形 33"/>
          <p:cNvSpPr/>
          <p:nvPr/>
        </p:nvSpPr>
        <p:spPr>
          <a:xfrm>
            <a:off x="5447853" y="5487988"/>
            <a:ext cx="1462088" cy="2889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施工（完成時）</a:t>
            </a:r>
          </a:p>
        </p:txBody>
      </p:sp>
      <p:sp>
        <p:nvSpPr>
          <p:cNvPr id="23581" name="テキスト ボックス 38"/>
          <p:cNvSpPr txBox="1">
            <a:spLocks noChangeArrowheads="1"/>
          </p:cNvSpPr>
          <p:nvPr/>
        </p:nvSpPr>
        <p:spPr bwMode="auto">
          <a:xfrm>
            <a:off x="7597328" y="4705350"/>
            <a:ext cx="1438275"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・現場管理の効率化</a:t>
            </a:r>
            <a:endParaRPr lang="en-US" altLang="ja-JP" sz="1000" dirty="0"/>
          </a:p>
          <a:p>
            <a:pPr algn="l" eaLnBrk="1" hangingPunct="1">
              <a:spcBef>
                <a:spcPts val="200"/>
              </a:spcBef>
            </a:pPr>
            <a:r>
              <a:rPr lang="ja-JP" altLang="en-US" sz="1000" dirty="0"/>
              <a:t>・施工計画の最適化</a:t>
            </a:r>
          </a:p>
          <a:p>
            <a:pPr algn="l" eaLnBrk="1" hangingPunct="1">
              <a:spcBef>
                <a:spcPts val="200"/>
              </a:spcBef>
            </a:pPr>
            <a:r>
              <a:rPr lang="ja-JP" altLang="en-US" sz="1000" dirty="0"/>
              <a:t>・安全の向上</a:t>
            </a:r>
            <a:endParaRPr lang="en-US" altLang="ja-JP" sz="1000" dirty="0"/>
          </a:p>
          <a:p>
            <a:pPr algn="l" eaLnBrk="1" hangingPunct="1">
              <a:spcBef>
                <a:spcPts val="200"/>
              </a:spcBef>
            </a:pPr>
            <a:r>
              <a:rPr lang="ja-JP" altLang="en-US" sz="1000" dirty="0"/>
              <a:t>・設計変更の効率化</a:t>
            </a:r>
            <a:endParaRPr lang="en-US" altLang="ja-JP" sz="1000" dirty="0"/>
          </a:p>
        </p:txBody>
      </p:sp>
      <p:sp>
        <p:nvSpPr>
          <p:cNvPr id="23582" name="テキスト ボックス 39"/>
          <p:cNvSpPr txBox="1">
            <a:spLocks noChangeArrowheads="1"/>
          </p:cNvSpPr>
          <p:nvPr/>
        </p:nvSpPr>
        <p:spPr bwMode="auto">
          <a:xfrm>
            <a:off x="7092503" y="6467475"/>
            <a:ext cx="18303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dirty="0"/>
              <a:t>・完成データの精緻化・高度化</a:t>
            </a:r>
            <a:endParaRPr lang="en-US" altLang="ja-JP" sz="1000" dirty="0"/>
          </a:p>
        </p:txBody>
      </p:sp>
      <p:sp>
        <p:nvSpPr>
          <p:cNvPr id="37" name="正方形/長方形 36"/>
          <p:cNvSpPr/>
          <p:nvPr/>
        </p:nvSpPr>
        <p:spPr>
          <a:xfrm>
            <a:off x="186878" y="5346700"/>
            <a:ext cx="1462088" cy="2873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spcBef>
                <a:spcPct val="50000"/>
              </a:spcBef>
              <a:defRPr/>
            </a:pPr>
            <a:r>
              <a:rPr lang="ja-JP" altLang="en-US" sz="1600" dirty="0"/>
              <a:t>維持・管理</a:t>
            </a:r>
          </a:p>
        </p:txBody>
      </p:sp>
      <p:sp>
        <p:nvSpPr>
          <p:cNvPr id="38" name="正方形/長方形 37"/>
          <p:cNvSpPr/>
          <p:nvPr/>
        </p:nvSpPr>
        <p:spPr>
          <a:xfrm>
            <a:off x="186878" y="1673225"/>
            <a:ext cx="1658938" cy="2873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spcBef>
                <a:spcPct val="50000"/>
              </a:spcBef>
              <a:defRPr/>
            </a:pPr>
            <a:r>
              <a:rPr lang="ja-JP" altLang="en-US" sz="1600" dirty="0"/>
              <a:t>調査・測量・設計</a:t>
            </a:r>
          </a:p>
        </p:txBody>
      </p:sp>
      <p:sp>
        <p:nvSpPr>
          <p:cNvPr id="39" name="正方形/長方形 38"/>
          <p:cNvSpPr/>
          <p:nvPr/>
        </p:nvSpPr>
        <p:spPr>
          <a:xfrm>
            <a:off x="351978" y="4194175"/>
            <a:ext cx="1425575" cy="93503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23586" name="テキスト ボックス 43"/>
          <p:cNvSpPr txBox="1">
            <a:spLocks noChangeArrowheads="1"/>
          </p:cNvSpPr>
          <p:nvPr/>
        </p:nvSpPr>
        <p:spPr bwMode="auto">
          <a:xfrm>
            <a:off x="369441" y="4687888"/>
            <a:ext cx="1539875"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・適正な施設更新</a:t>
            </a:r>
            <a:endParaRPr lang="en-US" altLang="ja-JP" sz="1000"/>
          </a:p>
          <a:p>
            <a:pPr algn="l" eaLnBrk="1" hangingPunct="1">
              <a:spcBef>
                <a:spcPts val="200"/>
              </a:spcBef>
            </a:pPr>
            <a:r>
              <a:rPr lang="ja-JP" altLang="en-US" sz="1000"/>
              <a:t>・３Ｄ管理モデルの活用</a:t>
            </a:r>
          </a:p>
        </p:txBody>
      </p:sp>
      <p:sp>
        <p:nvSpPr>
          <p:cNvPr id="23587" name="テキスト ボックス 46"/>
          <p:cNvSpPr txBox="1">
            <a:spLocks noChangeArrowheads="1"/>
          </p:cNvSpPr>
          <p:nvPr/>
        </p:nvSpPr>
        <p:spPr bwMode="auto">
          <a:xfrm>
            <a:off x="1691828" y="2506663"/>
            <a:ext cx="179387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88" name="テキスト ボックス 47"/>
          <p:cNvSpPr txBox="1">
            <a:spLocks noChangeArrowheads="1"/>
          </p:cNvSpPr>
          <p:nvPr/>
        </p:nvSpPr>
        <p:spPr bwMode="auto">
          <a:xfrm>
            <a:off x="101153" y="2132013"/>
            <a:ext cx="17795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100">
                <a:ea typeface="ＤＦ特太ゴシック体" pitchFamily="1" charset="-128"/>
              </a:rPr>
              <a:t>】</a:t>
            </a:r>
          </a:p>
        </p:txBody>
      </p:sp>
      <p:sp>
        <p:nvSpPr>
          <p:cNvPr id="23589" name="テキスト ボックス 48"/>
          <p:cNvSpPr txBox="1">
            <a:spLocks noChangeArrowheads="1"/>
          </p:cNvSpPr>
          <p:nvPr/>
        </p:nvSpPr>
        <p:spPr bwMode="auto">
          <a:xfrm>
            <a:off x="1763266" y="6107113"/>
            <a:ext cx="179387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0" name="テキスト ボックス 49"/>
          <p:cNvSpPr txBox="1">
            <a:spLocks noChangeArrowheads="1"/>
          </p:cNvSpPr>
          <p:nvPr/>
        </p:nvSpPr>
        <p:spPr bwMode="auto">
          <a:xfrm>
            <a:off x="121791" y="5746750"/>
            <a:ext cx="177958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1" name="テキスト ボックス 50"/>
          <p:cNvSpPr txBox="1">
            <a:spLocks noChangeArrowheads="1"/>
          </p:cNvSpPr>
          <p:nvPr/>
        </p:nvSpPr>
        <p:spPr bwMode="auto">
          <a:xfrm>
            <a:off x="7024241" y="2579688"/>
            <a:ext cx="179546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2" name="テキスト ボックス 51"/>
          <p:cNvSpPr txBox="1">
            <a:spLocks noChangeArrowheads="1"/>
          </p:cNvSpPr>
          <p:nvPr/>
        </p:nvSpPr>
        <p:spPr bwMode="auto">
          <a:xfrm>
            <a:off x="5336728" y="2249488"/>
            <a:ext cx="1779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3" name="テキスト ボックス 52"/>
          <p:cNvSpPr txBox="1">
            <a:spLocks noChangeArrowheads="1"/>
          </p:cNvSpPr>
          <p:nvPr/>
        </p:nvSpPr>
        <p:spPr bwMode="auto">
          <a:xfrm>
            <a:off x="7024241" y="6251575"/>
            <a:ext cx="17954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4" name="テキスト ボックス 53"/>
          <p:cNvSpPr txBox="1">
            <a:spLocks noChangeArrowheads="1"/>
          </p:cNvSpPr>
          <p:nvPr/>
        </p:nvSpPr>
        <p:spPr bwMode="auto">
          <a:xfrm>
            <a:off x="5349428" y="5819775"/>
            <a:ext cx="1782763"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49" name="円弧 48"/>
          <p:cNvSpPr/>
          <p:nvPr/>
        </p:nvSpPr>
        <p:spPr>
          <a:xfrm rot="19373620">
            <a:off x="3287266" y="2017713"/>
            <a:ext cx="2327275"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0" name="円弧 49"/>
          <p:cNvSpPr/>
          <p:nvPr/>
        </p:nvSpPr>
        <p:spPr>
          <a:xfrm rot="19373620" flipH="1" flipV="1">
            <a:off x="3399978" y="3635375"/>
            <a:ext cx="2325688"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597" name="テキスト ボックス 58"/>
          <p:cNvSpPr txBox="1">
            <a:spLocks noChangeArrowheads="1"/>
          </p:cNvSpPr>
          <p:nvPr/>
        </p:nvSpPr>
        <p:spPr bwMode="auto">
          <a:xfrm>
            <a:off x="285303" y="4481513"/>
            <a:ext cx="179387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8" name="テキスト ボックス 59"/>
          <p:cNvSpPr txBox="1">
            <a:spLocks noChangeArrowheads="1"/>
          </p:cNvSpPr>
          <p:nvPr/>
        </p:nvSpPr>
        <p:spPr bwMode="auto">
          <a:xfrm>
            <a:off x="3707953" y="2825750"/>
            <a:ext cx="178435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9" name="テキスト ボックス 60"/>
          <p:cNvSpPr txBox="1">
            <a:spLocks noChangeArrowheads="1"/>
          </p:cNvSpPr>
          <p:nvPr/>
        </p:nvSpPr>
        <p:spPr bwMode="auto">
          <a:xfrm>
            <a:off x="7451278" y="4522788"/>
            <a:ext cx="163036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得られる効果</a:t>
            </a:r>
            <a:r>
              <a:rPr lang="en-US" altLang="ja-JP" sz="1000" dirty="0">
                <a:ea typeface="ＤＦ特太ゴシック体" pitchFamily="1" charset="-128"/>
              </a:rPr>
              <a:t>】</a:t>
            </a:r>
          </a:p>
        </p:txBody>
      </p:sp>
      <p:sp>
        <p:nvSpPr>
          <p:cNvPr id="23600" name="テキスト ボックス 61"/>
          <p:cNvSpPr txBox="1">
            <a:spLocks noChangeArrowheads="1"/>
          </p:cNvSpPr>
          <p:nvPr/>
        </p:nvSpPr>
        <p:spPr bwMode="auto">
          <a:xfrm>
            <a:off x="5584378" y="4481513"/>
            <a:ext cx="179546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55" name="円弧 54"/>
          <p:cNvSpPr/>
          <p:nvPr/>
        </p:nvSpPr>
        <p:spPr>
          <a:xfrm rot="13973620" flipH="1" flipV="1">
            <a:off x="4837460" y="3320256"/>
            <a:ext cx="2520950" cy="2211387"/>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6" name="円弧 55"/>
          <p:cNvSpPr/>
          <p:nvPr/>
        </p:nvSpPr>
        <p:spPr>
          <a:xfrm rot="3173620" flipH="1" flipV="1">
            <a:off x="1939478" y="3462338"/>
            <a:ext cx="2395537" cy="2325688"/>
          </a:xfrm>
          <a:prstGeom prst="arc">
            <a:avLst/>
          </a:prstGeom>
          <a:ln w="381000">
            <a:solidFill>
              <a:schemeClr val="accent5">
                <a:lumMod val="20000"/>
                <a:lumOff val="8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603" name="テキスト ボックス 66"/>
          <p:cNvSpPr txBox="1">
            <a:spLocks noChangeArrowheads="1"/>
          </p:cNvSpPr>
          <p:nvPr/>
        </p:nvSpPr>
        <p:spPr bwMode="auto">
          <a:xfrm>
            <a:off x="7595741" y="4265613"/>
            <a:ext cx="107791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a:t>・時間軸（４Ｄ）</a:t>
            </a:r>
          </a:p>
        </p:txBody>
      </p:sp>
      <p:sp>
        <p:nvSpPr>
          <p:cNvPr id="23604" name="テキスト ボックス 67"/>
          <p:cNvSpPr txBox="1">
            <a:spLocks noChangeArrowheads="1"/>
          </p:cNvSpPr>
          <p:nvPr/>
        </p:nvSpPr>
        <p:spPr bwMode="auto">
          <a:xfrm>
            <a:off x="7470328" y="4090988"/>
            <a:ext cx="161131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追加するデータ</a:t>
            </a:r>
            <a:r>
              <a:rPr lang="en-US" altLang="ja-JP" sz="1000" dirty="0">
                <a:ea typeface="ＤＦ特太ゴシック体" pitchFamily="1" charset="-128"/>
              </a:rPr>
              <a:t>】</a:t>
            </a:r>
          </a:p>
        </p:txBody>
      </p:sp>
      <p:sp>
        <p:nvSpPr>
          <p:cNvPr id="59" name="正方形/長方形 58"/>
          <p:cNvSpPr/>
          <p:nvPr/>
        </p:nvSpPr>
        <p:spPr>
          <a:xfrm>
            <a:off x="7610028" y="3833813"/>
            <a:ext cx="677863" cy="2159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dirty="0"/>
              <a:t>施工中</a:t>
            </a:r>
          </a:p>
        </p:txBody>
      </p:sp>
      <p:sp>
        <p:nvSpPr>
          <p:cNvPr id="60" name="正方形/長方形 59"/>
          <p:cNvSpPr/>
          <p:nvPr/>
        </p:nvSpPr>
        <p:spPr>
          <a:xfrm>
            <a:off x="44003" y="1571625"/>
            <a:ext cx="9037638" cy="5286375"/>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2" name="フリーフォーム 61"/>
          <p:cNvSpPr/>
          <p:nvPr/>
        </p:nvSpPr>
        <p:spPr>
          <a:xfrm>
            <a:off x="1626741" y="3675063"/>
            <a:ext cx="784225" cy="1814512"/>
          </a:xfrm>
          <a:custGeom>
            <a:avLst/>
            <a:gdLst>
              <a:gd name="connsiteX0" fmla="*/ 747712 w 747712"/>
              <a:gd name="connsiteY0" fmla="*/ 0 h 1814513"/>
              <a:gd name="connsiteX1" fmla="*/ 0 w 747712"/>
              <a:gd name="connsiteY1" fmla="*/ 385763 h 1814513"/>
              <a:gd name="connsiteX2" fmla="*/ 152400 w 747712"/>
              <a:gd name="connsiteY2" fmla="*/ 509588 h 1814513"/>
              <a:gd name="connsiteX3" fmla="*/ 319087 w 747712"/>
              <a:gd name="connsiteY3" fmla="*/ 1814513 h 1814513"/>
              <a:gd name="connsiteX4" fmla="*/ 623887 w 747712"/>
              <a:gd name="connsiteY4" fmla="*/ 1604963 h 1814513"/>
              <a:gd name="connsiteX5" fmla="*/ 476250 w 747712"/>
              <a:gd name="connsiteY5" fmla="*/ 723900 h 1814513"/>
              <a:gd name="connsiteX6" fmla="*/ 614362 w 747712"/>
              <a:gd name="connsiteY6" fmla="*/ 857250 h 1814513"/>
              <a:gd name="connsiteX7" fmla="*/ 747712 w 747712"/>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164" h="1814513">
                <a:moveTo>
                  <a:pt x="849164" y="0"/>
                </a:moveTo>
                <a:lnTo>
                  <a:pt x="101452" y="385763"/>
                </a:lnTo>
                <a:lnTo>
                  <a:pt x="253852" y="509588"/>
                </a:lnTo>
                <a:cubicBezTo>
                  <a:pt x="0" y="1124025"/>
                  <a:pt x="259780" y="1484140"/>
                  <a:pt x="420539" y="1814513"/>
                </a:cubicBezTo>
                <a:lnTo>
                  <a:pt x="725339" y="1604963"/>
                </a:lnTo>
                <a:cubicBezTo>
                  <a:pt x="604045" y="1378744"/>
                  <a:pt x="428948" y="1206005"/>
                  <a:pt x="577702" y="723900"/>
                </a:cubicBezTo>
                <a:lnTo>
                  <a:pt x="715814" y="857250"/>
                </a:lnTo>
                <a:lnTo>
                  <a:pt x="849164"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3" name="正方形/長方形 62"/>
          <p:cNvSpPr/>
          <p:nvPr/>
        </p:nvSpPr>
        <p:spPr>
          <a:xfrm>
            <a:off x="5433566" y="1817688"/>
            <a:ext cx="1462087" cy="2873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施工（着手前）</a:t>
            </a:r>
          </a:p>
        </p:txBody>
      </p:sp>
      <p:pic>
        <p:nvPicPr>
          <p:cNvPr id="23609" name="Picture 8" descr="M:\01_YecBIMProject2011\Modelデータ\3Dモデル2\キャプチャ\モデル3-1.t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228" y="3940175"/>
            <a:ext cx="259715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 name="円/楕円 64"/>
          <p:cNvSpPr/>
          <p:nvPr/>
        </p:nvSpPr>
        <p:spPr>
          <a:xfrm>
            <a:off x="2339528" y="4049713"/>
            <a:ext cx="2259013" cy="360362"/>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ja-JP" altLang="en-US" dirty="0">
                <a:solidFill>
                  <a:schemeClr val="tx1"/>
                </a:solidFill>
              </a:rPr>
              <a:t>３次元モデル例</a:t>
            </a:r>
          </a:p>
        </p:txBody>
      </p:sp>
      <p:sp>
        <p:nvSpPr>
          <p:cNvPr id="23611" name="テキスト ボックス 69"/>
          <p:cNvSpPr txBox="1">
            <a:spLocks noChangeArrowheads="1"/>
          </p:cNvSpPr>
          <p:nvPr/>
        </p:nvSpPr>
        <p:spPr bwMode="auto">
          <a:xfrm>
            <a:off x="3176141" y="1484784"/>
            <a:ext cx="2859087"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a:solidFill>
                  <a:srgbClr val="0070C0"/>
                </a:solidFill>
                <a:latin typeface="HGP創英角ｺﾞｼｯｸUB" pitchFamily="50" charset="-128"/>
                <a:ea typeface="HGP創英角ｺﾞｼｯｸUB" pitchFamily="50" charset="-128"/>
              </a:rPr>
              <a:t>３次元モデルの連携・段階的構築</a:t>
            </a:r>
          </a:p>
        </p:txBody>
      </p:sp>
      <p:sp>
        <p:nvSpPr>
          <p:cNvPr id="67" name="テキスト ボックス 66"/>
          <p:cNvSpPr txBox="1"/>
          <p:nvPr/>
        </p:nvSpPr>
        <p:spPr>
          <a:xfrm>
            <a:off x="142875" y="656692"/>
            <a:ext cx="998538" cy="369888"/>
          </a:xfrm>
          <a:prstGeom prst="rect">
            <a:avLst/>
          </a:prstGeom>
          <a:solidFill>
            <a:srgbClr val="FFFF00"/>
          </a:solidFill>
          <a:ln w="25400">
            <a:solidFill>
              <a:schemeClr val="accent1">
                <a:shade val="50000"/>
              </a:schemeClr>
            </a:solidFill>
          </a:ln>
        </p:spPr>
        <p:txBody>
          <a:bodyPr>
            <a:spAutoFit/>
          </a:bodyPr>
          <a:lstStyle/>
          <a:p>
            <a:pPr fontAlgn="auto">
              <a:spcBef>
                <a:spcPts val="0"/>
              </a:spcBef>
              <a:spcAft>
                <a:spcPts val="0"/>
              </a:spcAft>
              <a:defRPr/>
            </a:pPr>
            <a:r>
              <a:rPr lang="en-US" altLang="ja-JP" sz="1800" dirty="0">
                <a:solidFill>
                  <a:prstClr val="black"/>
                </a:solidFill>
                <a:latin typeface="ＭＳ Ｐゴシック"/>
                <a:ea typeface="ＭＳ Ｐゴシック"/>
              </a:rPr>
              <a:t>CIM</a:t>
            </a:r>
            <a:r>
              <a:rPr lang="ja-JP" altLang="en-US" sz="1800" dirty="0">
                <a:solidFill>
                  <a:prstClr val="black"/>
                </a:solidFill>
                <a:latin typeface="Calibri"/>
                <a:ea typeface="ＭＳ Ｐゴシック"/>
              </a:rPr>
              <a:t>とは</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331788" y="1989138"/>
            <a:ext cx="8569325"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２．平成</a:t>
            </a:r>
            <a:r>
              <a:rPr lang="en-US" altLang="ja-JP" sz="4400" b="0" i="1" u="sng" dirty="0" smtClean="0">
                <a:solidFill>
                  <a:srgbClr val="330066"/>
                </a:solidFill>
                <a:latin typeface="HGP創英角ｺﾞｼｯｸUB" pitchFamily="50" charset="-128"/>
                <a:ea typeface="HGP創英角ｺﾞｼｯｸUB" pitchFamily="50" charset="-128"/>
              </a:rPr>
              <a:t>28</a:t>
            </a:r>
            <a:r>
              <a:rPr lang="ja-JP" altLang="en-US" sz="4400" b="0" i="1" u="sng" dirty="0" smtClean="0">
                <a:solidFill>
                  <a:srgbClr val="330066"/>
                </a:solidFill>
                <a:latin typeface="HGP創英角ｺﾞｼｯｸUB" pitchFamily="50" charset="-128"/>
                <a:ea typeface="HGP創英角ｺﾞｼｯｸUB" pitchFamily="50" charset="-128"/>
              </a:rPr>
              <a:t>年</a:t>
            </a:r>
            <a:r>
              <a:rPr lang="en-US" altLang="ja-JP" sz="4400" b="0" i="1" u="sng" dirty="0" smtClean="0">
                <a:solidFill>
                  <a:srgbClr val="330066"/>
                </a:solidFill>
                <a:latin typeface="HGP創英角ｺﾞｼｯｸUB" pitchFamily="50" charset="-128"/>
                <a:ea typeface="HGP創英角ｺﾞｼｯｸUB" pitchFamily="50" charset="-128"/>
              </a:rPr>
              <a:t>3</a:t>
            </a:r>
            <a:r>
              <a:rPr lang="ja-JP" altLang="en-US" sz="4400" b="0" i="1" u="sng" dirty="0" smtClean="0">
                <a:solidFill>
                  <a:srgbClr val="330066"/>
                </a:solidFill>
                <a:latin typeface="HGP創英角ｺﾞｼｯｸUB" pitchFamily="50" charset="-128"/>
                <a:ea typeface="HGP創英角ｺﾞｼｯｸUB" pitchFamily="50" charset="-128"/>
              </a:rPr>
              <a:t>月</a:t>
            </a:r>
            <a:endParaRPr lang="en-US" altLang="ja-JP" sz="4400" b="0" i="1" u="sng" dirty="0" smtClean="0">
              <a:solidFill>
                <a:srgbClr val="330066"/>
              </a:solidFill>
              <a:latin typeface="HGP創英角ｺﾞｼｯｸUB" pitchFamily="50" charset="-128"/>
              <a:ea typeface="HGP創英角ｺﾞｼｯｸUB" pitchFamily="50" charset="-128"/>
            </a:endParaRPr>
          </a:p>
          <a:p>
            <a:pPr algn="l"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電子納品要領等改定の主なポイント</a:t>
            </a:r>
            <a:endParaRPr lang="en-US" altLang="ja-JP" sz="4400" b="0" i="1" u="sng"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41106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コンテンツ プレースホルダー 2"/>
          <p:cNvSpPr>
            <a:spLocks noGrp="1"/>
          </p:cNvSpPr>
          <p:nvPr>
            <p:ph idx="1"/>
          </p:nvPr>
        </p:nvSpPr>
        <p:spPr>
          <a:xfrm>
            <a:off x="468313" y="657225"/>
            <a:ext cx="8277225" cy="5616091"/>
          </a:xfrm>
        </p:spPr>
        <p:txBody>
          <a:bodyPr/>
          <a:lstStyle/>
          <a:p>
            <a:pPr>
              <a:buFont typeface="Arial" pitchFamily="34" charset="0"/>
              <a:buAutoNum type="arabicPeriod"/>
            </a:pPr>
            <a:r>
              <a:rPr lang="en-US" altLang="ja-JP" sz="2400" dirty="0" err="1" smtClean="0">
                <a:latin typeface="HGP創英角ｺﾞｼｯｸUB" pitchFamily="50" charset="-128"/>
                <a:ea typeface="HGP創英角ｺﾞｼｯｸUB" pitchFamily="50" charset="-128"/>
              </a:rPr>
              <a:t>i</a:t>
            </a:r>
            <a:r>
              <a:rPr lang="en-US" altLang="ja-JP" sz="2400" dirty="0" smtClean="0">
                <a:latin typeface="HGP創英角ｺﾞｼｯｸUB" pitchFamily="50" charset="-128"/>
                <a:ea typeface="HGP創英角ｺﾞｼｯｸUB" pitchFamily="50" charset="-128"/>
              </a:rPr>
              <a:t>-Construction </a:t>
            </a:r>
            <a:r>
              <a:rPr lang="ja-JP" altLang="en-US" sz="2400" dirty="0" smtClean="0">
                <a:latin typeface="HGP創英角ｺﾞｼｯｸUB" pitchFamily="50" charset="-128"/>
                <a:ea typeface="HGP創英角ｺﾞｼｯｸUB" pitchFamily="50" charset="-128"/>
              </a:rPr>
              <a:t>に係る電子データの納品</a:t>
            </a:r>
            <a:endParaRPr lang="en-US" altLang="ja-JP" sz="2400" dirty="0" smtClean="0">
              <a:latin typeface="HGP創英角ｺﾞｼｯｸUB" pitchFamily="50" charset="-128"/>
              <a:ea typeface="HGP創英角ｺﾞｼｯｸUB" pitchFamily="50" charset="-128"/>
            </a:endParaRPr>
          </a:p>
          <a:p>
            <a:pPr lvl="1"/>
            <a:r>
              <a:rPr lang="arn-CL" altLang="ja-JP" sz="2000" dirty="0" smtClean="0">
                <a:latin typeface="HGP創英角ｺﾞｼｯｸUB" pitchFamily="50" charset="-128"/>
                <a:ea typeface="HGP創英角ｺﾞｼｯｸUB" pitchFamily="50" charset="-128"/>
              </a:rPr>
              <a:t>i-Construction </a:t>
            </a:r>
            <a:r>
              <a:rPr lang="ja-JP" altLang="en-US" sz="2000" dirty="0" smtClean="0">
                <a:latin typeface="HGP創英角ｺﾞｼｯｸUB" pitchFamily="50" charset="-128"/>
                <a:ea typeface="HGP創英角ｺﾞｼｯｸUB" pitchFamily="50" charset="-128"/>
              </a:rPr>
              <a:t>の展開に伴うデータを格納するためのフォルダを追加（</a:t>
            </a:r>
            <a:r>
              <a:rPr lang="en-US" altLang="ja-JP" sz="2000" dirty="0" smtClean="0">
                <a:latin typeface="HGP創英角ｺﾞｼｯｸUB" pitchFamily="50" charset="-128"/>
                <a:ea typeface="HGP創英角ｺﾞｼｯｸUB" pitchFamily="50" charset="-128"/>
              </a:rPr>
              <a:t>ICON</a:t>
            </a:r>
            <a:r>
              <a:rPr lang="ja-JP" altLang="en-US" sz="2000" dirty="0" smtClean="0">
                <a:latin typeface="HGP創英角ｺﾞｼｯｸUB" pitchFamily="50" charset="-128"/>
                <a:ea typeface="HGP創英角ｺﾞｼｯｸUB" pitchFamily="50" charset="-128"/>
              </a:rPr>
              <a:t>フォルダの追加）</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拡張子が４文字のファイルへの対応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拡張子が </a:t>
            </a:r>
            <a:r>
              <a:rPr lang="en-US" altLang="ja-JP" sz="2000" dirty="0" smtClean="0">
                <a:latin typeface="HGP創英角ｺﾞｼｯｸUB" pitchFamily="50" charset="-128"/>
                <a:ea typeface="HGP創英角ｺﾞｼｯｸUB" pitchFamily="50" charset="-128"/>
              </a:rPr>
              <a:t>4 </a:t>
            </a:r>
            <a:r>
              <a:rPr lang="ja-JP" altLang="en-US" sz="2000" dirty="0" smtClean="0">
                <a:latin typeface="HGP創英角ｺﾞｼｯｸUB" pitchFamily="50" charset="-128"/>
                <a:ea typeface="HGP創英角ｺﾞｼｯｸUB" pitchFamily="50" charset="-128"/>
              </a:rPr>
              <a:t>文字となるものが普及している状 況を踏まえての変更 </a:t>
            </a:r>
            <a:r>
              <a:rPr lang="en-US" altLang="ja-JP" sz="2000" dirty="0" smtClean="0">
                <a:latin typeface="HGP創英角ｺﾞｼｯｸUB" pitchFamily="50" charset="-128"/>
                <a:ea typeface="HGP創英角ｺﾞｼｯｸUB" pitchFamily="50" charset="-128"/>
              </a:rPr>
              <a:t>/ CD-R </a:t>
            </a:r>
            <a:r>
              <a:rPr lang="ja-JP" altLang="en-US" sz="2000" dirty="0" smtClean="0">
                <a:latin typeface="HGP創英角ｺﾞｼｯｸUB" pitchFamily="50" charset="-128"/>
                <a:ea typeface="HGP創英角ｺﾞｼｯｸUB" pitchFamily="50" charset="-128"/>
              </a:rPr>
              <a:t>のフォーマットを </a:t>
            </a:r>
            <a:r>
              <a:rPr lang="en-US" altLang="ja-JP" sz="2000" dirty="0" smtClean="0">
                <a:latin typeface="HGP創英角ｺﾞｼｯｸUB" pitchFamily="50" charset="-128"/>
                <a:ea typeface="HGP創英角ｺﾞｼｯｸUB" pitchFamily="50" charset="-128"/>
              </a:rPr>
              <a:t>Joliet </a:t>
            </a:r>
            <a:r>
              <a:rPr lang="ja-JP" altLang="en-US" sz="2000" dirty="0" smtClean="0">
                <a:latin typeface="HGP創英角ｺﾞｼｯｸUB" pitchFamily="50" charset="-128"/>
                <a:ea typeface="HGP創英角ｺﾞｼｯｸUB" pitchFamily="50" charset="-128"/>
              </a:rPr>
              <a:t>に変更</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圧縮図面ファイルへの対応（</a:t>
            </a:r>
            <a:r>
              <a:rPr lang="en-US" altLang="ja-JP" sz="2400" dirty="0" smtClean="0">
                <a:latin typeface="HGP創英角ｺﾞｼｯｸUB" pitchFamily="50" charset="-128"/>
                <a:ea typeface="HGP創英角ｺﾞｼｯｸUB" pitchFamily="50" charset="-128"/>
              </a:rPr>
              <a:t>P2Z</a:t>
            </a:r>
            <a:r>
              <a:rPr lang="ja-JP" altLang="en-US" sz="2400" dirty="0" smtClean="0">
                <a:latin typeface="HGP創英角ｺﾞｼｯｸUB" pitchFamily="50" charset="-128"/>
                <a:ea typeface="HGP創英角ｺﾞｼｯｸUB" pitchFamily="50" charset="-128"/>
              </a:rPr>
              <a:t>形式の追加）</a:t>
            </a:r>
            <a:endParaRPr lang="en-US" altLang="ja-JP" sz="2400" dirty="0" smtClean="0">
              <a:latin typeface="HGP創英角ｺﾞｼｯｸUB" pitchFamily="50" charset="-128"/>
              <a:ea typeface="HGP創英角ｺﾞｼｯｸUB" pitchFamily="50" charset="-128"/>
            </a:endParaRPr>
          </a:p>
          <a:p>
            <a:pPr lvl="1"/>
            <a:r>
              <a:rPr lang="en-US" altLang="ja-JP" sz="2000" dirty="0" smtClean="0">
                <a:latin typeface="HGP創英角ｺﾞｼｯｸUB" pitchFamily="50" charset="-128"/>
                <a:ea typeface="HGP創英角ｺﾞｼｯｸUB" pitchFamily="50" charset="-128"/>
              </a:rPr>
              <a:t>SXF(P21)</a:t>
            </a:r>
            <a:r>
              <a:rPr lang="ja-JP" altLang="en-US" sz="2000" dirty="0" smtClean="0">
                <a:latin typeface="HGP創英角ｺﾞｼｯｸUB" pitchFamily="50" charset="-128"/>
                <a:ea typeface="HGP創英角ｺﾞｼｯｸUB" pitchFamily="50" charset="-128"/>
              </a:rPr>
              <a:t>形式の図面ファイル（</a:t>
            </a:r>
            <a:r>
              <a:rPr lang="en-US" altLang="ja-JP" sz="2000" dirty="0" smtClean="0">
                <a:latin typeface="HGP創英角ｺﾞｼｯｸUB" pitchFamily="50" charset="-128"/>
                <a:ea typeface="HGP創英角ｺﾞｼｯｸUB" pitchFamily="50" charset="-128"/>
              </a:rPr>
              <a:t>SAF </a:t>
            </a:r>
            <a:r>
              <a:rPr lang="ja-JP" altLang="en-US" sz="2000" dirty="0" smtClean="0">
                <a:latin typeface="HGP創英角ｺﾞｼｯｸUB" pitchFamily="50" charset="-128"/>
                <a:ea typeface="HGP創英角ｺﾞｼｯｸUB" pitchFamily="50" charset="-128"/>
              </a:rPr>
              <a:t>ファイル、ラスタファイルが添付される場合それらを含む）を </a:t>
            </a:r>
            <a:r>
              <a:rPr lang="en-US" altLang="ja-JP" sz="2000" dirty="0" smtClean="0">
                <a:latin typeface="HGP創英角ｺﾞｼｯｸUB" pitchFamily="50" charset="-128"/>
                <a:ea typeface="HGP創英角ｺﾞｼｯｸUB" pitchFamily="50" charset="-128"/>
              </a:rPr>
              <a:t>ZIP </a:t>
            </a:r>
            <a:r>
              <a:rPr lang="ja-JP" altLang="en-US" sz="2000" dirty="0" smtClean="0">
                <a:latin typeface="HGP創英角ｺﾞｼｯｸUB" pitchFamily="50" charset="-128"/>
                <a:ea typeface="HGP創英角ｺﾞｼｯｸUB" pitchFamily="50" charset="-128"/>
              </a:rPr>
              <a:t>方式により圧縮</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測地系 </a:t>
            </a:r>
            <a:r>
              <a:rPr lang="en-US" altLang="ja-JP" sz="2400" dirty="0" smtClean="0">
                <a:latin typeface="HGP創英角ｺﾞｼｯｸUB" pitchFamily="50" charset="-128"/>
                <a:ea typeface="HGP創英角ｺﾞｼｯｸUB" pitchFamily="50" charset="-128"/>
              </a:rPr>
              <a:t>JGD2011 </a:t>
            </a:r>
            <a:r>
              <a:rPr lang="ja-JP" altLang="en-US" sz="2400" dirty="0" err="1" smtClean="0">
                <a:latin typeface="HGP創英角ｺﾞｼｯｸUB" pitchFamily="50" charset="-128"/>
                <a:ea typeface="HGP創英角ｺﾞｼｯｸUB" pitchFamily="50" charset="-128"/>
              </a:rPr>
              <a:t>への</a:t>
            </a:r>
            <a:r>
              <a:rPr lang="ja-JP" altLang="en-US" sz="2400" dirty="0" smtClean="0">
                <a:latin typeface="HGP創英角ｺﾞｼｯｸUB" pitchFamily="50" charset="-128"/>
                <a:ea typeface="HGP創英角ｺﾞｼｯｸUB" pitchFamily="50" charset="-128"/>
              </a:rPr>
              <a:t>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日本の測地基準系が</a:t>
            </a:r>
            <a:r>
              <a:rPr lang="en-US" altLang="ja-JP" sz="2000" dirty="0" smtClean="0">
                <a:latin typeface="HGP創英角ｺﾞｼｯｸUB" pitchFamily="50" charset="-128"/>
                <a:ea typeface="HGP創英角ｺﾞｼｯｸUB" pitchFamily="50" charset="-128"/>
              </a:rPr>
              <a:t>2011</a:t>
            </a:r>
            <a:r>
              <a:rPr lang="ja-JP" altLang="en-US" sz="2000" dirty="0" smtClean="0">
                <a:latin typeface="HGP創英角ｺﾞｼｯｸUB" pitchFamily="50" charset="-128"/>
                <a:ea typeface="HGP創英角ｺﾞｼｯｸUB" pitchFamily="50" charset="-128"/>
              </a:rPr>
              <a:t>年</a:t>
            </a:r>
            <a:r>
              <a:rPr lang="en-US" altLang="ja-JP" sz="2000" dirty="0" smtClean="0">
                <a:latin typeface="HGP創英角ｺﾞｼｯｸUB" pitchFamily="50" charset="-128"/>
                <a:ea typeface="HGP創英角ｺﾞｼｯｸUB" pitchFamily="50" charset="-128"/>
              </a:rPr>
              <a:t>10</a:t>
            </a:r>
            <a:r>
              <a:rPr lang="ja-JP" altLang="en-US" sz="2000" dirty="0" smtClean="0">
                <a:latin typeface="HGP創英角ｺﾞｼｯｸUB" pitchFamily="50" charset="-128"/>
                <a:ea typeface="HGP創英角ｺﾞｼｯｸUB" pitchFamily="50" charset="-128"/>
              </a:rPr>
              <a:t>月の測量法施行令改正において日本測地系</a:t>
            </a:r>
            <a:r>
              <a:rPr lang="en-US" altLang="ja-JP" sz="2000" dirty="0" smtClean="0">
                <a:latin typeface="HGP創英角ｺﾞｼｯｸUB" pitchFamily="50" charset="-128"/>
                <a:ea typeface="HGP創英角ｺﾞｼｯｸUB" pitchFamily="50" charset="-128"/>
              </a:rPr>
              <a:t>2011</a:t>
            </a:r>
            <a:r>
              <a:rPr lang="ja-JP" altLang="en-US" sz="2000" dirty="0" smtClean="0">
                <a:latin typeface="HGP創英角ｺﾞｼｯｸUB" pitchFamily="50" charset="-128"/>
                <a:ea typeface="HGP創英角ｺﾞｼｯｸUB" pitchFamily="50" charset="-128"/>
              </a:rPr>
              <a:t>（以降</a:t>
            </a:r>
            <a:r>
              <a:rPr lang="en-US" altLang="ja-JP" sz="2000" dirty="0" smtClean="0">
                <a:latin typeface="HGP創英角ｺﾞｼｯｸUB" pitchFamily="50" charset="-128"/>
                <a:ea typeface="HGP創英角ｺﾞｼｯｸUB" pitchFamily="50" charset="-128"/>
              </a:rPr>
              <a:t>JGD2011</a:t>
            </a:r>
            <a:r>
              <a:rPr lang="ja-JP" altLang="en-US" sz="2000" dirty="0" smtClean="0">
                <a:latin typeface="HGP創英角ｺﾞｼｯｸUB" pitchFamily="50" charset="-128"/>
                <a:ea typeface="HGP創英角ｺﾞｼｯｸUB" pitchFamily="50" charset="-128"/>
              </a:rPr>
              <a:t>）に移行</a:t>
            </a:r>
            <a:endParaRPr lang="en-US" altLang="ja-JP" sz="2000" dirty="0" smtClean="0">
              <a:latin typeface="HGP創英角ｺﾞｼｯｸUB" pitchFamily="50" charset="-128"/>
              <a:ea typeface="HGP創英角ｺﾞｼｯｸUB" pitchFamily="50" charset="-128"/>
            </a:endParaRPr>
          </a:p>
          <a:p>
            <a:pPr marL="457200" indent="-457200">
              <a:buFont typeface="+mj-lt"/>
              <a:buAutoNum type="arabicPeriod"/>
            </a:pPr>
            <a:r>
              <a:rPr lang="ja-JP" altLang="en-US" sz="2400" dirty="0" smtClean="0">
                <a:latin typeface="HGP創英角ｺﾞｼｯｸUB" pitchFamily="50" charset="-128"/>
                <a:ea typeface="HGP創英角ｺﾞｼｯｸUB" pitchFamily="50" charset="-128"/>
              </a:rPr>
              <a:t>発注用レイヤの追加</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発注者が発注図の作成において指示事項・注記・旗上げ・ハッチング等を作図するためのレイヤを追加</a:t>
            </a:r>
          </a:p>
        </p:txBody>
      </p:sp>
      <p:sp>
        <p:nvSpPr>
          <p:cNvPr id="30723" name="タイトル 1"/>
          <p:cNvSpPr>
            <a:spLocks/>
          </p:cNvSpPr>
          <p:nvPr/>
        </p:nvSpPr>
        <p:spPr bwMode="auto">
          <a:xfrm>
            <a:off x="251520" y="0"/>
            <a:ext cx="6765925" cy="525463"/>
          </a:xfrm>
          <a:prstGeom prst="rect">
            <a:avLst/>
          </a:prstGeom>
          <a:noFill/>
          <a:ln w="9525">
            <a:noFill/>
            <a:miter lim="800000"/>
            <a:headEnd/>
            <a:tailEnd/>
          </a:ln>
        </p:spPr>
        <p:txBody>
          <a:bodyPr anchor="ctr"/>
          <a:lstStyle/>
          <a:p>
            <a:pPr algn="l"/>
            <a:r>
              <a:rPr lang="ja-JP" altLang="en-US" sz="2800" dirty="0" smtClean="0">
                <a:solidFill>
                  <a:srgbClr val="330066"/>
                </a:solidFill>
                <a:latin typeface="HGP創英角ｺﾞｼｯｸUB" pitchFamily="50" charset="-128"/>
                <a:ea typeface="HGP創英角ｺﾞｼｯｸUB" pitchFamily="50" charset="-128"/>
              </a:rPr>
              <a:t>電子納品要領等改定の</a:t>
            </a:r>
            <a:r>
              <a:rPr lang="ja-JP" altLang="en-US" sz="2800" dirty="0">
                <a:solidFill>
                  <a:srgbClr val="330066"/>
                </a:solidFill>
                <a:latin typeface="HGP創英角ｺﾞｼｯｸUB" pitchFamily="50" charset="-128"/>
                <a:ea typeface="HGP創英角ｺﾞｼｯｸUB" pitchFamily="50" charset="-128"/>
              </a:rPr>
              <a:t>主なポイント</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a:solidFill>
                  <a:srgbClr val="330066"/>
                </a:solidFill>
                <a:latin typeface="HGP創英角ｺﾞｼｯｸUB" pitchFamily="50" charset="-128"/>
                <a:ea typeface="HGP創英角ｺﾞｼｯｸUB" pitchFamily="50" charset="-128"/>
              </a:rPr>
              <a:t>1</a:t>
            </a:r>
            <a:r>
              <a:rPr lang="ja-JP" altLang="en-US" sz="4400" b="0" i="1" u="sng" dirty="0" err="1">
                <a:solidFill>
                  <a:srgbClr val="330066"/>
                </a:solidFill>
                <a:latin typeface="HGP創英角ｺﾞｼｯｸUB" pitchFamily="50" charset="-128"/>
                <a:ea typeface="HGP創英角ｺﾞｼｯｸUB" pitchFamily="50" charset="-128"/>
              </a:rPr>
              <a:t>．</a:t>
            </a:r>
            <a:r>
              <a:rPr lang="ja-JP" altLang="en-US" sz="4400" b="0" i="1" u="sng" dirty="0">
                <a:solidFill>
                  <a:srgbClr val="330066"/>
                </a:solidFill>
                <a:latin typeface="HGP創英角ｺﾞｼｯｸUB" pitchFamily="50" charset="-128"/>
                <a:ea typeface="HGP創英角ｺﾞｼｯｸUB" pitchFamily="50" charset="-128"/>
              </a:rPr>
              <a:t>土木工事における業務効率化</a:t>
            </a:r>
          </a:p>
          <a:p>
            <a:pPr algn="l" eaLnBrk="1" hangingPunct="1">
              <a:spcBef>
                <a:spcPct val="50000"/>
              </a:spcBef>
            </a:pPr>
            <a:r>
              <a:rPr lang="ja-JP" altLang="en-US" sz="4400" b="0" i="1" dirty="0" smtClean="0">
                <a:solidFill>
                  <a:srgbClr val="330066"/>
                </a:solidFill>
                <a:latin typeface="HGP創英角ｺﾞｼｯｸUB" pitchFamily="50" charset="-128"/>
                <a:ea typeface="HGP創英角ｺﾞｼｯｸUB" pitchFamily="50" charset="-128"/>
              </a:rPr>
              <a:t>　　</a:t>
            </a:r>
            <a:r>
              <a:rPr lang="ja-JP" altLang="en-US" sz="4400" b="0" i="1" u="sng" dirty="0" smtClean="0">
                <a:solidFill>
                  <a:srgbClr val="330066"/>
                </a:solidFill>
                <a:latin typeface="HGP創英角ｺﾞｼｯｸUB" pitchFamily="50" charset="-128"/>
                <a:ea typeface="HGP創英角ｺﾞｼｯｸUB" pitchFamily="50" charset="-128"/>
              </a:rPr>
              <a:t>の</a:t>
            </a:r>
            <a:r>
              <a:rPr lang="ja-JP" altLang="en-US" sz="4400" b="0" i="1" u="sng" dirty="0">
                <a:solidFill>
                  <a:srgbClr val="330066"/>
                </a:solidFill>
                <a:latin typeface="HGP創英角ｺﾞｼｯｸUB" pitchFamily="50" charset="-128"/>
                <a:ea typeface="HGP創英角ｺﾞｼｯｸUB" pitchFamily="50" charset="-128"/>
              </a:rPr>
              <a:t>推進について</a:t>
            </a:r>
            <a:endParaRPr lang="ja-JP" altLang="en-US" sz="4400"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8313" y="657225"/>
            <a:ext cx="8277225" cy="4247939"/>
          </a:xfrm>
        </p:spPr>
        <p:txBody>
          <a:bodyPr/>
          <a:lstStyle/>
          <a:p>
            <a:pPr marL="457200" indent="-457200">
              <a:buFont typeface="+mj-lt"/>
              <a:buAutoNum type="arabicPeriod" startAt="6"/>
              <a:defRPr/>
            </a:pPr>
            <a:r>
              <a:rPr lang="ja-JP" altLang="en-US" sz="2400" dirty="0" smtClean="0">
                <a:latin typeface="HGP創英角ｺﾞｼｯｸUB" pitchFamily="50" charset="-128"/>
                <a:ea typeface="HGP創英角ｺﾞｼｯｸUB" pitchFamily="50" charset="-128"/>
              </a:rPr>
              <a:t>電子媒体の規定を変更</a:t>
            </a:r>
            <a:endParaRPr lang="en-US" altLang="ja-JP" sz="2400" dirty="0" smtClean="0">
              <a:latin typeface="HGP創英角ｺﾞｼｯｸUB" pitchFamily="50" charset="-128"/>
              <a:ea typeface="HGP創英角ｺﾞｼｯｸUB" pitchFamily="50" charset="-128"/>
            </a:endParaRPr>
          </a:p>
          <a:p>
            <a:pPr lvl="1">
              <a:defRPr/>
            </a:pPr>
            <a:r>
              <a:rPr lang="en-US" altLang="ja-JP" sz="2000" dirty="0" smtClean="0">
                <a:latin typeface="HGP創英角ｺﾞｼｯｸUB" pitchFamily="50" charset="-128"/>
                <a:ea typeface="HGP創英角ｺﾞｼｯｸUB" pitchFamily="50" charset="-128"/>
              </a:rPr>
              <a:t>DVD-R</a:t>
            </a:r>
            <a:r>
              <a:rPr lang="ja-JP" altLang="en-US" sz="2000" dirty="0" smtClean="0">
                <a:latin typeface="HGP創英角ｺﾞｼｯｸUB" pitchFamily="50" charset="-128"/>
                <a:ea typeface="HGP創英角ｺﾞｼｯｸUB" pitchFamily="50" charset="-128"/>
              </a:rPr>
              <a:t>も標準使用可（協議することなく使用可）</a:t>
            </a:r>
            <a:endParaRPr lang="en-US" altLang="ja-JP" sz="2000" dirty="0" smtClean="0">
              <a:latin typeface="HGP創英角ｺﾞｼｯｸUB" pitchFamily="50" charset="-128"/>
              <a:ea typeface="HGP創英角ｺﾞｼｯｸUB" pitchFamily="50" charset="-128"/>
            </a:endParaRPr>
          </a:p>
          <a:p>
            <a:pPr lvl="1">
              <a:defRPr/>
            </a:pPr>
            <a:r>
              <a:rPr lang="en-US" altLang="ja-JP" sz="2000" dirty="0" err="1" smtClean="0">
                <a:latin typeface="HGP創英角ｺﾞｼｯｸUB" pitchFamily="50" charset="-128"/>
                <a:ea typeface="HGP創英角ｺﾞｼｯｸUB" pitchFamily="50" charset="-128"/>
              </a:rPr>
              <a:t>i</a:t>
            </a:r>
            <a:r>
              <a:rPr lang="en-US" altLang="ja-JP" sz="2000" dirty="0" smtClean="0">
                <a:latin typeface="HGP創英角ｺﾞｼｯｸUB" pitchFamily="50" charset="-128"/>
                <a:ea typeface="HGP創英角ｺﾞｼｯｸUB" pitchFamily="50" charset="-128"/>
              </a:rPr>
              <a:t>-Construction</a:t>
            </a:r>
            <a:r>
              <a:rPr lang="ja-JP" altLang="en-US" sz="2000" dirty="0" smtClean="0">
                <a:latin typeface="HGP創英角ｺﾞｼｯｸUB" pitchFamily="50" charset="-128"/>
                <a:ea typeface="HGP創英角ｺﾞｼｯｸUB" pitchFamily="50" charset="-128"/>
              </a:rPr>
              <a:t>に係る大容量データの場合、協議により</a:t>
            </a:r>
            <a:r>
              <a:rPr lang="en-US" altLang="ja-JP" sz="2000" dirty="0" smtClean="0">
                <a:latin typeface="HGP創英角ｺﾞｼｯｸUB" pitchFamily="50" charset="-128"/>
                <a:ea typeface="HGP創英角ｺﾞｼｯｸUB" pitchFamily="50" charset="-128"/>
              </a:rPr>
              <a:t>BD-R</a:t>
            </a:r>
            <a:r>
              <a:rPr lang="ja-JP" altLang="en-US" sz="2000" dirty="0" smtClean="0">
                <a:latin typeface="HGP創英角ｺﾞｼｯｸUB" pitchFamily="50" charset="-128"/>
                <a:ea typeface="HGP創英角ｺﾞｼｯｸUB" pitchFamily="50" charset="-128"/>
              </a:rPr>
              <a:t>の使用可</a:t>
            </a:r>
            <a:endParaRPr lang="en-US" altLang="ja-JP" sz="2000" dirty="0" smtClean="0">
              <a:latin typeface="HGP創英角ｺﾞｼｯｸUB" pitchFamily="50" charset="-128"/>
              <a:ea typeface="HGP創英角ｺﾞｼｯｸUB" pitchFamily="50" charset="-128"/>
            </a:endParaRPr>
          </a:p>
          <a:p>
            <a:pPr>
              <a:buFont typeface="+mj-lt"/>
              <a:buAutoNum type="arabicPeriod" startAt="6"/>
              <a:defRPr/>
            </a:pPr>
            <a:r>
              <a:rPr lang="ja-JP" altLang="en-US" sz="2400" dirty="0" smtClean="0">
                <a:latin typeface="HGP創英角ｺﾞｼｯｸUB" pitchFamily="50" charset="-128"/>
                <a:ea typeface="HGP創英角ｺﾞｼｯｸUB" pitchFamily="50" charset="-128"/>
              </a:rPr>
              <a:t>電子媒体ケースの背表紙表記の規定を廃止</a:t>
            </a:r>
            <a:endParaRPr lang="en-US" altLang="ja-JP" sz="2400" dirty="0" smtClean="0">
              <a:latin typeface="HGP創英角ｺﾞｼｯｸUB" pitchFamily="50" charset="-128"/>
              <a:ea typeface="HGP創英角ｺﾞｼｯｸUB" pitchFamily="50" charset="-128"/>
            </a:endParaRPr>
          </a:p>
          <a:p>
            <a:pPr lvl="1">
              <a:defRPr/>
            </a:pPr>
            <a:r>
              <a:rPr lang="ja-JP" altLang="en-US" sz="2000" dirty="0" smtClean="0">
                <a:latin typeface="HGP創英角ｺﾞｼｯｸUB" pitchFamily="50" charset="-128"/>
                <a:ea typeface="HGP創英角ｺﾞｼｯｸUB" pitchFamily="50" charset="-128"/>
              </a:rPr>
              <a:t>納品する電子媒体を収納するケースの背表紙の規定を廃止</a:t>
            </a:r>
            <a:endParaRPr lang="en-US" altLang="ja-JP" sz="2000" dirty="0" smtClean="0">
              <a:latin typeface="HGP創英角ｺﾞｼｯｸUB" pitchFamily="50" charset="-128"/>
              <a:ea typeface="HGP創英角ｺﾞｼｯｸUB" pitchFamily="50" charset="-128"/>
            </a:endParaRPr>
          </a:p>
          <a:p>
            <a:pPr>
              <a:buFont typeface="+mj-lt"/>
              <a:buAutoNum type="arabicPeriod" startAt="6"/>
              <a:defRPr/>
            </a:pPr>
            <a:r>
              <a:rPr lang="ja-JP" altLang="en-US" sz="2400" dirty="0" smtClean="0">
                <a:latin typeface="HGP創英角ｺﾞｼｯｸUB" pitchFamily="50" charset="-128"/>
                <a:ea typeface="HGP創英角ｺﾞｼｯｸUB" pitchFamily="50" charset="-128"/>
              </a:rPr>
              <a:t>デジタル写真の画素数</a:t>
            </a:r>
            <a:endParaRPr lang="en-US" altLang="ja-JP" sz="2400" dirty="0" smtClean="0">
              <a:latin typeface="HGP創英角ｺﾞｼｯｸUB" pitchFamily="50" charset="-128"/>
              <a:ea typeface="HGP創英角ｺﾞｼｯｸUB" pitchFamily="50" charset="-128"/>
            </a:endParaRPr>
          </a:p>
          <a:p>
            <a:pPr lvl="1">
              <a:defRPr/>
            </a:pPr>
            <a:r>
              <a:rPr lang="ja-JP" altLang="en-US" sz="2000" dirty="0" smtClean="0">
                <a:latin typeface="HGP創英角ｺﾞｼｯｸUB" pitchFamily="50" charset="-128"/>
                <a:ea typeface="HGP創英角ｺﾞｼｯｸUB" pitchFamily="50" charset="-128"/>
              </a:rPr>
              <a:t>写真管理基準</a:t>
            </a:r>
            <a:r>
              <a:rPr lang="en-US" altLang="ja-JP" sz="2000" dirty="0" smtClean="0">
                <a:latin typeface="HGP創英角ｺﾞｼｯｸUB" pitchFamily="50" charset="-128"/>
                <a:ea typeface="HGP創英角ｺﾞｼｯｸUB" pitchFamily="50" charset="-128"/>
              </a:rPr>
              <a:t>(</a:t>
            </a:r>
            <a:r>
              <a:rPr lang="ja-JP" altLang="en-US" sz="2000" dirty="0" smtClean="0">
                <a:latin typeface="HGP創英角ｺﾞｼｯｸUB" pitchFamily="50" charset="-128"/>
                <a:ea typeface="HGP創英角ｺﾞｼｯｸUB" pitchFamily="50" charset="-128"/>
              </a:rPr>
              <a:t>案</a:t>
            </a:r>
            <a:r>
              <a:rPr lang="en-US" altLang="ja-JP" sz="2000" dirty="0" smtClean="0">
                <a:latin typeface="HGP創英角ｺﾞｼｯｸUB" pitchFamily="50" charset="-128"/>
                <a:ea typeface="HGP創英角ｺﾞｼｯｸUB" pitchFamily="50" charset="-128"/>
              </a:rPr>
              <a:t>)</a:t>
            </a:r>
            <a:r>
              <a:rPr lang="ja-JP" altLang="en-US" sz="2000" dirty="0" smtClean="0">
                <a:latin typeface="HGP創英角ｺﾞｼｯｸUB" pitchFamily="50" charset="-128"/>
                <a:ea typeface="HGP創英角ｺﾞｼｯｸUB" pitchFamily="50" charset="-128"/>
              </a:rPr>
              <a:t>と整合（デジタル写真の有効画素数を</a:t>
            </a:r>
            <a:r>
              <a:rPr lang="en-US" altLang="ja-JP" sz="2000" dirty="0" smtClean="0">
                <a:latin typeface="HGP創英角ｺﾞｼｯｸUB" pitchFamily="50" charset="-128"/>
                <a:ea typeface="HGP創英角ｺﾞｼｯｸUB" pitchFamily="50" charset="-128"/>
              </a:rPr>
              <a:t>100</a:t>
            </a:r>
            <a:r>
              <a:rPr lang="ja-JP" altLang="en-US" sz="2000" dirty="0" smtClean="0">
                <a:latin typeface="HGP創英角ｺﾞｼｯｸUB" pitchFamily="50" charset="-128"/>
                <a:ea typeface="HGP創英角ｺﾞｼｯｸUB" pitchFamily="50" charset="-128"/>
              </a:rPr>
              <a:t>～</a:t>
            </a:r>
            <a:r>
              <a:rPr lang="en-US" altLang="ja-JP" sz="2000" dirty="0" smtClean="0">
                <a:latin typeface="HGP創英角ｺﾞｼｯｸUB" pitchFamily="50" charset="-128"/>
                <a:ea typeface="HGP創英角ｺﾞｼｯｸUB" pitchFamily="50" charset="-128"/>
              </a:rPr>
              <a:t>300</a:t>
            </a:r>
            <a:r>
              <a:rPr lang="ja-JP" altLang="en-US" sz="2000" dirty="0" smtClean="0">
                <a:latin typeface="HGP創英角ｺﾞｼｯｸUB" pitchFamily="50" charset="-128"/>
                <a:ea typeface="HGP創英角ｺﾞｼｯｸUB" pitchFamily="50" charset="-128"/>
              </a:rPr>
              <a:t>万画素程度と規定）</a:t>
            </a:r>
            <a:endParaRPr lang="en-US" altLang="ja-JP" sz="2000" dirty="0" smtClean="0">
              <a:latin typeface="HGP創英角ｺﾞｼｯｸUB" pitchFamily="50" charset="-128"/>
              <a:ea typeface="HGP創英角ｺﾞｼｯｸUB" pitchFamily="50" charset="-128"/>
            </a:endParaRPr>
          </a:p>
          <a:p>
            <a:pPr>
              <a:buFont typeface="+mj-lt"/>
              <a:buAutoNum type="arabicPeriod" startAt="6"/>
              <a:defRPr/>
            </a:pPr>
            <a:r>
              <a:rPr lang="ja-JP" altLang="en-US" sz="2400" dirty="0" smtClean="0">
                <a:latin typeface="HGP創英角ｺﾞｼｯｸUB" pitchFamily="50" charset="-128"/>
                <a:ea typeface="HGP創英角ｺﾞｼｯｸUB" pitchFamily="50" charset="-128"/>
              </a:rPr>
              <a:t>引用参照している情報の更新</a:t>
            </a:r>
            <a:endParaRPr lang="en-US" altLang="ja-JP" sz="2400" dirty="0" smtClean="0">
              <a:latin typeface="HGP創英角ｺﾞｼｯｸUB" pitchFamily="50" charset="-128"/>
              <a:ea typeface="HGP創英角ｺﾞｼｯｸUB" pitchFamily="50" charset="-128"/>
            </a:endParaRPr>
          </a:p>
          <a:p>
            <a:pPr lvl="1">
              <a:defRPr/>
            </a:pPr>
            <a:r>
              <a:rPr lang="ja-JP" altLang="en-US" sz="2000" dirty="0" smtClean="0">
                <a:latin typeface="HGP創英角ｺﾞｼｯｸUB" pitchFamily="50" charset="-128"/>
                <a:ea typeface="HGP創英角ｺﾞｼｯｸUB" pitchFamily="50" charset="-128"/>
              </a:rPr>
              <a:t>地理院地図への移行 </a:t>
            </a:r>
            <a:r>
              <a:rPr lang="en-US" altLang="ja-JP" sz="20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発注機関、住所、業務キーワード、業務分野コード </a:t>
            </a:r>
            <a:r>
              <a:rPr lang="en-US" altLang="ja-JP" sz="20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参照</a:t>
            </a:r>
            <a:r>
              <a:rPr lang="en-US" altLang="ja-JP" sz="2000" dirty="0" smtClean="0">
                <a:latin typeface="HGP創英角ｺﾞｼｯｸUB" pitchFamily="50" charset="-128"/>
                <a:ea typeface="HGP創英角ｺﾞｼｯｸUB" pitchFamily="50" charset="-128"/>
              </a:rPr>
              <a:t>URL / SXF</a:t>
            </a:r>
            <a:r>
              <a:rPr lang="ja-JP" altLang="en-US" sz="2000" dirty="0" smtClean="0">
                <a:latin typeface="HGP創英角ｺﾞｼｯｸUB" pitchFamily="50" charset="-128"/>
                <a:ea typeface="HGP創英角ｺﾞｼｯｸUB" pitchFamily="50" charset="-128"/>
              </a:rPr>
              <a:t>ビューア </a:t>
            </a:r>
            <a:endParaRPr lang="en-US" altLang="ja-JP" sz="2000" dirty="0" smtClean="0">
              <a:latin typeface="HGP創英角ｺﾞｼｯｸUB" pitchFamily="50" charset="-128"/>
              <a:ea typeface="HGP創英角ｺﾞｼｯｸUB" pitchFamily="50" charset="-128"/>
            </a:endParaRPr>
          </a:p>
        </p:txBody>
      </p:sp>
      <p:sp>
        <p:nvSpPr>
          <p:cNvPr id="31747" name="タイトル 1"/>
          <p:cNvSpPr>
            <a:spLocks/>
          </p:cNvSpPr>
          <p:nvPr/>
        </p:nvSpPr>
        <p:spPr bwMode="auto">
          <a:xfrm>
            <a:off x="251520" y="0"/>
            <a:ext cx="6765925" cy="525463"/>
          </a:xfrm>
          <a:prstGeom prst="rect">
            <a:avLst/>
          </a:prstGeom>
          <a:noFill/>
          <a:ln w="9525">
            <a:noFill/>
            <a:miter lim="800000"/>
            <a:headEnd/>
            <a:tailEnd/>
          </a:ln>
        </p:spPr>
        <p:txBody>
          <a:bodyPr anchor="ctr"/>
          <a:lstStyle/>
          <a:p>
            <a:pPr algn="l"/>
            <a:r>
              <a:rPr lang="ja-JP" altLang="en-US" sz="2800" dirty="0" smtClean="0">
                <a:solidFill>
                  <a:srgbClr val="330066"/>
                </a:solidFill>
                <a:latin typeface="HGP創英角ｺﾞｼｯｸUB" pitchFamily="50" charset="-128"/>
                <a:ea typeface="HGP創英角ｺﾞｼｯｸUB" pitchFamily="50" charset="-128"/>
              </a:rPr>
              <a:t>電子納品要領等改定の</a:t>
            </a:r>
            <a:r>
              <a:rPr lang="ja-JP" altLang="en-US" sz="2800" dirty="0">
                <a:solidFill>
                  <a:srgbClr val="330066"/>
                </a:solidFill>
                <a:latin typeface="HGP創英角ｺﾞｼｯｸUB" pitchFamily="50" charset="-128"/>
                <a:ea typeface="HGP創英角ｺﾞｼｯｸUB" pitchFamily="50" charset="-128"/>
              </a:rPr>
              <a:t>主なポイント</a:t>
            </a:r>
          </a:p>
        </p:txBody>
      </p:sp>
      <p:sp>
        <p:nvSpPr>
          <p:cNvPr id="5" name="テキスト ボックス 4"/>
          <p:cNvSpPr txBox="1"/>
          <p:nvPr/>
        </p:nvSpPr>
        <p:spPr>
          <a:xfrm>
            <a:off x="683568" y="5121188"/>
            <a:ext cx="7992888" cy="769441"/>
          </a:xfrm>
          <a:prstGeom prst="rect">
            <a:avLst/>
          </a:prstGeom>
          <a:noFill/>
        </p:spPr>
        <p:txBody>
          <a:bodyPr wrap="square" rtlCol="0">
            <a:spAutoFit/>
          </a:bodyPr>
          <a:lstStyle/>
          <a:p>
            <a:pPr algn="l">
              <a:buFont typeface="Arial" pitchFamily="34" charset="0"/>
              <a:buChar char="•"/>
            </a:pPr>
            <a:r>
              <a:rPr kumimoji="1" lang="ja-JP" altLang="en-US" sz="1600" dirty="0" smtClean="0">
                <a:latin typeface="HG創英角ｺﾞｼｯｸUB" pitchFamily="49" charset="-128"/>
                <a:ea typeface="HG創英角ｺﾞｼｯｸUB" pitchFamily="49" charset="-128"/>
              </a:rPr>
              <a:t>平成</a:t>
            </a:r>
            <a:r>
              <a:rPr kumimoji="1" lang="en-US" altLang="ja-JP" sz="1600" dirty="0" smtClean="0">
                <a:latin typeface="HG創英角ｺﾞｼｯｸUB" pitchFamily="49" charset="-128"/>
                <a:ea typeface="HG創英角ｺﾞｼｯｸUB" pitchFamily="49" charset="-128"/>
              </a:rPr>
              <a:t>28</a:t>
            </a:r>
            <a:r>
              <a:rPr kumimoji="1" lang="ja-JP" altLang="en-US" sz="1600" dirty="0" smtClean="0">
                <a:latin typeface="HG創英角ｺﾞｼｯｸUB" pitchFamily="49" charset="-128"/>
                <a:ea typeface="HG創英角ｺﾞｼｯｸUB" pitchFamily="49" charset="-128"/>
              </a:rPr>
              <a:t>年</a:t>
            </a:r>
            <a:r>
              <a:rPr kumimoji="1" lang="en-US" altLang="ja-JP" sz="1600" dirty="0" smtClean="0">
                <a:latin typeface="HG創英角ｺﾞｼｯｸUB" pitchFamily="49" charset="-128"/>
                <a:ea typeface="HG創英角ｺﾞｼｯｸUB" pitchFamily="49" charset="-128"/>
              </a:rPr>
              <a:t>3</a:t>
            </a:r>
            <a:r>
              <a:rPr kumimoji="1" lang="ja-JP" altLang="en-US" sz="1600" dirty="0" smtClean="0">
                <a:latin typeface="HG創英角ｺﾞｼｯｸUB" pitchFamily="49" charset="-128"/>
                <a:ea typeface="HG創英角ｺﾞｼｯｸUB" pitchFamily="49" charset="-128"/>
              </a:rPr>
              <a:t>月改定の電子納品要領・基準は平成</a:t>
            </a:r>
            <a:r>
              <a:rPr kumimoji="1" lang="en-US" altLang="ja-JP" sz="1600" dirty="0" smtClean="0">
                <a:latin typeface="HG創英角ｺﾞｼｯｸUB" pitchFamily="49" charset="-128"/>
                <a:ea typeface="HG創英角ｺﾞｼｯｸUB" pitchFamily="49" charset="-128"/>
              </a:rPr>
              <a:t>28</a:t>
            </a:r>
            <a:r>
              <a:rPr kumimoji="1" lang="ja-JP" altLang="en-US" sz="1600" dirty="0" smtClean="0">
                <a:latin typeface="HG創英角ｺﾞｼｯｸUB" pitchFamily="49" charset="-128"/>
                <a:ea typeface="HG創英角ｺﾞｼｯｸUB" pitchFamily="49" charset="-128"/>
              </a:rPr>
              <a:t>年</a:t>
            </a:r>
            <a:r>
              <a:rPr kumimoji="1" lang="en-US" altLang="ja-JP" sz="1600" dirty="0" smtClean="0">
                <a:latin typeface="HG創英角ｺﾞｼｯｸUB" pitchFamily="49" charset="-128"/>
                <a:ea typeface="HG創英角ｺﾞｼｯｸUB" pitchFamily="49" charset="-128"/>
              </a:rPr>
              <a:t>4</a:t>
            </a:r>
            <a:r>
              <a:rPr kumimoji="1" lang="ja-JP" altLang="en-US" sz="1600" dirty="0" smtClean="0">
                <a:latin typeface="HG創英角ｺﾞｼｯｸUB" pitchFamily="49" charset="-128"/>
                <a:ea typeface="HG創英角ｺﾞｼｯｸUB" pitchFamily="49" charset="-128"/>
              </a:rPr>
              <a:t>月以降契約の業務・工事に適用。（平成</a:t>
            </a:r>
            <a:r>
              <a:rPr kumimoji="1" lang="en-US" altLang="ja-JP" sz="1600" dirty="0" smtClean="0">
                <a:latin typeface="HG創英角ｺﾞｼｯｸUB" pitchFamily="49" charset="-128"/>
                <a:ea typeface="HG創英角ｺﾞｼｯｸUB" pitchFamily="49" charset="-128"/>
              </a:rPr>
              <a:t>29</a:t>
            </a:r>
            <a:r>
              <a:rPr kumimoji="1" lang="ja-JP" altLang="en-US" sz="1600" dirty="0" smtClean="0">
                <a:latin typeface="HG創英角ｺﾞｼｯｸUB" pitchFamily="49" charset="-128"/>
                <a:ea typeface="HG創英角ｺﾞｼｯｸUB" pitchFamily="49" charset="-128"/>
              </a:rPr>
              <a:t>年</a:t>
            </a:r>
            <a:r>
              <a:rPr kumimoji="1" lang="en-US" altLang="ja-JP" sz="1600" dirty="0" smtClean="0">
                <a:latin typeface="HG創英角ｺﾞｼｯｸUB" pitchFamily="49" charset="-128"/>
                <a:ea typeface="HG創英角ｺﾞｼｯｸUB" pitchFamily="49" charset="-128"/>
              </a:rPr>
              <a:t>3</a:t>
            </a:r>
            <a:r>
              <a:rPr kumimoji="1" lang="ja-JP" altLang="en-US" sz="1600" dirty="0" smtClean="0">
                <a:latin typeface="HG創英角ｺﾞｼｯｸUB" pitchFamily="49" charset="-128"/>
                <a:ea typeface="HG創英角ｺﾞｼｯｸUB" pitchFamily="49" charset="-128"/>
              </a:rPr>
              <a:t>月</a:t>
            </a:r>
            <a:r>
              <a:rPr kumimoji="1" lang="en-US" altLang="ja-JP" sz="1600" dirty="0" smtClean="0">
                <a:latin typeface="HG創英角ｺﾞｼｯｸUB" pitchFamily="49" charset="-128"/>
                <a:ea typeface="HG創英角ｺﾞｼｯｸUB" pitchFamily="49" charset="-128"/>
              </a:rPr>
              <a:t>31</a:t>
            </a:r>
            <a:r>
              <a:rPr kumimoji="1" lang="ja-JP" altLang="en-US" sz="1600" dirty="0" smtClean="0">
                <a:latin typeface="HG創英角ｺﾞｼｯｸUB" pitchFamily="49" charset="-128"/>
                <a:ea typeface="HG創英角ｺﾞｼｯｸUB" pitchFamily="49" charset="-128"/>
              </a:rPr>
              <a:t>日までは、協議により従前の要領・基準を用いることができる。）</a:t>
            </a:r>
            <a:endParaRPr kumimoji="1" lang="en-US" altLang="ja-JP" sz="1600" dirty="0" smtClean="0">
              <a:latin typeface="HG創英角ｺﾞｼｯｸUB" pitchFamily="49" charset="-128"/>
              <a:ea typeface="HG創英角ｺﾞｼｯｸUB" pitchFamily="49" charset="-128"/>
            </a:endParaRPr>
          </a:p>
          <a:p>
            <a:pPr algn="l"/>
            <a:endParaRPr kumimoji="1" lang="ja-JP" altLang="en-US" dirty="0">
              <a:latin typeface="HG創英角ｺﾞｼｯｸUB" pitchFamily="49" charset="-128"/>
              <a:ea typeface="HG創英角ｺﾞｼｯｸUB" pitchFamily="49"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p:cNvSpPr>
          <p:nvPr/>
        </p:nvSpPr>
        <p:spPr bwMode="auto">
          <a:xfrm>
            <a:off x="251520" y="0"/>
            <a:ext cx="6765925" cy="525463"/>
          </a:xfrm>
          <a:prstGeom prst="rect">
            <a:avLst/>
          </a:prstGeom>
          <a:noFill/>
          <a:ln w="9525">
            <a:noFill/>
            <a:miter lim="800000"/>
            <a:headEnd/>
            <a:tailEnd/>
          </a:ln>
        </p:spPr>
        <p:txBody>
          <a:bodyPr anchor="ctr"/>
          <a:lstStyle/>
          <a:p>
            <a:pPr algn="l"/>
            <a:r>
              <a:rPr lang="ja-JP" altLang="en-US" sz="2800" dirty="0" smtClean="0">
                <a:solidFill>
                  <a:srgbClr val="330066"/>
                </a:solidFill>
                <a:latin typeface="HGP創英角ｺﾞｼｯｸUB" pitchFamily="50" charset="-128"/>
                <a:ea typeface="HGP創英角ｺﾞｼｯｸUB" pitchFamily="50" charset="-128"/>
              </a:rPr>
              <a:t>電子納品要領等改定の</a:t>
            </a:r>
            <a:r>
              <a:rPr lang="ja-JP" altLang="en-US" sz="2800" dirty="0">
                <a:solidFill>
                  <a:srgbClr val="330066"/>
                </a:solidFill>
                <a:latin typeface="HGP創英角ｺﾞｼｯｸUB" pitchFamily="50" charset="-128"/>
                <a:ea typeface="HGP創英角ｺﾞｼｯｸUB" pitchFamily="50" charset="-128"/>
              </a:rPr>
              <a:t>主なポイント</a:t>
            </a:r>
          </a:p>
        </p:txBody>
      </p:sp>
      <p:sp>
        <p:nvSpPr>
          <p:cNvPr id="5" name="正方形/長方形 4"/>
          <p:cNvSpPr/>
          <p:nvPr/>
        </p:nvSpPr>
        <p:spPr>
          <a:xfrm>
            <a:off x="2555776" y="5733256"/>
            <a:ext cx="6138428" cy="584775"/>
          </a:xfrm>
          <a:prstGeom prst="rect">
            <a:avLst/>
          </a:prstGeom>
        </p:spPr>
        <p:txBody>
          <a:bodyPr wrap="square">
            <a:spAutoFit/>
          </a:bodyPr>
          <a:lstStyle/>
          <a:p>
            <a:pPr algn="l">
              <a:buFont typeface="Arial" pitchFamily="34" charset="0"/>
              <a:buChar char="•"/>
            </a:pPr>
            <a:r>
              <a:rPr lang="ja-JP" altLang="en-US" sz="1600" dirty="0" smtClean="0">
                <a:latin typeface="HG創英角ｺﾞｼｯｸUB" pitchFamily="49" charset="-128"/>
                <a:ea typeface="HG創英角ｺﾞｼｯｸUB" pitchFamily="49" charset="-128"/>
              </a:rPr>
              <a:t>「地質・土質</a:t>
            </a:r>
            <a:r>
              <a:rPr lang="zh-TW" altLang="en-US" sz="1600" dirty="0" smtClean="0">
                <a:latin typeface="HG創英角ｺﾞｼｯｸUB" pitchFamily="49" charset="-128"/>
                <a:ea typeface="HG創英角ｺﾞｼｯｸUB" pitchFamily="49" charset="-128"/>
              </a:rPr>
              <a:t>調査成果電子納品要領</a:t>
            </a:r>
            <a:r>
              <a:rPr lang="ja-JP" altLang="en-US" sz="1600" dirty="0" smtClean="0">
                <a:latin typeface="HG創英角ｺﾞｼｯｸUB" pitchFamily="49" charset="-128"/>
                <a:ea typeface="HG創英角ｺﾞｼｯｸUB" pitchFamily="49" charset="-128"/>
              </a:rPr>
              <a:t>」平成</a:t>
            </a:r>
            <a:r>
              <a:rPr lang="en-US" altLang="ja-JP" sz="1600" dirty="0" smtClean="0">
                <a:latin typeface="HG創英角ｺﾞｼｯｸUB" pitchFamily="49" charset="-128"/>
                <a:ea typeface="HG創英角ｺﾞｼｯｸUB" pitchFamily="49" charset="-128"/>
              </a:rPr>
              <a:t>28</a:t>
            </a:r>
            <a:r>
              <a:rPr lang="ja-JP" altLang="en-US" sz="1600" dirty="0" smtClean="0">
                <a:latin typeface="HG創英角ｺﾞｼｯｸUB" pitchFamily="49" charset="-128"/>
                <a:ea typeface="HG創英角ｺﾞｼｯｸUB" pitchFamily="49" charset="-128"/>
              </a:rPr>
              <a:t>年</a:t>
            </a:r>
            <a:r>
              <a:rPr lang="en-US" altLang="ja-JP" sz="1600" dirty="0" smtClean="0">
                <a:latin typeface="HG創英角ｺﾞｼｯｸUB" pitchFamily="49" charset="-128"/>
                <a:ea typeface="HG創英角ｺﾞｼｯｸUB" pitchFamily="49" charset="-128"/>
              </a:rPr>
              <a:t>10</a:t>
            </a:r>
            <a:r>
              <a:rPr lang="ja-JP" altLang="en-US" sz="1600" dirty="0" smtClean="0">
                <a:latin typeface="HG創英角ｺﾞｼｯｸUB" pitchFamily="49" charset="-128"/>
                <a:ea typeface="HG創英角ｺﾞｼｯｸUB" pitchFamily="49" charset="-128"/>
              </a:rPr>
              <a:t>月版は、</a:t>
            </a:r>
            <a:endParaRPr lang="en-US" altLang="ja-JP" sz="1600" dirty="0" smtClean="0">
              <a:latin typeface="HG創英角ｺﾞｼｯｸUB" pitchFamily="49" charset="-128"/>
              <a:ea typeface="HG創英角ｺﾞｼｯｸUB" pitchFamily="49" charset="-128"/>
            </a:endParaRPr>
          </a:p>
          <a:p>
            <a:pPr algn="l"/>
            <a:r>
              <a:rPr lang="ja-JP" altLang="en-US" sz="1600" dirty="0" smtClean="0">
                <a:latin typeface="HG創英角ｺﾞｼｯｸUB" pitchFamily="49" charset="-128"/>
                <a:ea typeface="HG創英角ｺﾞｼｯｸUB" pitchFamily="49" charset="-128"/>
              </a:rPr>
              <a:t>　平成</a:t>
            </a:r>
            <a:r>
              <a:rPr lang="en-US" altLang="ja-JP" sz="1600" dirty="0" smtClean="0">
                <a:latin typeface="HG創英角ｺﾞｼｯｸUB" pitchFamily="49" charset="-128"/>
                <a:ea typeface="HG創英角ｺﾞｼｯｸUB" pitchFamily="49" charset="-128"/>
              </a:rPr>
              <a:t>29</a:t>
            </a:r>
            <a:r>
              <a:rPr lang="ja-JP" altLang="en-US" sz="1600" dirty="0" smtClean="0">
                <a:latin typeface="HG創英角ｺﾞｼｯｸUB" pitchFamily="49" charset="-128"/>
                <a:ea typeface="HG創英角ｺﾞｼｯｸUB" pitchFamily="49" charset="-128"/>
              </a:rPr>
              <a:t>年</a:t>
            </a:r>
            <a:r>
              <a:rPr lang="en-US" altLang="ja-JP" sz="1600" dirty="0" smtClean="0">
                <a:latin typeface="HG創英角ｺﾞｼｯｸUB" pitchFamily="49" charset="-128"/>
                <a:ea typeface="HG創英角ｺﾞｼｯｸUB" pitchFamily="49" charset="-128"/>
              </a:rPr>
              <a:t>4</a:t>
            </a:r>
            <a:r>
              <a:rPr lang="ja-JP" altLang="en-US" sz="1600" dirty="0" smtClean="0">
                <a:latin typeface="HG創英角ｺﾞｼｯｸUB" pitchFamily="49" charset="-128"/>
                <a:ea typeface="HG創英角ｺﾞｼｯｸUB" pitchFamily="49" charset="-128"/>
              </a:rPr>
              <a:t>月以降契約の業務・工事に適用となる。</a:t>
            </a:r>
            <a:endParaRPr lang="en-US" altLang="ja-JP" sz="1600" dirty="0" smtClean="0">
              <a:latin typeface="HG創英角ｺﾞｼｯｸUB" pitchFamily="49" charset="-128"/>
              <a:ea typeface="HG創英角ｺﾞｼｯｸUB" pitchFamily="49" charset="-128"/>
            </a:endParaRPr>
          </a:p>
        </p:txBody>
      </p:sp>
      <p:sp>
        <p:nvSpPr>
          <p:cNvPr id="6" name="正方形/長方形 5"/>
          <p:cNvSpPr/>
          <p:nvPr/>
        </p:nvSpPr>
        <p:spPr>
          <a:xfrm>
            <a:off x="35496" y="692696"/>
            <a:ext cx="8712968" cy="430887"/>
          </a:xfrm>
          <a:prstGeom prst="rect">
            <a:avLst/>
          </a:prstGeom>
        </p:spPr>
        <p:txBody>
          <a:bodyPr wrap="square">
            <a:spAutoFit/>
          </a:bodyPr>
          <a:lstStyle/>
          <a:p>
            <a:pPr algn="l"/>
            <a:r>
              <a:rPr lang="ja-JP" altLang="en-US" sz="2200" dirty="0" smtClean="0">
                <a:latin typeface="HGP創英角ｺﾞｼｯｸUB" pitchFamily="50" charset="-128"/>
                <a:ea typeface="HGP創英角ｺﾞｼｯｸUB" pitchFamily="50" charset="-128"/>
              </a:rPr>
              <a:t>参考：地質・土質調査成果電子納品要領の平成</a:t>
            </a:r>
            <a:r>
              <a:rPr lang="en-US" altLang="ja-JP" sz="2200" dirty="0" smtClean="0">
                <a:latin typeface="HGP創英角ｺﾞｼｯｸUB" pitchFamily="50" charset="-128"/>
                <a:ea typeface="HGP創英角ｺﾞｼｯｸUB" pitchFamily="50" charset="-128"/>
              </a:rPr>
              <a:t>28</a:t>
            </a:r>
            <a:r>
              <a:rPr lang="ja-JP" altLang="en-US" sz="2200" dirty="0" smtClean="0">
                <a:latin typeface="HGP創英角ｺﾞｼｯｸUB" pitchFamily="50" charset="-128"/>
                <a:ea typeface="HGP創英角ｺﾞｼｯｸUB" pitchFamily="50" charset="-128"/>
              </a:rPr>
              <a:t>年</a:t>
            </a:r>
            <a:r>
              <a:rPr lang="en-US" altLang="ja-JP" sz="2200" dirty="0" smtClean="0">
                <a:latin typeface="HGP創英角ｺﾞｼｯｸUB" pitchFamily="50" charset="-128"/>
                <a:ea typeface="HGP創英角ｺﾞｼｯｸUB" pitchFamily="50" charset="-128"/>
              </a:rPr>
              <a:t>10</a:t>
            </a:r>
            <a:r>
              <a:rPr lang="ja-JP" altLang="en-US" sz="2200" dirty="0" smtClean="0">
                <a:latin typeface="HGP創英角ｺﾞｼｯｸUB" pitchFamily="50" charset="-128"/>
                <a:ea typeface="HGP創英角ｺﾞｼｯｸUB" pitchFamily="50" charset="-128"/>
              </a:rPr>
              <a:t>月改定について</a:t>
            </a:r>
            <a:endParaRPr lang="en-US" altLang="ja-JP" sz="2200" dirty="0" smtClean="0">
              <a:latin typeface="HGP創英角ｺﾞｼｯｸUB" pitchFamily="50" charset="-128"/>
              <a:ea typeface="HGP創英角ｺﾞｼｯｸUB" pitchFamily="50" charset="-128"/>
            </a:endParaRPr>
          </a:p>
        </p:txBody>
      </p:sp>
      <p:sp>
        <p:nvSpPr>
          <p:cNvPr id="8" name="コンテンツ プレースホルダー 2"/>
          <p:cNvSpPr>
            <a:spLocks noGrp="1"/>
          </p:cNvSpPr>
          <p:nvPr>
            <p:ph idx="1"/>
          </p:nvPr>
        </p:nvSpPr>
        <p:spPr>
          <a:xfrm>
            <a:off x="179512" y="1268760"/>
            <a:ext cx="8565257" cy="4428492"/>
          </a:xfrm>
        </p:spPr>
        <p:txBody>
          <a:bodyPr/>
          <a:lstStyle/>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「ボーリング柱状図作成及びボーリングコア取扱・保管要領（案）・同解説」改定への対応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ボーリング柱状図（様式の追加、貫入量単位の変更、コア質量・破砕度の追加、硬軟区分・ボーリングコアの形状区分等コード表の変更）</a:t>
            </a:r>
            <a:endParaRPr lang="en-US" altLang="ja-JP" sz="20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電子簡略柱状図（参考情報解説の見直し）</a:t>
            </a:r>
            <a:endParaRPr lang="en-US" altLang="ja-JP" sz="20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ボーリングコア写真（用語の変更、解像度規定削除</a:t>
            </a:r>
            <a:r>
              <a:rPr lang="en-US" altLang="ja-JP" sz="2000" dirty="0" smtClean="0">
                <a:latin typeface="HGP創英角ｺﾞｼｯｸUB" pitchFamily="50" charset="-128"/>
                <a:ea typeface="HGP創英角ｺﾞｼｯｸUB" pitchFamily="50" charset="-128"/>
              </a:rPr>
              <a:t>(1mm</a:t>
            </a:r>
            <a:r>
              <a:rPr lang="ja-JP" altLang="en-US" sz="2000" dirty="0" smtClean="0">
                <a:latin typeface="HGP創英角ｺﾞｼｯｸUB" pitchFamily="50" charset="-128"/>
                <a:ea typeface="HGP創英角ｺﾞｼｯｸUB" pitchFamily="50" charset="-128"/>
              </a:rPr>
              <a:t>以上の画質とする</a:t>
            </a:r>
            <a:r>
              <a:rPr lang="en-US" altLang="ja-JP" sz="2000" dirty="0" smtClean="0">
                <a:latin typeface="HGP創英角ｺﾞｼｯｸUB" pitchFamily="50" charset="-128"/>
                <a:ea typeface="HGP創英角ｺﾞｼｯｸUB" pitchFamily="50" charset="-128"/>
              </a:rPr>
              <a:t>)</a:t>
            </a:r>
            <a:r>
              <a:rPr lang="ja-JP" altLang="en-US" sz="2000" dirty="0" err="1" smtClean="0">
                <a:latin typeface="HGP創英角ｺﾞｼｯｸUB" pitchFamily="50" charset="-128"/>
                <a:ea typeface="HGP創英角ｺﾞｼｯｸUB" pitchFamily="50" charset="-128"/>
              </a:rPr>
              <a:t>、</a:t>
            </a:r>
            <a:r>
              <a:rPr lang="ja-JP" altLang="en-US" sz="2000" dirty="0" smtClean="0">
                <a:latin typeface="HGP創英角ｺﾞｼｯｸUB" pitchFamily="50" charset="-128"/>
                <a:ea typeface="HGP創英角ｺﾞｼｯｸUB" pitchFamily="50" charset="-128"/>
              </a:rPr>
              <a:t>連続ボーリングコア写真のファイル形式変更）</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en-US" altLang="ja-JP" sz="2400" dirty="0" smtClean="0">
                <a:latin typeface="HGP創英角ｺﾞｼｯｸUB" pitchFamily="50" charset="-128"/>
                <a:ea typeface="HGP創英角ｺﾞｼｯｸUB" pitchFamily="50" charset="-128"/>
              </a:rPr>
              <a:t>JIS</a:t>
            </a:r>
            <a:r>
              <a:rPr lang="ja-JP" altLang="en-US" sz="2400" dirty="0" err="1" smtClean="0">
                <a:latin typeface="HGP創英角ｺﾞｼｯｸUB" pitchFamily="50" charset="-128"/>
                <a:ea typeface="HGP創英角ｺﾞｼｯｸUB" pitchFamily="50" charset="-128"/>
              </a:rPr>
              <a:t>、</a:t>
            </a:r>
            <a:r>
              <a:rPr lang="en-US" altLang="ja-JP" sz="2400" dirty="0" smtClean="0">
                <a:latin typeface="HGP創英角ｺﾞｼｯｸUB" pitchFamily="50" charset="-128"/>
                <a:ea typeface="HGP創英角ｺﾞｼｯｸUB" pitchFamily="50" charset="-128"/>
              </a:rPr>
              <a:t>JGS</a:t>
            </a:r>
            <a:r>
              <a:rPr lang="ja-JP" altLang="en-US" sz="2400" dirty="0" smtClean="0">
                <a:latin typeface="HGP創英角ｺﾞｼｯｸUB" pitchFamily="50" charset="-128"/>
                <a:ea typeface="HGP創英角ｺﾞｼｯｸUB" pitchFamily="50" charset="-128"/>
              </a:rPr>
              <a:t>（地盤工学会）基準改正への対応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試験コード一覧の更新、データシート交換用データフォーマット見直し</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その他</a:t>
            </a:r>
            <a:endParaRPr lang="en-US" altLang="ja-JP" sz="2400" dirty="0" smtClean="0">
              <a:latin typeface="HGP創英角ｺﾞｼｯｸUB" pitchFamily="50" charset="-128"/>
              <a:ea typeface="HGP創英角ｺﾞｼｯｸUB" pitchFamily="50" charset="-128"/>
            </a:endParaRPr>
          </a:p>
          <a:p>
            <a:pPr lvl="1"/>
            <a:r>
              <a:rPr lang="en-US" altLang="ja-JP" sz="2000" dirty="0" smtClean="0">
                <a:latin typeface="HGP創英角ｺﾞｼｯｸUB" pitchFamily="50" charset="-128"/>
                <a:ea typeface="HGP創英角ｺﾞｼｯｸUB" pitchFamily="50" charset="-128"/>
              </a:rPr>
              <a:t>ICON</a:t>
            </a:r>
            <a:r>
              <a:rPr lang="ja-JP" altLang="en-US" sz="2000" dirty="0" smtClean="0">
                <a:latin typeface="HGP創英角ｺﾞｼｯｸUB" pitchFamily="50" charset="-128"/>
                <a:ea typeface="HGP創英角ｺﾞｼｯｸUB" pitchFamily="50" charset="-128"/>
              </a:rPr>
              <a:t>対応、</a:t>
            </a:r>
            <a:r>
              <a:rPr lang="en-US" altLang="ja-JP" sz="2000" dirty="0" smtClean="0">
                <a:latin typeface="HGP創英角ｺﾞｼｯｸUB" pitchFamily="50" charset="-128"/>
                <a:ea typeface="HGP創英角ｺﾞｼｯｸUB" pitchFamily="50" charset="-128"/>
              </a:rPr>
              <a:t>SXF</a:t>
            </a:r>
            <a:r>
              <a:rPr lang="ja-JP" altLang="en-US" sz="2000" dirty="0" smtClean="0">
                <a:latin typeface="HGP創英角ｺﾞｼｯｸUB" pitchFamily="50" charset="-128"/>
                <a:ea typeface="HGP創英角ｺﾞｼｯｸUB" pitchFamily="50" charset="-128"/>
              </a:rPr>
              <a:t>（</a:t>
            </a:r>
            <a:r>
              <a:rPr lang="en-US" altLang="ja-JP" sz="2000" dirty="0" smtClean="0">
                <a:latin typeface="HGP創英角ｺﾞｼｯｸUB" pitchFamily="50" charset="-128"/>
                <a:ea typeface="HGP創英角ｺﾞｼｯｸUB" pitchFamily="50" charset="-128"/>
              </a:rPr>
              <a:t>P2Z</a:t>
            </a:r>
            <a:r>
              <a:rPr lang="ja-JP" altLang="en-US" sz="2000" dirty="0" smtClean="0">
                <a:latin typeface="HGP創英角ｺﾞｼｯｸUB" pitchFamily="50" charset="-128"/>
                <a:ea typeface="HGP創英角ｺﾞｼｯｸUB" pitchFamily="50" charset="-128"/>
              </a:rPr>
              <a:t>）形式対応、</a:t>
            </a:r>
            <a:r>
              <a:rPr lang="en-US" altLang="ja-JP" sz="2000" dirty="0" smtClean="0">
                <a:latin typeface="HGP創英角ｺﾞｼｯｸUB" pitchFamily="50" charset="-128"/>
                <a:ea typeface="HGP創英角ｺﾞｼｯｸUB" pitchFamily="50" charset="-128"/>
              </a:rPr>
              <a:t>4</a:t>
            </a:r>
            <a:r>
              <a:rPr lang="ja-JP" altLang="en-US" sz="2000" dirty="0" smtClean="0">
                <a:latin typeface="HGP創英角ｺﾞｼｯｸUB" pitchFamily="50" charset="-128"/>
                <a:ea typeface="HGP創英角ｺﾞｼｯｸUB" pitchFamily="50" charset="-128"/>
              </a:rPr>
              <a:t>文字拡張子ファイル対応、</a:t>
            </a:r>
            <a:r>
              <a:rPr lang="en-US" altLang="ja-JP" sz="2000" dirty="0" smtClean="0">
                <a:latin typeface="HGP創英角ｺﾞｼｯｸUB" pitchFamily="50" charset="-128"/>
                <a:ea typeface="HGP創英角ｺﾞｼｯｸUB" pitchFamily="50" charset="-128"/>
              </a:rPr>
              <a:t>JGD2011</a:t>
            </a:r>
            <a:r>
              <a:rPr lang="ja-JP" altLang="en-US" sz="2000" dirty="0" smtClean="0">
                <a:latin typeface="HGP創英角ｺﾞｼｯｸUB" pitchFamily="50" charset="-128"/>
                <a:ea typeface="HGP創英角ｺﾞｼｯｸUB" pitchFamily="50" charset="-128"/>
              </a:rPr>
              <a:t>対応</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3</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工事の流れ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49969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工事における電子納品の流れ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574460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14"/>
          <p:cNvSpPr txBox="1">
            <a:spLocks noChangeArrowheads="1"/>
          </p:cNvSpPr>
          <p:nvPr/>
        </p:nvSpPr>
        <p:spPr bwMode="auto">
          <a:xfrm>
            <a:off x="180000" y="648000"/>
            <a:ext cx="4714875" cy="4330416"/>
          </a:xfrm>
          <a:prstGeom prst="rect">
            <a:avLst/>
          </a:prstGeom>
          <a:noFill/>
          <a:ln>
            <a:noFill/>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lnSpc>
                <a:spcPct val="130000"/>
              </a:lnSpc>
              <a:spcBef>
                <a:spcPct val="20000"/>
              </a:spcBef>
              <a:buClr>
                <a:schemeClr val="tx1"/>
              </a:buClr>
              <a:buSzPct val="100000"/>
              <a:buFont typeface="HGP創英角ｺﾞｼｯｸUB" panose="020B0900000000000000" pitchFamily="50" charset="-128"/>
              <a:buChar char="○"/>
            </a:pPr>
            <a:r>
              <a:rPr lang="ja-JP" altLang="en-US" sz="1800" b="0" dirty="0" smtClean="0">
                <a:solidFill>
                  <a:srgbClr val="000000"/>
                </a:solidFill>
                <a:latin typeface="HGP創英角ｺﾞｼｯｸUB" pitchFamily="50" charset="-128"/>
                <a:ea typeface="HGP創英角ｺﾞｼｯｸUB" pitchFamily="50" charset="-128"/>
              </a:rPr>
              <a:t>受発注者間</a:t>
            </a:r>
            <a:r>
              <a:rPr lang="ja-JP" altLang="en-US" sz="1800" b="0" dirty="0">
                <a:solidFill>
                  <a:srgbClr val="000000"/>
                </a:solidFill>
                <a:latin typeface="HGP創英角ｺﾞｼｯｸUB" pitchFamily="50" charset="-128"/>
                <a:ea typeface="HGP創英角ｺﾞｼｯｸUB" pitchFamily="50" charset="-128"/>
              </a:rPr>
              <a:t>の工事帳票の授受を</a:t>
            </a:r>
            <a:r>
              <a:rPr lang="ja-JP" altLang="en-US" sz="1800" b="0" dirty="0">
                <a:solidFill>
                  <a:srgbClr val="FF0000"/>
                </a:solidFill>
                <a:latin typeface="HGP創英角ｺﾞｼｯｸUB" pitchFamily="50" charset="-128"/>
                <a:ea typeface="HGP創英角ｺﾞｼｯｸUB" pitchFamily="50" charset="-128"/>
              </a:rPr>
              <a:t>情報共有システム</a:t>
            </a:r>
            <a:r>
              <a:rPr lang="ja-JP" altLang="en-US" sz="1800" b="0" dirty="0">
                <a:latin typeface="HGP創英角ｺﾞｼｯｸUB" pitchFamily="50" charset="-128"/>
                <a:ea typeface="HGP創英角ｺﾞｼｯｸUB" pitchFamily="50" charset="-128"/>
              </a:rPr>
              <a:t>を利用する</a:t>
            </a:r>
            <a:r>
              <a:rPr lang="ja-JP" altLang="en-US" sz="1800" b="0" dirty="0">
                <a:solidFill>
                  <a:srgbClr val="00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電子データ」</a:t>
            </a:r>
            <a:r>
              <a:rPr lang="ja-JP" altLang="en-US" sz="1800" b="0" dirty="0">
                <a:solidFill>
                  <a:srgbClr val="000000"/>
                </a:solidFill>
                <a:latin typeface="HGP創英角ｺﾞｼｯｸUB" pitchFamily="50" charset="-128"/>
                <a:ea typeface="HGP創英角ｺﾞｼｯｸUB" pitchFamily="50" charset="-128"/>
              </a:rPr>
              <a:t>もしくは</a:t>
            </a:r>
            <a:r>
              <a:rPr lang="ja-JP" altLang="en-US" sz="1800" b="0" dirty="0">
                <a:solidFill>
                  <a:srgbClr val="FF0000"/>
                </a:solidFill>
                <a:latin typeface="HGP創英角ｺﾞｼｯｸUB" pitchFamily="50" charset="-128"/>
                <a:ea typeface="HGP創英角ｺﾞｼｯｸUB" pitchFamily="50" charset="-128"/>
              </a:rPr>
              <a:t>「紙」</a:t>
            </a:r>
            <a:r>
              <a:rPr lang="ja-JP" altLang="en-US" sz="1800" b="0" dirty="0">
                <a:solidFill>
                  <a:srgbClr val="000000"/>
                </a:solidFill>
                <a:latin typeface="HGP創英角ｺﾞｼｯｸUB" pitchFamily="50" charset="-128"/>
                <a:ea typeface="HGP創英角ｺﾞｼｯｸUB" pitchFamily="50" charset="-128"/>
              </a:rPr>
              <a:t>で</a:t>
            </a:r>
            <a:r>
              <a:rPr lang="ja-JP" altLang="en-US" sz="1800" b="0" dirty="0" smtClean="0">
                <a:solidFill>
                  <a:srgbClr val="000000"/>
                </a:solidFill>
                <a:latin typeface="HGP創英角ｺﾞｼｯｸUB" pitchFamily="50" charset="-128"/>
                <a:ea typeface="HGP創英角ｺﾞｼｯｸUB" pitchFamily="50" charset="-128"/>
              </a:rPr>
              <a:t>行います。</a:t>
            </a:r>
            <a:endParaRPr lang="ja-JP" altLang="en-US" sz="1800" b="0" dirty="0">
              <a:solidFill>
                <a:srgbClr val="000000"/>
              </a:solidFill>
              <a:latin typeface="HGP創英角ｺﾞｼｯｸUB" pitchFamily="50" charset="-128"/>
              <a:ea typeface="HGP創英角ｺﾞｼｯｸUB" pitchFamily="50" charset="-128"/>
            </a:endParaRPr>
          </a:p>
          <a:p>
            <a:pPr marL="285750" indent="-285750" algn="l" eaLnBrk="1" hangingPunct="1">
              <a:lnSpc>
                <a:spcPct val="130000"/>
              </a:lnSpc>
              <a:spcBef>
                <a:spcPct val="20000"/>
              </a:spcBef>
              <a:buClr>
                <a:schemeClr val="tx1"/>
              </a:buClr>
              <a:buSzPct val="100000"/>
              <a:buFont typeface="HGP創英角ｺﾞｼｯｸUB" panose="020B0900000000000000" pitchFamily="50" charset="-128"/>
              <a:buChar char="○"/>
            </a:pPr>
            <a:r>
              <a:rPr lang="ja-JP" altLang="en-US" sz="1800" b="0" dirty="0" smtClean="0">
                <a:solidFill>
                  <a:srgbClr val="000000"/>
                </a:solidFill>
                <a:latin typeface="HGP創英角ｺﾞｼｯｸUB" pitchFamily="50" charset="-128"/>
                <a:ea typeface="HGP創英角ｺﾞｼｯｸUB" pitchFamily="50" charset="-128"/>
              </a:rPr>
              <a:t>情報</a:t>
            </a:r>
            <a:r>
              <a:rPr lang="ja-JP" altLang="en-US" sz="1800" b="0" dirty="0">
                <a:solidFill>
                  <a:srgbClr val="000000"/>
                </a:solidFill>
                <a:latin typeface="HGP創英角ｺﾞｼｯｸUB" pitchFamily="50" charset="-128"/>
                <a:ea typeface="HGP創英角ｺﾞｼｯｸUB" pitchFamily="50" charset="-128"/>
              </a:rPr>
              <a:t>共有システム利用の有無に係わらず、「工事完成図書」の作成から納品までの流れに違い</a:t>
            </a:r>
            <a:r>
              <a:rPr lang="ja-JP" altLang="en-US" sz="1800" b="0" dirty="0" smtClean="0">
                <a:solidFill>
                  <a:srgbClr val="000000"/>
                </a:solidFill>
                <a:latin typeface="HGP創英角ｺﾞｼｯｸUB" pitchFamily="50" charset="-128"/>
                <a:ea typeface="HGP創英角ｺﾞｼｯｸUB" pitchFamily="50" charset="-128"/>
              </a:rPr>
              <a:t>はない。</a:t>
            </a:r>
            <a:endParaRPr lang="en-US" altLang="ja-JP" sz="1800" b="0" dirty="0" smtClean="0">
              <a:solidFill>
                <a:srgbClr val="000000"/>
              </a:solidFill>
              <a:latin typeface="HGP創英角ｺﾞｼｯｸUB" pitchFamily="50" charset="-128"/>
              <a:ea typeface="HGP創英角ｺﾞｼｯｸUB" pitchFamily="50" charset="-128"/>
            </a:endParaRPr>
          </a:p>
          <a:p>
            <a:pPr marL="285750" indent="-285750" algn="l" eaLnBrk="1" hangingPunct="1">
              <a:lnSpc>
                <a:spcPct val="120000"/>
              </a:lnSpc>
              <a:spcBef>
                <a:spcPct val="50000"/>
              </a:spcBef>
              <a:buClr>
                <a:schemeClr val="tx1"/>
              </a:buClr>
              <a:buFont typeface="HGP創英角ｺﾞｼｯｸUB" panose="020B0900000000000000" pitchFamily="50" charset="-128"/>
              <a:buChar char="○"/>
            </a:pPr>
            <a:r>
              <a:rPr lang="ja-JP" altLang="en-US" sz="1800" b="0" dirty="0" smtClean="0">
                <a:solidFill>
                  <a:srgbClr val="FF0000"/>
                </a:solidFill>
                <a:latin typeface="HGP創英角ｺﾞｼｯｸUB" pitchFamily="50" charset="-128"/>
                <a:ea typeface="HGP創英角ｺﾞｼｯｸUB" pitchFamily="50" charset="-128"/>
              </a:rPr>
              <a:t>工事帳票</a:t>
            </a:r>
            <a:r>
              <a:rPr lang="ja-JP" altLang="en-US" sz="1800" b="0" dirty="0">
                <a:solidFill>
                  <a:srgbClr val="000000"/>
                </a:solidFill>
                <a:latin typeface="HGP創英角ｺﾞｼｯｸUB" pitchFamily="50" charset="-128"/>
                <a:ea typeface="HGP創英角ｺﾞｼｯｸUB" pitchFamily="50" charset="-128"/>
              </a:rPr>
              <a:t>は、システムに蓄積された工事帳票を電子データで出力して検査に利用する。</a:t>
            </a:r>
          </a:p>
          <a:p>
            <a:pPr marL="285750" indent="-285750" algn="l" eaLnBrk="1" hangingPunct="1">
              <a:lnSpc>
                <a:spcPct val="120000"/>
              </a:lnSpc>
              <a:spcBef>
                <a:spcPct val="50000"/>
              </a:spcBef>
              <a:buFont typeface="HGP創英角ｺﾞｼｯｸUB" panose="020B0900000000000000" pitchFamily="50" charset="-128"/>
              <a:buChar char="○"/>
            </a:pPr>
            <a:r>
              <a:rPr lang="ja-JP" altLang="en-US" sz="1800" b="0" dirty="0" smtClean="0">
                <a:solidFill>
                  <a:srgbClr val="000000"/>
                </a:solidFill>
                <a:latin typeface="HGP創英角ｺﾞｼｯｸUB" pitchFamily="50" charset="-128"/>
                <a:ea typeface="HGP創英角ｺﾞｼｯｸUB" pitchFamily="50" charset="-128"/>
              </a:rPr>
              <a:t>その後受発注者ともにシステム</a:t>
            </a:r>
            <a:r>
              <a:rPr lang="ja-JP" altLang="en-US" sz="1800" b="0" dirty="0">
                <a:solidFill>
                  <a:srgbClr val="000000"/>
                </a:solidFill>
                <a:latin typeface="HGP創英角ｺﾞｼｯｸUB" pitchFamily="50" charset="-128"/>
                <a:ea typeface="HGP創英角ｺﾞｼｯｸUB" pitchFamily="50" charset="-128"/>
              </a:rPr>
              <a:t>より取得し、所定期間保存する。</a:t>
            </a:r>
          </a:p>
          <a:p>
            <a:pPr marL="285750" indent="-285750" algn="l" eaLnBrk="1" hangingPunct="1">
              <a:lnSpc>
                <a:spcPct val="130000"/>
              </a:lnSpc>
              <a:spcBef>
                <a:spcPct val="20000"/>
              </a:spcBef>
              <a:buClr>
                <a:schemeClr val="tx1"/>
              </a:buClr>
              <a:buSzPct val="100000"/>
              <a:buFont typeface="HGP創英角ｺﾞｼｯｸUB" panose="020B0900000000000000" pitchFamily="50" charset="-128"/>
              <a:buChar char="○"/>
            </a:pPr>
            <a:endParaRPr lang="ja-JP" altLang="en-US" sz="1800" b="0" dirty="0">
              <a:solidFill>
                <a:srgbClr val="000000"/>
              </a:solidFill>
              <a:latin typeface="HGP創英角ｺﾞｼｯｸUB" pitchFamily="50" charset="-128"/>
              <a:ea typeface="HGP創英角ｺﾞｼｯｸUB" pitchFamily="50" charset="-128"/>
            </a:endParaRPr>
          </a:p>
        </p:txBody>
      </p:sp>
      <p:sp>
        <p:nvSpPr>
          <p:cNvPr id="15362" name="Rectangle 2"/>
          <p:cNvSpPr>
            <a:spLocks noGrp="1" noChangeArrowheads="1"/>
          </p:cNvSpPr>
          <p:nvPr>
            <p:ph type="title" idx="4294967295"/>
          </p:nvPr>
        </p:nvSpPr>
        <p:spPr>
          <a:xfrm>
            <a:off x="108000" y="0"/>
            <a:ext cx="8388350" cy="648000"/>
          </a:xfrm>
          <a:noFill/>
        </p:spPr>
        <p:txBody>
          <a:bodyPr anchor="ctr"/>
          <a:lstStyle/>
          <a:p>
            <a:pPr eaLnBrk="1" hangingPunct="1"/>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電子納品等の流れ</a:t>
            </a:r>
            <a:r>
              <a:rPr lang="ja-JP" altLang="en-US" sz="2000" b="0" dirty="0" smtClean="0">
                <a:latin typeface="HGP創英角ｺﾞｼｯｸUB" pitchFamily="50" charset="-128"/>
                <a:ea typeface="HGP創英角ｺﾞｼｯｸUB" pitchFamily="50" charset="-128"/>
              </a:rPr>
              <a:t>　</a:t>
            </a:r>
            <a:endParaRPr lang="ja-JP" altLang="en-US" sz="1800" b="0" dirty="0" smtClean="0">
              <a:latin typeface="HGP創英角ｺﾞｼｯｸUB" pitchFamily="50" charset="-128"/>
              <a:ea typeface="HGP創英角ｺﾞｼｯｸUB" pitchFamily="50" charset="-128"/>
            </a:endParaRPr>
          </a:p>
        </p:txBody>
      </p:sp>
      <p:pic>
        <p:nvPicPr>
          <p:cNvPr id="15366" name="図 14" descr="IP12_A14.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4509120"/>
            <a:ext cx="1223962"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Picture 18" descr="MC900434750[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7088" y="5697538"/>
            <a:ext cx="576262"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9" name="Text Box 17"/>
          <p:cNvSpPr txBox="1">
            <a:spLocks noChangeArrowheads="1"/>
          </p:cNvSpPr>
          <p:nvPr/>
        </p:nvSpPr>
        <p:spPr bwMode="auto">
          <a:xfrm>
            <a:off x="1407312" y="4761148"/>
            <a:ext cx="3240087"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FF0000"/>
                </a:solidFill>
                <a:latin typeface="HGP創英角ｺﾞｼｯｸUB" pitchFamily="50" charset="-128"/>
                <a:ea typeface="HGP創英角ｺﾞｼｯｸUB" pitchFamily="50" charset="-128"/>
              </a:rPr>
              <a:t>工事写真および工事帳票の保管は、保管管理システムでは行いません</a:t>
            </a:r>
          </a:p>
        </p:txBody>
      </p:sp>
      <p:sp>
        <p:nvSpPr>
          <p:cNvPr id="15370" name="AutoShape 11"/>
          <p:cNvSpPr>
            <a:spLocks noChangeArrowheads="1"/>
          </p:cNvSpPr>
          <p:nvPr/>
        </p:nvSpPr>
        <p:spPr bwMode="auto">
          <a:xfrm>
            <a:off x="1374242" y="5551519"/>
            <a:ext cx="3455988" cy="715089"/>
          </a:xfrm>
          <a:prstGeom prst="wedgeRoundRectCallout">
            <a:avLst>
              <a:gd name="adj1" fmla="val 51294"/>
              <a:gd name="adj2" fmla="val -87186"/>
              <a:gd name="adj3" fmla="val 16667"/>
            </a:avLst>
          </a:prstGeom>
          <a:solidFill>
            <a:srgbClr val="FFFF66"/>
          </a:solidFill>
          <a:ln w="9525" algn="ctr">
            <a:solidFill>
              <a:srgbClr val="0000FF"/>
            </a:solidFill>
            <a:miter lim="800000"/>
            <a:headEnd/>
            <a:tailEnd/>
          </a:ln>
          <a:effectLst>
            <a:prstShdw prst="shdw13" dist="53882" dir="13500000">
              <a:srgbClr val="808080">
                <a:alpha val="50000"/>
              </a:srgbClr>
            </a:prstShdw>
          </a:effectLst>
        </p:spPr>
        <p:txBody>
          <a:bodyPr lIns="0" tIns="0" rIns="0" bIns="0" anchor="ctr" anchorCtr="1">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171450" indent="-171450" algn="l" eaLnBrk="1" hangingPunct="1">
              <a:spcBef>
                <a:spcPct val="20000"/>
              </a:spcBef>
              <a:buClr>
                <a:schemeClr val="tx1"/>
              </a:buClr>
              <a:buSzPct val="100000"/>
              <a:buFont typeface="Wingdings" panose="05000000000000000000" pitchFamily="2" charset="2"/>
              <a:buChar char="l"/>
            </a:pPr>
            <a:r>
              <a:rPr lang="ja-JP" altLang="en-US" sz="1000" b="0" dirty="0" smtClean="0">
                <a:solidFill>
                  <a:srgbClr val="000000"/>
                </a:solidFill>
                <a:latin typeface="ＭＳ Ｐゴシック" pitchFamily="50" charset="-128"/>
              </a:rPr>
              <a:t>発注者</a:t>
            </a:r>
            <a:r>
              <a:rPr lang="ja-JP" altLang="en-US" sz="1000" b="0" dirty="0">
                <a:solidFill>
                  <a:srgbClr val="000000"/>
                </a:solidFill>
                <a:latin typeface="ＭＳ Ｐゴシック" pitchFamily="50" charset="-128"/>
              </a:rPr>
              <a:t>及び受注者は、情報共有システムにより出力した工事帳票を保存期間の満了まで適切に保管します。</a:t>
            </a:r>
          </a:p>
          <a:p>
            <a:pPr marL="171450" indent="-171450" algn="l" eaLnBrk="1" hangingPunct="1">
              <a:spcBef>
                <a:spcPct val="20000"/>
              </a:spcBef>
              <a:buClr>
                <a:schemeClr val="tx1"/>
              </a:buClr>
              <a:buSzPct val="100000"/>
              <a:buFont typeface="Wingdings" panose="05000000000000000000" pitchFamily="2" charset="2"/>
              <a:buChar char="l"/>
            </a:pPr>
            <a:r>
              <a:rPr lang="ja-JP" altLang="en-US" sz="1000" b="0" dirty="0" smtClean="0">
                <a:solidFill>
                  <a:srgbClr val="000000"/>
                </a:solidFill>
                <a:latin typeface="ＭＳ Ｐゴシック" pitchFamily="50" charset="-128"/>
              </a:rPr>
              <a:t>保管</a:t>
            </a:r>
            <a:r>
              <a:rPr lang="ja-JP" altLang="en-US" sz="1000" b="0" dirty="0">
                <a:solidFill>
                  <a:srgbClr val="000000"/>
                </a:solidFill>
                <a:latin typeface="ＭＳ Ｐゴシック" pitchFamily="50" charset="-128"/>
              </a:rPr>
              <a:t>方法は、電子媒体に書き込んで電子媒体を保管する、事務所共有サーバで保管するなどの方法があります。</a:t>
            </a:r>
          </a:p>
        </p:txBody>
      </p:sp>
      <p:pic>
        <p:nvPicPr>
          <p:cNvPr id="9" name="Picture 1"/>
          <p:cNvPicPr>
            <a:picLocks noChangeAspect="1" noChangeArrowheads="1"/>
          </p:cNvPicPr>
          <p:nvPr/>
        </p:nvPicPr>
        <p:blipFill>
          <a:blip r:embed="rId5" cstate="print"/>
          <a:srcRect/>
          <a:stretch>
            <a:fillRect/>
          </a:stretch>
        </p:blipFill>
        <p:spPr bwMode="auto">
          <a:xfrm>
            <a:off x="4896036" y="744946"/>
            <a:ext cx="3732345" cy="5420358"/>
          </a:xfrm>
          <a:prstGeom prst="rect">
            <a:avLst/>
          </a:prstGeom>
          <a:noFill/>
          <a:ln w="9525">
            <a:solidFill>
              <a:schemeClr val="tx1"/>
            </a:solidFill>
            <a:miter lim="800000"/>
            <a:headEnd/>
            <a:tailEnd/>
          </a:ln>
          <a:effectLst/>
        </p:spPr>
      </p:pic>
    </p:spTree>
    <p:extLst>
      <p:ext uri="{BB962C8B-B14F-4D97-AF65-F5344CB8AC3E}">
        <p14:creationId xmlns="" xmlns:p14="http://schemas.microsoft.com/office/powerpoint/2010/main" val="1902244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工事における各段階での</a:t>
            </a:r>
            <a:endParaRPr lang="en-US" altLang="ja-JP" sz="4400" b="0" dirty="0" smtClean="0">
              <a:solidFill>
                <a:srgbClr val="330066"/>
              </a:solidFill>
              <a:latin typeface="HGP創英角ｺﾞｼｯｸUB" pitchFamily="50" charset="-128"/>
              <a:ea typeface="HGP創英角ｺﾞｼｯｸUB" pitchFamily="50" charset="-128"/>
            </a:endParaRPr>
          </a:p>
          <a:p>
            <a:pPr algn="r"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実施事項について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933798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8000" y="0"/>
            <a:ext cx="81364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工事</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情報共有システムの事前協議</a:t>
            </a:r>
            <a:r>
              <a:rPr lang="ja-JP" altLang="en-US" sz="20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en-US" altLang="ja-JP" sz="2000" b="0" dirty="0" smtClean="0">
                <a:solidFill>
                  <a:srgbClr val="330066"/>
                </a:solidFill>
                <a:latin typeface="HGP創英角ｺﾞｼｯｸUB" panose="020B0900000000000000" pitchFamily="50" charset="-128"/>
                <a:ea typeface="HGP創英角ｺﾞｼｯｸUB" panose="020B0900000000000000" pitchFamily="50" charset="-128"/>
              </a:rPr>
              <a:t>H27</a:t>
            </a:r>
            <a:r>
              <a:rPr lang="ja-JP" altLang="en-US" sz="2000" b="0" dirty="0" smtClean="0">
                <a:solidFill>
                  <a:srgbClr val="330066"/>
                </a:solidFill>
                <a:latin typeface="HGP創英角ｺﾞｼｯｸUB" panose="020B0900000000000000" pitchFamily="50" charset="-128"/>
                <a:ea typeface="HGP創英角ｺﾞｼｯｸUB" panose="020B0900000000000000" pitchFamily="50" charset="-128"/>
              </a:rPr>
              <a:t>変更箇所）</a:t>
            </a:r>
            <a:endParaRPr lang="ja-JP" altLang="en-US" sz="20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8964000" cy="3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事前協議</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工事着手前の打合せでは、事前協議チェックシート</a:t>
            </a:r>
            <a:r>
              <a:rPr lang="ja-JP" altLang="en-US" sz="2600" b="0" dirty="0" smtClean="0">
                <a:solidFill>
                  <a:srgbClr val="000000"/>
                </a:solidFill>
                <a:latin typeface="HGP創英角ｺﾞｼｯｸUB" pitchFamily="50" charset="-128"/>
                <a:ea typeface="HGP創英角ｺﾞｼｯｸUB" pitchFamily="50" charset="-128"/>
              </a:rPr>
              <a:t>及び「工事関係書類一覧表」を</a:t>
            </a:r>
            <a:r>
              <a:rPr lang="ja-JP" altLang="en-US" sz="2600" b="0" dirty="0">
                <a:solidFill>
                  <a:srgbClr val="000000"/>
                </a:solidFill>
                <a:latin typeface="HGP創英角ｺﾞｼｯｸUB" pitchFamily="50" charset="-128"/>
                <a:ea typeface="HGP創英角ｺﾞｼｯｸUB" pitchFamily="50" charset="-128"/>
              </a:rPr>
              <a:t>利用し、情報共有・電子納品に関する協議事項として下記の項目について協議</a:t>
            </a:r>
            <a:r>
              <a:rPr lang="ja-JP" altLang="en-US" sz="2600" b="0" dirty="0" smtClean="0">
                <a:solidFill>
                  <a:srgbClr val="000000"/>
                </a:solidFill>
                <a:latin typeface="HGP創英角ｺﾞｼｯｸUB" pitchFamily="50" charset="-128"/>
                <a:ea typeface="HGP創英角ｺﾞｼｯｸUB" pitchFamily="50" charset="-128"/>
              </a:rPr>
              <a:t>を行う。</a:t>
            </a:r>
            <a:endParaRPr lang="ja-JP" altLang="en-US" sz="26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協議実施後、受注者は、決定したシステム提供業者と契約し、発注者へ報告を</a:t>
            </a:r>
            <a:r>
              <a:rPr lang="ja-JP" altLang="en-US" sz="2600" b="0" dirty="0" smtClean="0">
                <a:solidFill>
                  <a:srgbClr val="000000"/>
                </a:solidFill>
                <a:latin typeface="HGP創英角ｺﾞｼｯｸUB" pitchFamily="50" charset="-128"/>
                <a:ea typeface="HGP創英角ｺﾞｼｯｸUB" pitchFamily="50" charset="-128"/>
              </a:rPr>
              <a:t>行う。（申込みから</a:t>
            </a:r>
            <a:r>
              <a:rPr lang="ja-JP" altLang="en-US" sz="2600" b="0" dirty="0" smtClean="0">
                <a:solidFill>
                  <a:srgbClr val="FF0000"/>
                </a:solidFill>
                <a:latin typeface="HGP創英角ｺﾞｼｯｸUB" pitchFamily="50" charset="-128"/>
                <a:ea typeface="HGP創英角ｺﾞｼｯｸUB" pitchFamily="50" charset="-128"/>
              </a:rPr>
              <a:t>利用開始まで</a:t>
            </a:r>
            <a:r>
              <a:rPr lang="en-US" altLang="ja-JP" sz="2600" b="0" dirty="0" smtClean="0">
                <a:solidFill>
                  <a:srgbClr val="FF0000"/>
                </a:solidFill>
                <a:latin typeface="HGP創英角ｺﾞｼｯｸUB" pitchFamily="50" charset="-128"/>
                <a:ea typeface="HGP創英角ｺﾞｼｯｸUB" pitchFamily="50" charset="-128"/>
              </a:rPr>
              <a:t>3</a:t>
            </a:r>
            <a:r>
              <a:rPr lang="ja-JP" altLang="en-US" sz="2600" b="0" dirty="0" smtClean="0">
                <a:solidFill>
                  <a:srgbClr val="FF0000"/>
                </a:solidFill>
                <a:latin typeface="HGP創英角ｺﾞｼｯｸUB" pitchFamily="50" charset="-128"/>
                <a:ea typeface="HGP創英角ｺﾞｼｯｸUB" pitchFamily="50" charset="-128"/>
              </a:rPr>
              <a:t>日程度ですが、</a:t>
            </a:r>
            <a:r>
              <a:rPr lang="ja-JP" altLang="en-US" sz="2600" b="0" dirty="0" smtClean="0">
                <a:latin typeface="HGP創英角ｺﾞｼｯｸUB" pitchFamily="50" charset="-128"/>
                <a:ea typeface="HGP創英角ｺﾞｼｯｸUB" pitchFamily="50" charset="-128"/>
              </a:rPr>
              <a:t>初期段階の設定が必要なシステム</a:t>
            </a:r>
            <a:r>
              <a:rPr lang="ja-JP" altLang="en-US" sz="2600" b="0" dirty="0" smtClean="0">
                <a:solidFill>
                  <a:srgbClr val="000000"/>
                </a:solidFill>
                <a:latin typeface="HGP創英角ｺﾞｼｯｸUB" pitchFamily="50" charset="-128"/>
                <a:ea typeface="HGP創英角ｺﾞｼｯｸUB" pitchFamily="50" charset="-128"/>
              </a:rPr>
              <a:t>もあります。）</a:t>
            </a:r>
            <a:endParaRPr lang="ja-JP" altLang="en-US" sz="2600" b="0" dirty="0">
              <a:solidFill>
                <a:srgbClr val="000000"/>
              </a:solidFill>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3981901" y="6430639"/>
            <a:ext cx="4262507"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関東地方整備局 情報共有システム運用の</a:t>
            </a:r>
            <a:r>
              <a:rPr lang="ja-JP" altLang="en-US" dirty="0" smtClean="0"/>
              <a:t>手引きより</a:t>
            </a:r>
            <a:endParaRPr lang="en-US" altLang="ja-JP" dirty="0" smtClean="0"/>
          </a:p>
          <a:p>
            <a:pPr eaLnBrk="1" hangingPunct="1"/>
            <a:r>
              <a:rPr lang="en-US" altLang="ja-JP" u="sng" dirty="0">
                <a:solidFill>
                  <a:srgbClr val="0000FF"/>
                </a:solidFill>
              </a:rPr>
              <a:t>http://www.ktr.mlit.go.jp/gijyutu/index00000009.html</a:t>
            </a:r>
            <a:endParaRPr lang="ja-JP" altLang="en-US" u="sng" dirty="0">
              <a:solidFill>
                <a:srgbClr val="0000FF"/>
              </a:solidFill>
            </a:endParaRPr>
          </a:p>
        </p:txBody>
      </p:sp>
      <p:graphicFrame>
        <p:nvGraphicFramePr>
          <p:cNvPr id="6" name="表 5"/>
          <p:cNvGraphicFramePr>
            <a:graphicFrameLocks noGrp="1"/>
          </p:cNvGraphicFramePr>
          <p:nvPr>
            <p:extLst>
              <p:ext uri="{D42A27DB-BD31-4B8C-83A1-F6EECF244321}">
                <p14:modId xmlns:p14="http://schemas.microsoft.com/office/powerpoint/2010/main" xmlns="" val="3402237822"/>
              </p:ext>
            </p:extLst>
          </p:nvPr>
        </p:nvGraphicFramePr>
        <p:xfrm>
          <a:off x="543247" y="4118977"/>
          <a:ext cx="8277225" cy="2133600"/>
        </p:xfrm>
        <a:graphic>
          <a:graphicData uri="http://schemas.openxmlformats.org/drawingml/2006/table">
            <a:tbl>
              <a:tblPr>
                <a:tableStyleId>{5C22544A-7EE6-4342-B048-85BDC9FD1C3A}</a:tableStyleId>
              </a:tblPr>
              <a:tblGrid>
                <a:gridCol w="8277225"/>
              </a:tblGrid>
              <a:tr h="1650283">
                <a:tc>
                  <a:txBody>
                    <a:bodyPr/>
                    <a:lstStyle/>
                    <a:p>
                      <a:pPr marL="0" lvl="0" indent="0" algn="just">
                        <a:spcAft>
                          <a:spcPts val="0"/>
                        </a:spcAft>
                        <a:buFont typeface="+mj-lt"/>
                        <a:buNone/>
                      </a:pPr>
                      <a:r>
                        <a:rPr kumimoji="1" lang="ja-JP" altLang="ja-JP" sz="2000" b="0" kern="1200" dirty="0" smtClean="0">
                          <a:solidFill>
                            <a:srgbClr val="FF0000"/>
                          </a:solidFill>
                          <a:latin typeface="HGP創英角ｺﾞｼｯｸUB" pitchFamily="50" charset="-128"/>
                          <a:ea typeface="HGP創英角ｺﾞｼｯｸUB" pitchFamily="50" charset="-128"/>
                          <a:cs typeface="+mn-cs"/>
                        </a:rPr>
                        <a:t>『着手前の打合せで協議する事項</a:t>
                      </a:r>
                      <a:r>
                        <a:rPr kumimoji="1" lang="en-US" altLang="ja-JP" sz="2000" b="0" kern="1200" dirty="0" smtClean="0">
                          <a:solidFill>
                            <a:srgbClr val="FF0000"/>
                          </a:solidFill>
                          <a:latin typeface="HGP創英角ｺﾞｼｯｸUB" pitchFamily="50" charset="-128"/>
                          <a:ea typeface="HGP創英角ｺﾞｼｯｸUB" pitchFamily="50" charset="-128"/>
                          <a:cs typeface="+mn-cs"/>
                        </a:rPr>
                        <a:t>』</a:t>
                      </a:r>
                    </a:p>
                    <a:p>
                      <a:pPr marL="342900" lvl="0" indent="-342900" algn="just">
                        <a:spcAft>
                          <a:spcPts val="0"/>
                        </a:spcAft>
                        <a:buFont typeface="+mj-lt"/>
                        <a:buAutoNum type="arabicParenBoth"/>
                      </a:pPr>
                      <a:r>
                        <a:rPr kumimoji="1" lang="ja-JP" sz="2000" b="0" kern="1200" dirty="0" smtClean="0">
                          <a:solidFill>
                            <a:srgbClr val="FF0000"/>
                          </a:solidFill>
                          <a:latin typeface="HGP創英角ｺﾞｼｯｸUB" pitchFamily="50" charset="-128"/>
                          <a:ea typeface="HGP創英角ｺﾞｼｯｸUB" pitchFamily="50" charset="-128"/>
                          <a:cs typeface="+mn-cs"/>
                        </a:rPr>
                        <a:t>使用</a:t>
                      </a:r>
                      <a:r>
                        <a:rPr kumimoji="1" lang="ja-JP" sz="2000" b="0" kern="1200" dirty="0">
                          <a:solidFill>
                            <a:srgbClr val="FF0000"/>
                          </a:solidFill>
                          <a:latin typeface="HGP創英角ｺﾞｼｯｸUB" pitchFamily="50" charset="-128"/>
                          <a:ea typeface="HGP創英角ｺﾞｼｯｸUB" pitchFamily="50" charset="-128"/>
                          <a:cs typeface="+mn-cs"/>
                        </a:rPr>
                        <a:t>するシステム、書類の取扱い【各書類の対応（紙</a:t>
                      </a:r>
                      <a:r>
                        <a:rPr kumimoji="1" lang="en-US" sz="2000" b="0" kern="1200" dirty="0">
                          <a:solidFill>
                            <a:srgbClr val="FF0000"/>
                          </a:solidFill>
                          <a:latin typeface="HGP創英角ｺﾞｼｯｸUB" pitchFamily="50" charset="-128"/>
                          <a:ea typeface="HGP創英角ｺﾞｼｯｸUB" pitchFamily="50" charset="-128"/>
                          <a:cs typeface="+mn-cs"/>
                        </a:rPr>
                        <a:t>or</a:t>
                      </a:r>
                      <a:r>
                        <a:rPr kumimoji="1" lang="ja-JP" sz="2000" b="0" kern="1200" dirty="0">
                          <a:solidFill>
                            <a:srgbClr val="FF0000"/>
                          </a:solidFill>
                          <a:latin typeface="HGP創英角ｺﾞｼｯｸUB" pitchFamily="50" charset="-128"/>
                          <a:ea typeface="HGP創英角ｺﾞｼｯｸUB" pitchFamily="50" charset="-128"/>
                          <a:cs typeface="+mn-cs"/>
                        </a:rPr>
                        <a:t>電子）、決裁経路】</a:t>
                      </a:r>
                    </a:p>
                    <a:p>
                      <a:pPr marL="342900" lvl="0" indent="-342900" algn="just">
                        <a:spcAft>
                          <a:spcPts val="0"/>
                        </a:spcAft>
                        <a:buFont typeface="+mj-lt"/>
                        <a:buAutoNum type="arabicParenBoth"/>
                      </a:pPr>
                      <a:r>
                        <a:rPr kumimoji="1" lang="ja-JP" sz="2000" b="0" kern="1200" dirty="0">
                          <a:solidFill>
                            <a:srgbClr val="FF0000"/>
                          </a:solidFill>
                          <a:latin typeface="HGP創英角ｺﾞｼｯｸUB" pitchFamily="50" charset="-128"/>
                          <a:ea typeface="HGP創英角ｺﾞｼｯｸUB" pitchFamily="50" charset="-128"/>
                          <a:cs typeface="+mn-cs"/>
                        </a:rPr>
                        <a:t>システムを運用する環境（システム、利用者、期間、機能</a:t>
                      </a:r>
                      <a:r>
                        <a:rPr kumimoji="1" lang="ja-JP" sz="2000" b="0" kern="1200" dirty="0" smtClean="0">
                          <a:solidFill>
                            <a:srgbClr val="FF0000"/>
                          </a:solidFill>
                          <a:latin typeface="HGP創英角ｺﾞｼｯｸUB" pitchFamily="50" charset="-128"/>
                          <a:ea typeface="HGP創英角ｺﾞｼｯｸUB" pitchFamily="50" charset="-128"/>
                          <a:cs typeface="+mn-cs"/>
                        </a:rPr>
                        <a:t>）及び</a:t>
                      </a:r>
                      <a:r>
                        <a:rPr kumimoji="1" lang="ja-JP" sz="2000" b="0" kern="1200" dirty="0">
                          <a:solidFill>
                            <a:srgbClr val="FF0000"/>
                          </a:solidFill>
                          <a:latin typeface="HGP創英角ｺﾞｼｯｸUB" pitchFamily="50" charset="-128"/>
                          <a:ea typeface="HGP創英角ｺﾞｼｯｸUB" pitchFamily="50" charset="-128"/>
                          <a:cs typeface="+mn-cs"/>
                        </a:rPr>
                        <a:t>データを作成するソフトの</a:t>
                      </a:r>
                      <a:r>
                        <a:rPr kumimoji="1" lang="ja-JP" sz="2000" b="0" kern="1200" dirty="0" smtClean="0">
                          <a:solidFill>
                            <a:srgbClr val="FF0000"/>
                          </a:solidFill>
                          <a:latin typeface="HGP創英角ｺﾞｼｯｸUB" pitchFamily="50" charset="-128"/>
                          <a:ea typeface="HGP創英角ｺﾞｼｯｸUB" pitchFamily="50" charset="-128"/>
                          <a:cs typeface="+mn-cs"/>
                        </a:rPr>
                        <a:t>確認</a:t>
                      </a:r>
                      <a:endParaRPr kumimoji="1" lang="en-US" altLang="ja-JP" sz="2000" b="0" kern="1200" dirty="0" smtClean="0">
                        <a:solidFill>
                          <a:srgbClr val="FF0000"/>
                        </a:solidFill>
                        <a:latin typeface="HGP創英角ｺﾞｼｯｸUB" pitchFamily="50" charset="-128"/>
                        <a:ea typeface="HGP創英角ｺﾞｼｯｸUB" pitchFamily="50" charset="-128"/>
                        <a:cs typeface="+mn-cs"/>
                      </a:endParaRPr>
                    </a:p>
                    <a:p>
                      <a:pPr marL="342900" lvl="0" indent="-342900" algn="just">
                        <a:spcAft>
                          <a:spcPts val="0"/>
                        </a:spcAft>
                        <a:buFont typeface="+mj-lt"/>
                        <a:buAutoNum type="arabicParenBoth"/>
                      </a:pPr>
                      <a:endParaRPr kumimoji="1" lang="en-US" altLang="ja-JP" sz="2000" b="0" kern="1200" dirty="0" smtClean="0">
                        <a:solidFill>
                          <a:srgbClr val="FF0000"/>
                        </a:solidFill>
                        <a:latin typeface="HGP創英角ｺﾞｼｯｸUB" pitchFamily="50" charset="-128"/>
                        <a:ea typeface="HGP創英角ｺﾞｼｯｸUB" pitchFamily="50" charset="-128"/>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None/>
                        <a:tabLst/>
                        <a:defRPr/>
                      </a:pPr>
                      <a:r>
                        <a:rPr lang="ja-JP" altLang="en-US" sz="2000" b="0" dirty="0" smtClean="0">
                          <a:solidFill>
                            <a:srgbClr val="0000FF"/>
                          </a:solidFill>
                          <a:latin typeface="HGP創英角ｺﾞｼｯｸUB" pitchFamily="50" charset="-128"/>
                          <a:ea typeface="HGP創英角ｺﾞｼｯｸUB" pitchFamily="50" charset="-128"/>
                        </a:rPr>
                        <a:t>（工事帳票については、事前協議に基づき書類を整理しているかを成績評定の考査項目としています。）</a:t>
                      </a:r>
                      <a:endParaRPr kumimoji="1" lang="ja-JP" sz="2000" b="0" kern="1200" dirty="0">
                        <a:solidFill>
                          <a:srgbClr val="FF0000"/>
                        </a:solidFill>
                        <a:latin typeface="HGP創英角ｺﾞｼｯｸUB" pitchFamily="50" charset="-128"/>
                        <a:ea typeface="HGP創英角ｺﾞｼｯｸUB" pitchFamily="50" charset="-128"/>
                        <a:cs typeface="+mn-cs"/>
                      </a:endParaRPr>
                    </a:p>
                  </a:txBody>
                  <a:tcPr marL="90170" marR="90170" marT="0" marB="0"/>
                </a:tc>
              </a:tr>
            </a:tbl>
          </a:graphicData>
        </a:graphic>
      </p:graphicFrame>
    </p:spTree>
    <p:extLst>
      <p:ext uri="{BB962C8B-B14F-4D97-AF65-F5344CB8AC3E}">
        <p14:creationId xmlns="" xmlns:p14="http://schemas.microsoft.com/office/powerpoint/2010/main" val="3666202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8000" y="0"/>
            <a:ext cx="81364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工事</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情報共有システムの提供者</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 name="正方形/長方形 8"/>
          <p:cNvSpPr>
            <a:spLocks noChangeArrowheads="1"/>
          </p:cNvSpPr>
          <p:nvPr/>
        </p:nvSpPr>
        <p:spPr bwMode="auto">
          <a:xfrm>
            <a:off x="3023829" y="6430639"/>
            <a:ext cx="5220580"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smtClean="0"/>
              <a:t>電子納品に関する要領・基準</a:t>
            </a:r>
            <a:r>
              <a:rPr lang="en-US" altLang="ja-JP" dirty="0" smtClean="0"/>
              <a:t>HP</a:t>
            </a:r>
            <a:r>
              <a:rPr lang="ja-JP" altLang="en-US" dirty="0" smtClean="0"/>
              <a:t>より</a:t>
            </a:r>
            <a:endParaRPr lang="en-US" altLang="ja-JP" dirty="0" smtClean="0"/>
          </a:p>
          <a:p>
            <a:pPr eaLnBrk="1" hangingPunct="1"/>
            <a:r>
              <a:rPr lang="en-US" altLang="ja-JP" u="sng" dirty="0" smtClean="0">
                <a:solidFill>
                  <a:srgbClr val="0000FF"/>
                </a:solidFill>
              </a:rPr>
              <a:t>http://www.cals-ed.go.jp/mg/wp-ontent/uploads/soukatsuichiran4.pdf</a:t>
            </a:r>
            <a:endParaRPr lang="ja-JP" altLang="en-US" u="sng" dirty="0">
              <a:solidFill>
                <a:srgbClr val="0000FF"/>
              </a:solidFill>
            </a:endParaRPr>
          </a:p>
        </p:txBody>
      </p:sp>
      <p:pic>
        <p:nvPicPr>
          <p:cNvPr id="6" name="Picture 1"/>
          <p:cNvPicPr>
            <a:picLocks noChangeAspect="1" noChangeArrowheads="1"/>
          </p:cNvPicPr>
          <p:nvPr/>
        </p:nvPicPr>
        <p:blipFill>
          <a:blip r:embed="rId2" cstate="print"/>
          <a:srcRect/>
          <a:stretch>
            <a:fillRect/>
          </a:stretch>
        </p:blipFill>
        <p:spPr bwMode="auto">
          <a:xfrm>
            <a:off x="0" y="1009489"/>
            <a:ext cx="9144000" cy="4759771"/>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IP12_B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24328" y="5094411"/>
            <a:ext cx="1438697" cy="130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108000" y="0"/>
            <a:ext cx="78152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a:solidFill>
                  <a:srgbClr val="330066"/>
                </a:solidFill>
                <a:latin typeface="HGP創英角ｺﾞｼｯｸUB" pitchFamily="50" charset="-128"/>
                <a:ea typeface="HGP創英角ｺﾞｼｯｸUB" pitchFamily="50" charset="-128"/>
              </a:rPr>
              <a:t>【</a:t>
            </a:r>
            <a:r>
              <a:rPr lang="ja-JP" altLang="en-US" sz="3200" b="0" dirty="0">
                <a:solidFill>
                  <a:srgbClr val="330066"/>
                </a:solidFill>
                <a:latin typeface="HGP創英角ｺﾞｼｯｸUB" pitchFamily="50" charset="-128"/>
                <a:ea typeface="HGP創英角ｺﾞｼｯｸUB" pitchFamily="50" charset="-128"/>
              </a:rPr>
              <a:t>工事</a:t>
            </a:r>
            <a:r>
              <a:rPr lang="en-US" altLang="ja-JP" sz="3200" b="0" dirty="0" smtClean="0">
                <a:solidFill>
                  <a:srgbClr val="330066"/>
                </a:solidFill>
                <a:latin typeface="HGP創英角ｺﾞｼｯｸUB" pitchFamily="50" charset="-128"/>
                <a:ea typeface="HGP創英角ｺﾞｼｯｸUB" pitchFamily="50" charset="-128"/>
              </a:rPr>
              <a:t>】</a:t>
            </a:r>
            <a:r>
              <a:rPr lang="ja-JP" altLang="en-US" sz="3200" b="0" dirty="0" smtClean="0">
                <a:solidFill>
                  <a:srgbClr val="330066"/>
                </a:solidFill>
                <a:latin typeface="HGP創英角ｺﾞｼｯｸUB" pitchFamily="50" charset="-128"/>
                <a:ea typeface="HGP創英角ｺﾞｼｯｸUB" pitchFamily="50" charset="-128"/>
              </a:rPr>
              <a:t>電子納品に関する事前</a:t>
            </a:r>
            <a:r>
              <a:rPr lang="ja-JP" altLang="en-US" sz="3200" b="0" dirty="0">
                <a:solidFill>
                  <a:srgbClr val="330066"/>
                </a:solidFill>
                <a:latin typeface="HGP創英角ｺﾞｼｯｸUB" pitchFamily="50" charset="-128"/>
                <a:ea typeface="HGP創英角ｺﾞｼｯｸUB" pitchFamily="50" charset="-128"/>
              </a:rPr>
              <a:t>協議事項</a:t>
            </a:r>
          </a:p>
        </p:txBody>
      </p:sp>
      <p:sp>
        <p:nvSpPr>
          <p:cNvPr id="21508" name="Rectangle 3"/>
          <p:cNvSpPr>
            <a:spLocks noChangeArrowheads="1"/>
          </p:cNvSpPr>
          <p:nvPr/>
        </p:nvSpPr>
        <p:spPr bwMode="auto">
          <a:xfrm>
            <a:off x="180000" y="648000"/>
            <a:ext cx="8820000" cy="446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ts val="4000"/>
              </a:lnSpc>
              <a:spcBef>
                <a:spcPts val="1200"/>
              </a:spcBef>
              <a:buClr>
                <a:srgbClr val="330066"/>
              </a:buClr>
              <a:buSzPct val="70000"/>
              <a:buFont typeface="Wingdings" pitchFamily="2" charset="2"/>
              <a:buNone/>
            </a:pPr>
            <a:r>
              <a:rPr lang="en-US" altLang="ja-JP" sz="3600" b="0" dirty="0" smtClean="0">
                <a:latin typeface="HGP創英角ｺﾞｼｯｸUB" pitchFamily="50" charset="-128"/>
                <a:ea typeface="HGP創英角ｺﾞｼｯｸUB" pitchFamily="50" charset="-128"/>
              </a:rPr>
              <a:t>①</a:t>
            </a:r>
            <a:r>
              <a:rPr lang="ja-JP" altLang="en-US" sz="3600" b="0" dirty="0" smtClean="0">
                <a:latin typeface="HGP創英角ｺﾞｼｯｸUB" pitchFamily="50" charset="-128"/>
                <a:ea typeface="HGP創英角ｺﾞｼｯｸUB" pitchFamily="50" charset="-128"/>
              </a:rPr>
              <a:t>適用基準、利用ソフト等 </a:t>
            </a: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②工事写真の提出方法</a:t>
            </a:r>
            <a:endParaRPr lang="en-US" altLang="ja-JP" sz="3600" b="0" dirty="0" smtClean="0">
              <a:latin typeface="HGP創英角ｺﾞｼｯｸUB" pitchFamily="50" charset="-128"/>
              <a:ea typeface="HGP創英角ｺﾞｼｯｸUB" pitchFamily="50" charset="-128"/>
            </a:endParaRP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③地質調査成果、</a:t>
            </a:r>
            <a:r>
              <a:rPr lang="ja-JP" altLang="en-US" sz="3600" b="0" u="sng" dirty="0" smtClean="0">
                <a:solidFill>
                  <a:srgbClr val="FF0000"/>
                </a:solidFill>
                <a:latin typeface="HGP創英角ｺﾞｼｯｸUB" pitchFamily="50" charset="-128"/>
                <a:ea typeface="HGP創英角ｺﾞｼｯｸUB" pitchFamily="50" charset="-128"/>
              </a:rPr>
              <a:t>道路工事完成図</a:t>
            </a:r>
            <a:r>
              <a:rPr lang="ja-JP" altLang="en-US" sz="3600" b="0" dirty="0" smtClean="0">
                <a:latin typeface="HGP創英角ｺﾞｼｯｸUB" pitchFamily="50" charset="-128"/>
                <a:ea typeface="HGP創英角ｺﾞｼｯｸUB" pitchFamily="50" charset="-128"/>
              </a:rPr>
              <a:t>の有無</a:t>
            </a: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④</a:t>
            </a:r>
            <a:r>
              <a:rPr lang="ja-JP" altLang="en-US" sz="3600" b="0" dirty="0" smtClean="0">
                <a:solidFill>
                  <a:srgbClr val="FF0000"/>
                </a:solidFill>
                <a:latin typeface="HGP創英角ｺﾞｼｯｸUB" pitchFamily="50" charset="-128"/>
                <a:ea typeface="HGP創英角ｺﾞｼｯｸUB" pitchFamily="50" charset="-128"/>
              </a:rPr>
              <a:t>電子納品のフォルダ・ファイル構成</a:t>
            </a:r>
            <a:endParaRPr lang="en-US" altLang="ja-JP" sz="3600" b="0" dirty="0" smtClean="0">
              <a:solidFill>
                <a:srgbClr val="FF0000"/>
              </a:solidFill>
              <a:latin typeface="HGP創英角ｺﾞｼｯｸUB" pitchFamily="50" charset="-128"/>
              <a:ea typeface="HGP創英角ｺﾞｼｯｸUB" pitchFamily="50" charset="-128"/>
            </a:endParaRP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⑤図面に関する事項</a:t>
            </a:r>
            <a:endParaRPr lang="en-US" altLang="ja-JP" sz="3600" b="0" dirty="0" smtClean="0">
              <a:latin typeface="HGP創英角ｺﾞｼｯｸUB" pitchFamily="50" charset="-128"/>
              <a:ea typeface="HGP創英角ｺﾞｼｯｸUB" pitchFamily="50" charset="-128"/>
            </a:endParaRP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　　（発注図の提供形式・レイヤの取扱等）</a:t>
            </a:r>
            <a:endParaRPr lang="en-US" altLang="ja-JP" sz="3600" b="0" dirty="0" smtClean="0">
              <a:latin typeface="HGP創英角ｺﾞｼｯｸUB" pitchFamily="50" charset="-128"/>
              <a:ea typeface="HGP創英角ｺﾞｼｯｸUB" pitchFamily="50" charset="-128"/>
            </a:endParaRPr>
          </a:p>
          <a:p>
            <a:pPr algn="l" eaLnBrk="1" hangingPunct="1">
              <a:lnSpc>
                <a:spcPts val="2500"/>
              </a:lnSpc>
              <a:spcBef>
                <a:spcPts val="0"/>
              </a:spcBef>
              <a:buClr>
                <a:srgbClr val="330066"/>
              </a:buClr>
              <a:buSzPct val="70000"/>
              <a:buFont typeface="Wingdings" pitchFamily="2" charset="2"/>
              <a:buNone/>
            </a:pPr>
            <a:r>
              <a:rPr lang="ja-JP" altLang="en-US" sz="2600" b="0" dirty="0" smtClean="0">
                <a:solidFill>
                  <a:srgbClr val="FF0000"/>
                </a:solidFill>
                <a:latin typeface="HGP創英角ｺﾞｼｯｸUB" pitchFamily="50" charset="-128"/>
                <a:ea typeface="HGP創英角ｺﾞｼｯｸUB" pitchFamily="50" charset="-128"/>
              </a:rPr>
              <a:t>　　図面の取り扱いについては、納品時の作業に影響しますので　　しっかりと協議して下さい。</a:t>
            </a:r>
            <a:endParaRPr lang="ja-JP" altLang="en-US" sz="2600" b="0"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797279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08000" y="0"/>
            <a:ext cx="7236308" cy="648000"/>
          </a:xfrm>
        </p:spPr>
        <p:txBody>
          <a:bodyPr lIns="91440" tIns="45720" rIns="91440" bIns="45720" anchor="ctr"/>
          <a:lstStyle/>
          <a:p>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事前協議チェックシートの利用</a:t>
            </a:r>
          </a:p>
        </p:txBody>
      </p:sp>
      <p:sp>
        <p:nvSpPr>
          <p:cNvPr id="20483" name="Rectangle 3"/>
          <p:cNvSpPr>
            <a:spLocks noGrp="1" noChangeArrowheads="1"/>
          </p:cNvSpPr>
          <p:nvPr>
            <p:ph type="body" idx="4294967295"/>
          </p:nvPr>
        </p:nvSpPr>
        <p:spPr>
          <a:xfrm>
            <a:off x="180000" y="648000"/>
            <a:ext cx="8604250" cy="838200"/>
          </a:xfrm>
        </p:spPr>
        <p:txBody>
          <a:bodyPr/>
          <a:lstStyle/>
          <a:p>
            <a:pPr>
              <a:lnSpc>
                <a:spcPct val="90000"/>
              </a:lnSpc>
              <a:spcBef>
                <a:spcPct val="50000"/>
              </a:spcBef>
              <a:buClr>
                <a:schemeClr val="tx1"/>
              </a:buClr>
              <a:buSzPct val="100000"/>
              <a:buFont typeface="HGP創英角ｺﾞｼｯｸUB" panose="020B0900000000000000" pitchFamily="50" charset="-128"/>
              <a:buChar char="○"/>
            </a:pPr>
            <a:r>
              <a:rPr lang="ja-JP" altLang="en-US" sz="2400" dirty="0" smtClean="0">
                <a:latin typeface="HGP創英角ｺﾞｼｯｸUB" pitchFamily="50" charset="-128"/>
                <a:ea typeface="HGP創英角ｺﾞｼｯｸUB" pitchFamily="50" charset="-128"/>
              </a:rPr>
              <a:t>工事着手時に事前協議チェックシートを利用することが義務付けられています。</a:t>
            </a:r>
            <a:endParaRPr lang="en-US" altLang="ja-JP" sz="2400" dirty="0" smtClean="0">
              <a:latin typeface="HGP創英角ｺﾞｼｯｸUB" pitchFamily="50" charset="-128"/>
              <a:ea typeface="HGP創英角ｺﾞｼｯｸUB" pitchFamily="50" charset="-128"/>
            </a:endParaRPr>
          </a:p>
        </p:txBody>
      </p:sp>
      <p:sp>
        <p:nvSpPr>
          <p:cNvPr id="7" name="正方形/長方形 5"/>
          <p:cNvSpPr>
            <a:spLocks noChangeArrowheads="1"/>
          </p:cNvSpPr>
          <p:nvPr/>
        </p:nvSpPr>
        <p:spPr bwMode="auto">
          <a:xfrm>
            <a:off x="4608004" y="5337212"/>
            <a:ext cx="3996444" cy="972108"/>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土木工事編</a:t>
            </a:r>
            <a:r>
              <a:rPr lang="en-US" altLang="ja-JP" dirty="0"/>
              <a:t>】</a:t>
            </a:r>
            <a:r>
              <a:rPr lang="ja-JP" altLang="en-US" dirty="0"/>
              <a:t>（</a:t>
            </a:r>
            <a:r>
              <a:rPr lang="en-US" altLang="ja-JP" dirty="0" smtClean="0"/>
              <a:t>H28.3</a:t>
            </a:r>
            <a:r>
              <a:rPr lang="ja-JP" altLang="en-US" dirty="0" smtClean="0"/>
              <a:t>）</a:t>
            </a:r>
            <a:endParaRPr lang="en-US" altLang="ja-JP" dirty="0"/>
          </a:p>
          <a:p>
            <a:pPr algn="l" eaLnBrk="1" hangingPunct="1"/>
            <a:r>
              <a:rPr lang="ja-JP" altLang="en-US" dirty="0"/>
              <a:t>事前協議チェックシート」より</a:t>
            </a:r>
            <a:endParaRPr lang="en-US" altLang="ja-JP" dirty="0"/>
          </a:p>
          <a:p>
            <a:pPr algn="l" eaLnBrk="1" hangingPunct="1"/>
            <a:r>
              <a:rPr lang="en-US" altLang="ja-JP" u="sng" dirty="0">
                <a:solidFill>
                  <a:srgbClr val="FF0000"/>
                </a:solidFill>
              </a:rPr>
              <a:t>http://www.cals-ed.go.jp/cri_guideline</a:t>
            </a:r>
            <a:r>
              <a:rPr lang="en-US" altLang="ja-JP" u="sng" dirty="0" smtClean="0">
                <a:solidFill>
                  <a:srgbClr val="FF0000"/>
                </a:solidFill>
              </a:rPr>
              <a:t>/</a:t>
            </a:r>
          </a:p>
          <a:p>
            <a:pPr algn="l" eaLnBrk="1" hangingPunct="1"/>
            <a:r>
              <a:rPr lang="ja-JP" altLang="en-US" b="0" dirty="0" smtClean="0">
                <a:solidFill>
                  <a:srgbClr val="FF0000"/>
                </a:solidFill>
                <a:latin typeface="HGP創英角ｺﾞｼｯｸUB" pitchFamily="50" charset="-128"/>
                <a:ea typeface="HGP創英角ｺﾞｼｯｸUB" pitchFamily="50" charset="-128"/>
              </a:rPr>
              <a:t>データは上記</a:t>
            </a:r>
            <a:r>
              <a:rPr lang="en-US" altLang="ja-JP" b="0" dirty="0" smtClean="0">
                <a:solidFill>
                  <a:srgbClr val="FF0000"/>
                </a:solidFill>
                <a:latin typeface="HGP創英角ｺﾞｼｯｸUB" pitchFamily="50" charset="-128"/>
                <a:ea typeface="HGP創英角ｺﾞｼｯｸUB" pitchFamily="50" charset="-128"/>
              </a:rPr>
              <a:t>URL</a:t>
            </a:r>
            <a:r>
              <a:rPr lang="ja-JP" altLang="en-US" b="0" dirty="0" smtClean="0">
                <a:solidFill>
                  <a:srgbClr val="FF0000"/>
                </a:solidFill>
                <a:latin typeface="HGP創英角ｺﾞｼｯｸUB" pitchFamily="50" charset="-128"/>
                <a:ea typeface="HGP創英角ｺﾞｼｯｸUB" pitchFamily="50" charset="-128"/>
              </a:rPr>
              <a:t>の「事前協議チェックシート（</a:t>
            </a:r>
            <a:r>
              <a:rPr lang="en-US" altLang="ja-JP" b="0" dirty="0" smtClean="0">
                <a:solidFill>
                  <a:srgbClr val="FF0000"/>
                </a:solidFill>
                <a:latin typeface="HGP創英角ｺﾞｼｯｸUB" pitchFamily="50" charset="-128"/>
                <a:ea typeface="HGP創英角ｺﾞｼｯｸUB" pitchFamily="50" charset="-128"/>
              </a:rPr>
              <a:t>Excel</a:t>
            </a:r>
            <a:r>
              <a:rPr lang="ja-JP" altLang="en-US" b="0" dirty="0" smtClean="0">
                <a:solidFill>
                  <a:srgbClr val="FF0000"/>
                </a:solidFill>
                <a:latin typeface="HGP創英角ｺﾞｼｯｸUB" pitchFamily="50" charset="-128"/>
                <a:ea typeface="HGP創英角ｺﾞｼｯｸUB" pitchFamily="50" charset="-128"/>
              </a:rPr>
              <a:t>ファイル）のリンクから取得可能。</a:t>
            </a:r>
            <a:endParaRPr lang="en-US" altLang="ja-JP" u="sng" dirty="0">
              <a:solidFill>
                <a:srgbClr val="FF0000"/>
              </a:solidFill>
            </a:endParaRPr>
          </a:p>
          <a:p>
            <a:pPr eaLnBrk="1" hangingPunct="1"/>
            <a:endParaRPr lang="ja-JP" altLang="en-US" dirty="0"/>
          </a:p>
        </p:txBody>
      </p:sp>
      <p:graphicFrame>
        <p:nvGraphicFramePr>
          <p:cNvPr id="8" name="Object 2"/>
          <p:cNvGraphicFramePr>
            <a:graphicFrameLocks noChangeAspect="1"/>
          </p:cNvGraphicFramePr>
          <p:nvPr/>
        </p:nvGraphicFramePr>
        <p:xfrm>
          <a:off x="4749564" y="1448780"/>
          <a:ext cx="3098800" cy="3660775"/>
        </p:xfrm>
        <a:graphic>
          <a:graphicData uri="http://schemas.openxmlformats.org/presentationml/2006/ole">
            <p:oleObj spid="_x0000_s397314" name="Worksheet" r:id="rId4" imgW="9944134" imgH="11753910" progId="Excel.Sheet.8">
              <p:embed/>
            </p:oleObj>
          </a:graphicData>
        </a:graphic>
      </p:graphicFrame>
      <p:graphicFrame>
        <p:nvGraphicFramePr>
          <p:cNvPr id="9" name="Object 3"/>
          <p:cNvGraphicFramePr>
            <a:graphicFrameLocks noChangeAspect="1"/>
          </p:cNvGraphicFramePr>
          <p:nvPr/>
        </p:nvGraphicFramePr>
        <p:xfrm>
          <a:off x="1043608" y="1340768"/>
          <a:ext cx="3060340" cy="4955391"/>
        </p:xfrm>
        <a:graphic>
          <a:graphicData uri="http://schemas.openxmlformats.org/presentationml/2006/ole">
            <p:oleObj spid="_x0000_s397315" name="Worksheet" r:id="rId5" imgW="9944134" imgH="16106850" progId="Excel.Sheet.8">
              <p:embed/>
            </p:oleObj>
          </a:graphicData>
        </a:graphic>
      </p:graphicFrame>
    </p:spTree>
    <p:extLst>
      <p:ext uri="{BB962C8B-B14F-4D97-AF65-F5344CB8AC3E}">
        <p14:creationId xmlns="" xmlns:p14="http://schemas.microsoft.com/office/powerpoint/2010/main" val="2539844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
          <p:cNvSpPr>
            <a:spLocks noChangeArrowheads="1"/>
          </p:cNvSpPr>
          <p:nvPr/>
        </p:nvSpPr>
        <p:spPr bwMode="auto">
          <a:xfrm>
            <a:off x="5113338" y="4058653"/>
            <a:ext cx="3887787" cy="2123658"/>
          </a:xfrm>
          <a:prstGeom prst="rect">
            <a:avLst/>
          </a:prstGeom>
          <a:noFill/>
          <a:ln w="38100"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1" name="Rectangle 10"/>
          <p:cNvSpPr>
            <a:spLocks noChangeArrowheads="1"/>
          </p:cNvSpPr>
          <p:nvPr/>
        </p:nvSpPr>
        <p:spPr bwMode="auto">
          <a:xfrm>
            <a:off x="287338" y="4058653"/>
            <a:ext cx="4032250" cy="2123658"/>
          </a:xfrm>
          <a:prstGeom prst="rect">
            <a:avLst/>
          </a:prstGeom>
          <a:noFill/>
          <a:ln w="38100"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smtClean="0">
                <a:solidFill>
                  <a:srgbClr val="000000"/>
                </a:solidFill>
                <a:latin typeface="HGP創英角ｺﾞｼｯｸUB" panose="020B0900000000000000" pitchFamily="50" charset="-128"/>
                <a:ea typeface="HGP創英角ｺﾞｼｯｸUB" panose="020B0900000000000000" pitchFamily="50" charset="-128"/>
              </a:rPr>
              <a:t>　　　</a:t>
            </a:r>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2" name="AutoShape 4"/>
          <p:cNvSpPr>
            <a:spLocks noChangeArrowheads="1"/>
          </p:cNvSpPr>
          <p:nvPr/>
        </p:nvSpPr>
        <p:spPr bwMode="auto">
          <a:xfrm>
            <a:off x="863600" y="2097088"/>
            <a:ext cx="7632700" cy="1738312"/>
          </a:xfrm>
          <a:prstGeom prst="can">
            <a:avLst>
              <a:gd name="adj" fmla="val 50000"/>
            </a:avLst>
          </a:prstGeom>
          <a:gradFill rotWithShape="1">
            <a:gsLst>
              <a:gs pos="0">
                <a:srgbClr val="FFFF00"/>
              </a:gs>
              <a:gs pos="50000">
                <a:srgbClr val="FFFFCC"/>
              </a:gs>
              <a:gs pos="100000">
                <a:srgbClr val="FFFF00"/>
              </a:gs>
            </a:gsLst>
            <a:lin ang="0" scaled="1"/>
          </a:gra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endPar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情報の電子化</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通信ネットワークの活用</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情報の共有化</a:t>
            </a:r>
          </a:p>
          <a:p>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EC</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の三要素</a:t>
            </a:r>
          </a:p>
        </p:txBody>
      </p:sp>
      <p:sp>
        <p:nvSpPr>
          <p:cNvPr id="12293" name="AutoShape 5"/>
          <p:cNvSpPr>
            <a:spLocks noChangeArrowheads="1"/>
          </p:cNvSpPr>
          <p:nvPr/>
        </p:nvSpPr>
        <p:spPr bwMode="auto">
          <a:xfrm>
            <a:off x="1728788" y="620713"/>
            <a:ext cx="5975350" cy="2087562"/>
          </a:xfrm>
          <a:prstGeom prst="horizontalScroll">
            <a:avLst>
              <a:gd name="adj" fmla="val 8435"/>
            </a:avLst>
          </a:prstGeom>
          <a:solidFill>
            <a:srgbClr val="CCFFFF"/>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pP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EC</a:t>
            </a:r>
          </a:p>
          <a:p>
            <a:pPr algn="l" eaLnBrk="1" hangingPunct="1">
              <a:spcBef>
                <a:spcPct val="20000"/>
              </a:spcBef>
            </a:pP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「公共事業支援統合情報システム」</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の略称であり、各事業プロセスや関係者間をまたぐ、</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情報の共有・有効活用</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を図ることで、公共事業の</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生産性の向上やコスト縮減等を実現</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するためのしくみ。</a:t>
            </a:r>
          </a:p>
        </p:txBody>
      </p:sp>
      <p:sp>
        <p:nvSpPr>
          <p:cNvPr id="29702" name="Rectangle 6"/>
          <p:cNvSpPr>
            <a:spLocks noChangeArrowheads="1"/>
          </p:cNvSpPr>
          <p:nvPr/>
        </p:nvSpPr>
        <p:spPr bwMode="auto">
          <a:xfrm>
            <a:off x="647700" y="4616450"/>
            <a:ext cx="3455988" cy="63023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公共事業に係る調達の電子化</a:t>
            </a:r>
          </a:p>
        </p:txBody>
      </p:sp>
      <p:sp>
        <p:nvSpPr>
          <p:cNvPr id="29703" name="Rectangle 7"/>
          <p:cNvSpPr>
            <a:spLocks noChangeArrowheads="1"/>
          </p:cNvSpPr>
          <p:nvPr/>
        </p:nvSpPr>
        <p:spPr bwMode="auto">
          <a:xfrm>
            <a:off x="647700" y="5408613"/>
            <a:ext cx="3455988" cy="630237"/>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電子データの蓄積・共有・活用</a:t>
            </a:r>
          </a:p>
        </p:txBody>
      </p:sp>
      <p:sp>
        <p:nvSpPr>
          <p:cNvPr id="29704" name="Rectangle 8"/>
          <p:cNvSpPr>
            <a:spLocks noChangeArrowheads="1"/>
          </p:cNvSpPr>
          <p:nvPr/>
        </p:nvSpPr>
        <p:spPr bwMode="auto">
          <a:xfrm>
            <a:off x="5616575" y="4616450"/>
            <a:ext cx="3168650" cy="64928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事業執行の効率化、高度化</a:t>
            </a:r>
          </a:p>
        </p:txBody>
      </p:sp>
      <p:sp>
        <p:nvSpPr>
          <p:cNvPr id="29705" name="Rectangle 9"/>
          <p:cNvSpPr>
            <a:spLocks noChangeArrowheads="1"/>
          </p:cNvSpPr>
          <p:nvPr/>
        </p:nvSpPr>
        <p:spPr bwMode="auto">
          <a:xfrm>
            <a:off x="5616575" y="5408613"/>
            <a:ext cx="3168650" cy="647700"/>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生産性の向上、コスト縮減</a:t>
            </a:r>
          </a:p>
        </p:txBody>
      </p:sp>
      <p:sp>
        <p:nvSpPr>
          <p:cNvPr id="12298" name="Text Box 11"/>
          <p:cNvSpPr txBox="1">
            <a:spLocks noChangeArrowheads="1"/>
          </p:cNvSpPr>
          <p:nvPr/>
        </p:nvSpPr>
        <p:spPr bwMode="auto">
          <a:xfrm>
            <a:off x="287338" y="4113213"/>
            <a:ext cx="26654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情報通信技術（</a:t>
            </a:r>
            <a:r>
              <a:rPr lang="en-US" altLang="ja-JP" sz="1600" b="0" dirty="0">
                <a:solidFill>
                  <a:srgbClr val="000000"/>
                </a:solidFill>
                <a:latin typeface="HGP創英角ｺﾞｼｯｸUB" panose="020B0900000000000000" pitchFamily="50" charset="-128"/>
                <a:ea typeface="HGP創英角ｺﾞｼｯｸUB" panose="020B0900000000000000" pitchFamily="50" charset="-128"/>
              </a:rPr>
              <a:t>ICT</a:t>
            </a:r>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）の活用</a:t>
            </a:r>
          </a:p>
        </p:txBody>
      </p:sp>
      <p:sp>
        <p:nvSpPr>
          <p:cNvPr id="12299" name="Text Box 13"/>
          <p:cNvSpPr txBox="1">
            <a:spLocks noChangeArrowheads="1"/>
          </p:cNvSpPr>
          <p:nvPr/>
        </p:nvSpPr>
        <p:spPr bwMode="auto">
          <a:xfrm>
            <a:off x="5113338" y="4113213"/>
            <a:ext cx="2951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公共事業での</a:t>
            </a:r>
            <a:r>
              <a:rPr lang="en-US" altLang="ja-JP" sz="1600" b="0">
                <a:solidFill>
                  <a:srgbClr val="000000"/>
                </a:solidFill>
                <a:latin typeface="HGP創英角ｺﾞｼｯｸUB" panose="020B0900000000000000" pitchFamily="50" charset="-128"/>
                <a:ea typeface="HGP創英角ｺﾞｼｯｸUB" panose="020B0900000000000000" pitchFamily="50" charset="-128"/>
              </a:rPr>
              <a:t>CALS/EC</a:t>
            </a: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の実現</a:t>
            </a:r>
          </a:p>
        </p:txBody>
      </p:sp>
      <p:sp>
        <p:nvSpPr>
          <p:cNvPr id="12300" name="AutoShape 14"/>
          <p:cNvSpPr>
            <a:spLocks noChangeArrowheads="1"/>
          </p:cNvSpPr>
          <p:nvPr/>
        </p:nvSpPr>
        <p:spPr bwMode="auto">
          <a:xfrm>
            <a:off x="4464050" y="4903748"/>
            <a:ext cx="504825" cy="649367"/>
          </a:xfrm>
          <a:prstGeom prst="rightArrow">
            <a:avLst>
              <a:gd name="adj1" fmla="val 42287"/>
              <a:gd name="adj2" fmla="val 42648"/>
            </a:avLst>
          </a:prstGeom>
          <a:noFill/>
          <a:ln w="2857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301" name="Rectangle 7"/>
          <p:cNvSpPr>
            <a:spLocks noChangeArrowheads="1"/>
          </p:cNvSpPr>
          <p:nvPr/>
        </p:nvSpPr>
        <p:spPr bwMode="auto">
          <a:xfrm>
            <a:off x="108000" y="0"/>
            <a:ext cx="5616128"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公共</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事業分野の</a:t>
            </a:r>
            <a:r>
              <a:rPr lang="en-US" altLang="ja-JP" sz="3200" b="0" kern="0" dirty="0">
                <a:solidFill>
                  <a:srgbClr val="330066"/>
                </a:solidFill>
                <a:latin typeface="HGP創英角ｺﾞｼｯｸUB" panose="020B0900000000000000" pitchFamily="50" charset="-128"/>
                <a:ea typeface="HGP創英角ｺﾞｼｯｸUB" panose="020B0900000000000000" pitchFamily="50" charset="-128"/>
              </a:rPr>
              <a:t>CALS/EC</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とは</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1113" y="0"/>
            <a:ext cx="8640000" cy="648000"/>
          </a:xfrm>
        </p:spPr>
        <p:txBody>
          <a:bodyPr/>
          <a:lstStyle/>
          <a:p>
            <a:pPr eaLnBrk="1" hangingPunct="1">
              <a:spcBef>
                <a:spcPct val="0"/>
              </a:spcBef>
              <a:buFont typeface="Wingdings" pitchFamily="2" charset="2"/>
              <a:buNone/>
            </a:pPr>
            <a:r>
              <a:rPr lang="en-US" altLang="ja-JP" sz="3200" dirty="0">
                <a:solidFill>
                  <a:schemeClr val="tx2"/>
                </a:solidFill>
                <a:latin typeface="HGP創英角ｺﾞｼｯｸUB" pitchFamily="50" charset="-128"/>
                <a:ea typeface="HGP創英角ｺﾞｼｯｸUB" pitchFamily="50" charset="-128"/>
              </a:rPr>
              <a:t>【</a:t>
            </a:r>
            <a:r>
              <a:rPr lang="ja-JP" altLang="en-US" sz="3200" dirty="0">
                <a:solidFill>
                  <a:schemeClr val="tx2"/>
                </a:solidFill>
                <a:latin typeface="HGP創英角ｺﾞｼｯｸUB" pitchFamily="50" charset="-128"/>
                <a:ea typeface="HGP創英角ｺﾞｼｯｸUB" pitchFamily="50" charset="-128"/>
              </a:rPr>
              <a:t>工事</a:t>
            </a:r>
            <a:r>
              <a:rPr lang="en-US" altLang="ja-JP" sz="3200" dirty="0">
                <a:solidFill>
                  <a:schemeClr val="tx2"/>
                </a:solidFill>
                <a:latin typeface="HGP創英角ｺﾞｼｯｸUB" pitchFamily="50" charset="-128"/>
                <a:ea typeface="HGP創英角ｺﾞｼｯｸUB" pitchFamily="50" charset="-128"/>
              </a:rPr>
              <a:t>】</a:t>
            </a:r>
            <a:r>
              <a:rPr lang="ja-JP" altLang="en-US" sz="3200" dirty="0" smtClean="0">
                <a:solidFill>
                  <a:schemeClr val="tx2"/>
                </a:solidFill>
                <a:latin typeface="HGP創英角ｺﾞｼｯｸUB" pitchFamily="50" charset="-128"/>
                <a:ea typeface="HGP創英角ｺﾞｼｯｸUB" pitchFamily="50" charset="-128"/>
              </a:rPr>
              <a:t>適用基準、利用ソフト　等 </a:t>
            </a:r>
          </a:p>
        </p:txBody>
      </p:sp>
      <p:pic>
        <p:nvPicPr>
          <p:cNvPr id="22531" name="Picture 8" descr="IP12_A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1"/>
          <p:cNvGraphicFramePr>
            <a:graphicFrameLocks noChangeAspect="1"/>
          </p:cNvGraphicFramePr>
          <p:nvPr/>
        </p:nvGraphicFramePr>
        <p:xfrm>
          <a:off x="1145993" y="722839"/>
          <a:ext cx="7603595" cy="5658489"/>
        </p:xfrm>
        <a:graphic>
          <a:graphicData uri="http://schemas.openxmlformats.org/presentationml/2006/ole">
            <p:oleObj spid="_x0000_s398338" name="Worksheet" r:id="rId5" imgW="9944134" imgH="7400970" progId="Excel.Sheet.8">
              <p:embed/>
            </p:oleObj>
          </a:graphicData>
        </a:graphic>
      </p:graphicFrame>
      <p:sp>
        <p:nvSpPr>
          <p:cNvPr id="8" name="テキスト ボックス 2"/>
          <p:cNvSpPr txBox="1">
            <a:spLocks noChangeArrowheads="1"/>
          </p:cNvSpPr>
          <p:nvPr/>
        </p:nvSpPr>
        <p:spPr bwMode="auto">
          <a:xfrm>
            <a:off x="3459113" y="3500438"/>
            <a:ext cx="4713287" cy="461962"/>
          </a:xfrm>
          <a:prstGeom prst="rect">
            <a:avLst/>
          </a:prstGeom>
          <a:solidFill>
            <a:schemeClr val="bg1"/>
          </a:solidFill>
          <a:ln w="50800">
            <a:solidFill>
              <a:srgbClr val="FF0000"/>
            </a:solidFill>
            <a:miter lim="800000"/>
            <a:headEnd/>
            <a:tailEnd/>
          </a:ln>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a:solidFill>
                  <a:srgbClr val="FF0000"/>
                </a:solidFill>
              </a:rPr>
              <a:t>最新の要領・基準類を適用します。</a:t>
            </a:r>
          </a:p>
        </p:txBody>
      </p:sp>
      <p:sp>
        <p:nvSpPr>
          <p:cNvPr id="9" name="テキスト ボックス 10"/>
          <p:cNvSpPr txBox="1">
            <a:spLocks noChangeArrowheads="1"/>
          </p:cNvSpPr>
          <p:nvPr/>
        </p:nvSpPr>
        <p:spPr bwMode="auto">
          <a:xfrm>
            <a:off x="2339752" y="5229200"/>
            <a:ext cx="5810250" cy="461962"/>
          </a:xfrm>
          <a:prstGeom prst="rect">
            <a:avLst/>
          </a:prstGeom>
          <a:solidFill>
            <a:schemeClr val="bg1"/>
          </a:solidFill>
          <a:ln w="50800">
            <a:solidFill>
              <a:srgbClr val="FF0000"/>
            </a:solidFill>
            <a:miter lim="800000"/>
            <a:headEnd/>
            <a:tailEnd/>
          </a:ln>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a:solidFill>
                  <a:srgbClr val="FF0000"/>
                </a:solidFill>
              </a:rPr>
              <a:t>受発注者にて授受できるソフトを確認します</a:t>
            </a:r>
          </a:p>
        </p:txBody>
      </p:sp>
    </p:spTree>
    <p:extLst>
      <p:ext uri="{BB962C8B-B14F-4D97-AF65-F5344CB8AC3E}">
        <p14:creationId xmlns="" xmlns:p14="http://schemas.microsoft.com/office/powerpoint/2010/main" val="910525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4294967295"/>
          </p:nvPr>
        </p:nvSpPr>
        <p:spPr>
          <a:xfrm>
            <a:off x="108000" y="0"/>
            <a:ext cx="8640000" cy="648000"/>
          </a:xfrm>
        </p:spPr>
        <p:txBody>
          <a:bodyPr anchor="ctr"/>
          <a:lstStyle/>
          <a:p>
            <a:pPr eaLnBrk="1" hangingPunct="1">
              <a:spcBef>
                <a:spcPct val="0"/>
              </a:spcBef>
              <a:buFont typeface="Wingdings" pitchFamily="2" charset="2"/>
              <a:buNone/>
            </a:pPr>
            <a:r>
              <a:rPr lang="ja-JP" altLang="en-US" sz="3200" dirty="0" smtClean="0">
                <a:solidFill>
                  <a:schemeClr val="tx2"/>
                </a:solidFill>
                <a:latin typeface="HGP創英角ｺﾞｼｯｸUB" pitchFamily="50" charset="-128"/>
                <a:ea typeface="HGP創英角ｺﾞｼｯｸUB" pitchFamily="50" charset="-128"/>
              </a:rPr>
              <a:t>工事写真、工事帳票（情報共有システム）</a:t>
            </a:r>
          </a:p>
        </p:txBody>
      </p:sp>
      <p:pic>
        <p:nvPicPr>
          <p:cNvPr id="23555" name="Picture 8" descr="IP12_A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図 3"/>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38225" y="823913"/>
            <a:ext cx="770096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Text Box 11"/>
          <p:cNvSpPr txBox="1">
            <a:spLocks noChangeArrowheads="1"/>
          </p:cNvSpPr>
          <p:nvPr/>
        </p:nvSpPr>
        <p:spPr bwMode="auto">
          <a:xfrm>
            <a:off x="1235075" y="1360488"/>
            <a:ext cx="730885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a:solidFill>
                  <a:srgbClr val="000000"/>
                </a:solidFill>
                <a:latin typeface="HGP創英角ｺﾞｼｯｸUB" pitchFamily="50" charset="-128"/>
                <a:ea typeface="HGP創英角ｺﾞｼｯｸUB" pitchFamily="50" charset="-128"/>
              </a:rPr>
              <a:t>　撮影するカメラの種類（銀塩カメラ、デジタルカメラ）と工事写真の提出媒体（写真帳、ネガ（</a:t>
            </a:r>
            <a:r>
              <a:rPr lang="en-US" altLang="ja-JP" sz="1800">
                <a:solidFill>
                  <a:srgbClr val="000000"/>
                </a:solidFill>
                <a:latin typeface="HGP創英角ｺﾞｼｯｸUB" pitchFamily="50" charset="-128"/>
                <a:ea typeface="HGP創英角ｺﾞｼｯｸUB" pitchFamily="50" charset="-128"/>
              </a:rPr>
              <a:t>APS</a:t>
            </a:r>
            <a:r>
              <a:rPr lang="ja-JP" altLang="en-US" sz="1800">
                <a:solidFill>
                  <a:srgbClr val="000000"/>
                </a:solidFill>
                <a:latin typeface="HGP創英角ｺﾞｼｯｸUB" pitchFamily="50" charset="-128"/>
                <a:ea typeface="HGP創英角ｺﾞｼｯｸUB" pitchFamily="50" charset="-128"/>
              </a:rPr>
              <a:t>（</a:t>
            </a:r>
            <a:r>
              <a:rPr lang="en-US" altLang="ja-JP" sz="1800">
                <a:solidFill>
                  <a:srgbClr val="000000"/>
                </a:solidFill>
                <a:latin typeface="HGP創英角ｺﾞｼｯｸUB" pitchFamily="50" charset="-128"/>
                <a:ea typeface="HGP創英角ｺﾞｼｯｸUB" pitchFamily="50" charset="-128"/>
              </a:rPr>
              <a:t>Advanced Photo System</a:t>
            </a:r>
            <a:r>
              <a:rPr lang="ja-JP" altLang="en-US" sz="1800">
                <a:solidFill>
                  <a:srgbClr val="000000"/>
                </a:solidFill>
                <a:latin typeface="HGP創英角ｺﾞｼｯｸUB" pitchFamily="50" charset="-128"/>
                <a:ea typeface="HGP創英角ｺﾞｼｯｸUB" pitchFamily="50" charset="-128"/>
              </a:rPr>
              <a:t>）フィルムの場合はカートリッジフィルム）、電子媒体）について、事前協議により決定します。</a:t>
            </a:r>
          </a:p>
        </p:txBody>
      </p:sp>
      <p:pic>
        <p:nvPicPr>
          <p:cNvPr id="23558" name="図 4"/>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7913" y="2636838"/>
            <a:ext cx="7678737" cy="233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Text Box 14"/>
          <p:cNvSpPr txBox="1">
            <a:spLocks noChangeArrowheads="1"/>
          </p:cNvSpPr>
          <p:nvPr/>
        </p:nvSpPr>
        <p:spPr bwMode="auto">
          <a:xfrm>
            <a:off x="1430338" y="5062538"/>
            <a:ext cx="7308850"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smtClean="0">
                <a:solidFill>
                  <a:srgbClr val="000000"/>
                </a:solidFill>
                <a:latin typeface="HGP創英角ｺﾞｼｯｸUB" pitchFamily="50" charset="-128"/>
                <a:ea typeface="HGP創英角ｺﾞｼｯｸUB" pitchFamily="50" charset="-128"/>
              </a:rPr>
              <a:t>情報</a:t>
            </a:r>
            <a:r>
              <a:rPr lang="ja-JP" altLang="en-US" sz="1800" dirty="0">
                <a:solidFill>
                  <a:srgbClr val="000000"/>
                </a:solidFill>
                <a:latin typeface="HGP創英角ｺﾞｼｯｸUB" pitchFamily="50" charset="-128"/>
                <a:ea typeface="HGP創英角ｺﾞｼｯｸUB" pitchFamily="50" charset="-128"/>
              </a:rPr>
              <a:t>共有システムを利用する範囲を決定します。利用にあたっての具体的な留意点等は、「土木工事の情報共有システム活用ガイドライン（</a:t>
            </a:r>
            <a:r>
              <a:rPr lang="en-US" altLang="ja-JP" sz="1800" dirty="0">
                <a:solidFill>
                  <a:srgbClr val="000000"/>
                </a:solidFill>
                <a:latin typeface="HGP創英角ｺﾞｼｯｸUB" pitchFamily="50" charset="-128"/>
                <a:ea typeface="HGP創英角ｺﾞｼｯｸUB" pitchFamily="50" charset="-128"/>
              </a:rPr>
              <a:t>H26.7</a:t>
            </a:r>
            <a:r>
              <a:rPr lang="ja-JP" altLang="en-US" sz="1800" dirty="0">
                <a:solidFill>
                  <a:srgbClr val="000000"/>
                </a:solidFill>
                <a:latin typeface="HGP創英角ｺﾞｼｯｸUB" pitchFamily="50" charset="-128"/>
                <a:ea typeface="HGP創英角ｺﾞｼｯｸUB" pitchFamily="50" charset="-128"/>
              </a:rPr>
              <a:t>）」を参照してください。</a:t>
            </a:r>
          </a:p>
        </p:txBody>
      </p:sp>
    </p:spTree>
    <p:extLst>
      <p:ext uri="{BB962C8B-B14F-4D97-AF65-F5344CB8AC3E}">
        <p14:creationId xmlns="" xmlns:p14="http://schemas.microsoft.com/office/powerpoint/2010/main" val="1357620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body" idx="4294967295"/>
          </p:nvPr>
        </p:nvSpPr>
        <p:spPr>
          <a:xfrm>
            <a:off x="108000" y="0"/>
            <a:ext cx="8640000" cy="648000"/>
          </a:xfrm>
        </p:spPr>
        <p:txBody>
          <a:bodyPr anchor="ctr"/>
          <a:lstStyle/>
          <a:p>
            <a:pPr eaLnBrk="1" hangingPunct="1">
              <a:spcBef>
                <a:spcPct val="0"/>
              </a:spcBef>
              <a:buFont typeface="Wingdings" pitchFamily="2" charset="2"/>
              <a:buNone/>
            </a:pPr>
            <a:r>
              <a:rPr lang="en-US" altLang="ja-JP" sz="3200" dirty="0">
                <a:solidFill>
                  <a:schemeClr val="tx2"/>
                </a:solidFill>
                <a:latin typeface="HGP創英角ｺﾞｼｯｸUB" pitchFamily="50" charset="-128"/>
                <a:ea typeface="HGP創英角ｺﾞｼｯｸUB" pitchFamily="50" charset="-128"/>
              </a:rPr>
              <a:t>【</a:t>
            </a:r>
            <a:r>
              <a:rPr lang="ja-JP" altLang="en-US" sz="3200" dirty="0">
                <a:solidFill>
                  <a:schemeClr val="tx2"/>
                </a:solidFill>
                <a:latin typeface="HGP創英角ｺﾞｼｯｸUB" pitchFamily="50" charset="-128"/>
                <a:ea typeface="HGP創英角ｺﾞｼｯｸUB" pitchFamily="50" charset="-128"/>
              </a:rPr>
              <a:t>工事</a:t>
            </a:r>
            <a:r>
              <a:rPr lang="en-US" altLang="ja-JP" sz="3200" dirty="0">
                <a:solidFill>
                  <a:schemeClr val="tx2"/>
                </a:solidFill>
                <a:latin typeface="HGP創英角ｺﾞｼｯｸUB" pitchFamily="50" charset="-128"/>
                <a:ea typeface="HGP創英角ｺﾞｼｯｸUB" pitchFamily="50" charset="-128"/>
              </a:rPr>
              <a:t>】</a:t>
            </a:r>
            <a:r>
              <a:rPr lang="ja-JP" altLang="en-US" sz="3200" dirty="0" smtClean="0">
                <a:solidFill>
                  <a:schemeClr val="tx2"/>
                </a:solidFill>
                <a:latin typeface="HGP創英角ｺﾞｼｯｸUB" pitchFamily="50" charset="-128"/>
                <a:ea typeface="HGP創英角ｺﾞｼｯｸUB" pitchFamily="50" charset="-128"/>
              </a:rPr>
              <a:t>地質調査成果、道路工事完成図　等</a:t>
            </a:r>
          </a:p>
        </p:txBody>
      </p:sp>
      <p:pic>
        <p:nvPicPr>
          <p:cNvPr id="24580" name="Picture 8" descr="IP12_A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図 1"/>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84238" y="800100"/>
            <a:ext cx="7540625" cy="95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2" name="Rectangle 7"/>
          <p:cNvSpPr>
            <a:spLocks noChangeArrowheads="1"/>
          </p:cNvSpPr>
          <p:nvPr/>
        </p:nvSpPr>
        <p:spPr bwMode="auto">
          <a:xfrm>
            <a:off x="954088" y="1916113"/>
            <a:ext cx="7523162" cy="884237"/>
          </a:xfrm>
          <a:prstGeom prst="rect">
            <a:avLst/>
          </a:prstGeom>
          <a:solidFill>
            <a:srgbClr val="FFFF99"/>
          </a:solidFill>
          <a:ln w="9525" algn="ctr">
            <a:solidFill>
              <a:srgbClr val="0000FF"/>
            </a:solidFill>
            <a:miter lim="800000"/>
            <a:headEnd/>
            <a:tailEnd/>
          </a:ln>
          <a:effectLst>
            <a:prstShdw prst="shdw13" dist="53882" dir="13500000">
              <a:srgbClr val="808080">
                <a:alpha val="50000"/>
              </a:srgbClr>
            </a:prstShdw>
          </a:effectLst>
        </p:spPr>
        <p:txBody>
          <a:bodyPr lIns="72000" tIns="72000" rIns="72000" bIns="72000"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330066"/>
              </a:buClr>
              <a:buSzPct val="70000"/>
              <a:buFont typeface="Wingdings" pitchFamily="2" charset="2"/>
              <a:buNone/>
            </a:pPr>
            <a:r>
              <a:rPr lang="ja-JP" altLang="en-US" sz="1600" b="0">
                <a:solidFill>
                  <a:srgbClr val="000000"/>
                </a:solidFill>
                <a:latin typeface="HGｺﾞｼｯｸE" pitchFamily="49" charset="-128"/>
                <a:ea typeface="HGｺﾞｼｯｸE" pitchFamily="49" charset="-128"/>
              </a:rPr>
              <a:t>　設計図書に地質調査の実施の明示がなく、受注者が自主的に実施した地質調査は本来は電子納品の対象ではありませんが、今後の維持管理に有益である場合などについては、監督職員と受注者間協議を行い、電子納品とします。</a:t>
            </a:r>
            <a:endParaRPr lang="ja-JP" altLang="en-US" sz="4000" b="0">
              <a:solidFill>
                <a:srgbClr val="000000"/>
              </a:solidFill>
              <a:latin typeface="HGｺﾞｼｯｸE" pitchFamily="49" charset="-128"/>
              <a:ea typeface="HGｺﾞｼｯｸE" pitchFamily="49" charset="-128"/>
            </a:endParaRPr>
          </a:p>
        </p:txBody>
      </p:sp>
      <p:graphicFrame>
        <p:nvGraphicFramePr>
          <p:cNvPr id="9" name="Object 1"/>
          <p:cNvGraphicFramePr>
            <a:graphicFrameLocks noChangeAspect="1"/>
          </p:cNvGraphicFramePr>
          <p:nvPr/>
        </p:nvGraphicFramePr>
        <p:xfrm>
          <a:off x="1187624" y="3068960"/>
          <a:ext cx="7470768" cy="2916324"/>
        </p:xfrm>
        <a:graphic>
          <a:graphicData uri="http://schemas.openxmlformats.org/presentationml/2006/ole">
            <p:oleObj spid="_x0000_s399362" name="Worksheet" r:id="rId6" imgW="9944134" imgH="3886110" progId="Excel.Sheet.8">
              <p:embed/>
            </p:oleObj>
          </a:graphicData>
        </a:graphic>
      </p:graphicFrame>
      <p:sp>
        <p:nvSpPr>
          <p:cNvPr id="10" name="テキスト ボックス 13"/>
          <p:cNvSpPr txBox="1">
            <a:spLocks noChangeArrowheads="1"/>
          </p:cNvSpPr>
          <p:nvPr/>
        </p:nvSpPr>
        <p:spPr bwMode="auto">
          <a:xfrm>
            <a:off x="4175956" y="4257092"/>
            <a:ext cx="3116262" cy="461962"/>
          </a:xfrm>
          <a:prstGeom prst="rect">
            <a:avLst/>
          </a:prstGeom>
          <a:solidFill>
            <a:schemeClr val="bg1"/>
          </a:solidFill>
          <a:ln w="50800">
            <a:solidFill>
              <a:srgbClr val="FF0000"/>
            </a:solidFill>
            <a:miter lim="800000"/>
            <a:headEnd/>
            <a:tailEnd/>
          </a:ln>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dirty="0">
                <a:solidFill>
                  <a:srgbClr val="FF0000"/>
                </a:solidFill>
              </a:rPr>
              <a:t>管理台帳を保存します</a:t>
            </a:r>
          </a:p>
        </p:txBody>
      </p:sp>
    </p:spTree>
    <p:extLst>
      <p:ext uri="{BB962C8B-B14F-4D97-AF65-F5344CB8AC3E}">
        <p14:creationId xmlns="" xmlns:p14="http://schemas.microsoft.com/office/powerpoint/2010/main" val="1286910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4294967295"/>
          </p:nvPr>
        </p:nvSpPr>
        <p:spPr>
          <a:xfrm>
            <a:off x="108000" y="0"/>
            <a:ext cx="8640000" cy="648000"/>
          </a:xfrm>
        </p:spPr>
        <p:txBody>
          <a:bodyPr anchor="ctr"/>
          <a:lstStyle/>
          <a:p>
            <a:pPr eaLnBrk="1" hangingPunct="1">
              <a:spcBef>
                <a:spcPct val="0"/>
              </a:spcBef>
              <a:buFont typeface="Wingdings" pitchFamily="2" charset="2"/>
              <a:buNone/>
            </a:pPr>
            <a:r>
              <a:rPr lang="en-US" altLang="ja-JP" sz="3200" dirty="0">
                <a:solidFill>
                  <a:schemeClr val="tx2"/>
                </a:solidFill>
                <a:latin typeface="HGP創英角ｺﾞｼｯｸUB" pitchFamily="50" charset="-128"/>
                <a:ea typeface="HGP創英角ｺﾞｼｯｸUB" pitchFamily="50" charset="-128"/>
              </a:rPr>
              <a:t>【</a:t>
            </a:r>
            <a:r>
              <a:rPr lang="ja-JP" altLang="en-US" sz="3200" dirty="0">
                <a:solidFill>
                  <a:schemeClr val="tx2"/>
                </a:solidFill>
                <a:latin typeface="HGP創英角ｺﾞｼｯｸUB" pitchFamily="50" charset="-128"/>
                <a:ea typeface="HGP創英角ｺﾞｼｯｸUB" pitchFamily="50" charset="-128"/>
              </a:rPr>
              <a:t>工事</a:t>
            </a:r>
            <a:r>
              <a:rPr lang="en-US" altLang="ja-JP" sz="3200" dirty="0">
                <a:solidFill>
                  <a:schemeClr val="tx2"/>
                </a:solidFill>
                <a:latin typeface="HGP創英角ｺﾞｼｯｸUB" pitchFamily="50" charset="-128"/>
                <a:ea typeface="HGP創英角ｺﾞｼｯｸUB" pitchFamily="50" charset="-128"/>
              </a:rPr>
              <a:t>】</a:t>
            </a:r>
            <a:r>
              <a:rPr lang="ja-JP" altLang="en-US" sz="3200" dirty="0" smtClean="0">
                <a:solidFill>
                  <a:schemeClr val="tx2"/>
                </a:solidFill>
                <a:latin typeface="HGP創英角ｺﾞｼｯｸUB" pitchFamily="50" charset="-128"/>
                <a:ea typeface="HGP創英角ｺﾞｼｯｸUB" pitchFamily="50" charset="-128"/>
              </a:rPr>
              <a:t>検査における対応</a:t>
            </a:r>
          </a:p>
        </p:txBody>
      </p:sp>
      <p:pic>
        <p:nvPicPr>
          <p:cNvPr id="26627" name="Picture 8" descr="IP12_A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図 3"/>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60488" y="815975"/>
            <a:ext cx="6445250" cy="273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Rectangle 3"/>
          <p:cNvSpPr>
            <a:spLocks noChangeArrowheads="1"/>
          </p:cNvSpPr>
          <p:nvPr/>
        </p:nvSpPr>
        <p:spPr bwMode="auto">
          <a:xfrm>
            <a:off x="1352550" y="3584575"/>
            <a:ext cx="73453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400">
                <a:solidFill>
                  <a:srgbClr val="FF0000"/>
                </a:solidFill>
                <a:latin typeface="HGP創英角ｺﾞｼｯｸUB" pitchFamily="50" charset="-128"/>
                <a:ea typeface="HGP創英角ｺﾞｼｯｸUB" pitchFamily="50" charset="-128"/>
              </a:rPr>
              <a:t>機器の準備</a:t>
            </a:r>
            <a:endParaRPr lang="ja-JP" altLang="en-US" sz="2400">
              <a:solidFill>
                <a:srgbClr val="000000"/>
              </a:solidFill>
              <a:latin typeface="HGP創英角ｺﾞｼｯｸUB" pitchFamily="50" charset="-128"/>
              <a:ea typeface="HGP創英角ｺﾞｼｯｸUB" pitchFamily="50" charset="-128"/>
            </a:endParaRPr>
          </a:p>
        </p:txBody>
      </p:sp>
      <p:sp>
        <p:nvSpPr>
          <p:cNvPr id="26630" name="Rectangle 4"/>
          <p:cNvSpPr>
            <a:spLocks noChangeArrowheads="1"/>
          </p:cNvSpPr>
          <p:nvPr/>
        </p:nvSpPr>
        <p:spPr bwMode="auto">
          <a:xfrm>
            <a:off x="1360488" y="3968750"/>
            <a:ext cx="7561262"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検査時に使用するパソコン、プロジェクター、プリンター、ソフトウェア（電子成果品を閲覧するために必要となるソフトや、写真管理ソフト・検査支援ソフト等）を明確にします。</a:t>
            </a:r>
          </a:p>
        </p:txBody>
      </p:sp>
      <p:sp>
        <p:nvSpPr>
          <p:cNvPr id="26631" name="Rectangle 2"/>
          <p:cNvSpPr>
            <a:spLocks noChangeArrowheads="1"/>
          </p:cNvSpPr>
          <p:nvPr/>
        </p:nvSpPr>
        <p:spPr bwMode="auto">
          <a:xfrm>
            <a:off x="1311275" y="4897438"/>
            <a:ext cx="73453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400">
                <a:solidFill>
                  <a:srgbClr val="FF0000"/>
                </a:solidFill>
                <a:latin typeface="HGP創英角ｺﾞｼｯｸUB" pitchFamily="50" charset="-128"/>
                <a:ea typeface="HGP創英角ｺﾞｼｯｸUB" pitchFamily="50" charset="-128"/>
              </a:rPr>
              <a:t>検査時に紙で用意する書類</a:t>
            </a:r>
            <a:endParaRPr lang="ja-JP" altLang="en-US" sz="2400">
              <a:solidFill>
                <a:srgbClr val="000000"/>
              </a:solidFill>
              <a:latin typeface="HGP創英角ｺﾞｼｯｸUB" pitchFamily="50" charset="-128"/>
              <a:ea typeface="HGP創英角ｺﾞｼｯｸUB" pitchFamily="50" charset="-128"/>
            </a:endParaRPr>
          </a:p>
        </p:txBody>
      </p:sp>
      <p:sp>
        <p:nvSpPr>
          <p:cNvPr id="26632" name="Rectangle 3"/>
          <p:cNvSpPr>
            <a:spLocks noChangeArrowheads="1"/>
          </p:cNvSpPr>
          <p:nvPr/>
        </p:nvSpPr>
        <p:spPr bwMode="auto">
          <a:xfrm>
            <a:off x="1360488" y="5326063"/>
            <a:ext cx="752475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000" b="0">
                <a:solidFill>
                  <a:srgbClr val="000000"/>
                </a:solidFill>
                <a:latin typeface="HGP創英角ｺﾞｼｯｸUB" pitchFamily="50" charset="-128"/>
                <a:ea typeface="HGP創英角ｺﾞｼｯｸUB" pitchFamily="50" charset="-128"/>
              </a:rPr>
              <a:t>電子納品対象とした書類のうち、紙媒体で受検する書類を明確にする（施工・業務中に受発注者間で授受された書類で受検する）</a:t>
            </a:r>
          </a:p>
        </p:txBody>
      </p:sp>
      <p:sp>
        <p:nvSpPr>
          <p:cNvPr id="26633" name="正方形/長方形 8"/>
          <p:cNvSpPr>
            <a:spLocks noChangeArrowheads="1"/>
          </p:cNvSpPr>
          <p:nvPr/>
        </p:nvSpPr>
        <p:spPr bwMode="auto">
          <a:xfrm>
            <a:off x="5003800" y="3500438"/>
            <a:ext cx="3960813" cy="468312"/>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t>土木工事の情報共有システム活用ガイドライン</a:t>
            </a:r>
            <a:r>
              <a:rPr lang="en-US" altLang="ja-JP" dirty="0"/>
              <a:t>(</a:t>
            </a:r>
            <a:r>
              <a:rPr lang="en-US" altLang="ja-JP" dirty="0" smtClean="0"/>
              <a:t>H26.7)</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294563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0523" name="Group 27"/>
          <p:cNvGraphicFramePr>
            <a:graphicFrameLocks noGrp="1"/>
          </p:cNvGraphicFramePr>
          <p:nvPr/>
        </p:nvGraphicFramePr>
        <p:xfrm>
          <a:off x="358775" y="2620963"/>
          <a:ext cx="8461375" cy="3076672"/>
        </p:xfrm>
        <a:graphic>
          <a:graphicData uri="http://schemas.openxmlformats.org/drawingml/2006/table">
            <a:tbl>
              <a:tblPr/>
              <a:tblGrid>
                <a:gridCol w="3924638"/>
                <a:gridCol w="4536737"/>
              </a:tblGrid>
              <a:tr h="45717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成果品の種類</a:t>
                      </a:r>
                    </a:p>
                  </a:txBody>
                  <a:tcPr marL="91445" marR="9144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電子納品での対応方法</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89823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紙で入手した図面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文献地質図など</a:t>
                      </a:r>
                      <a:r>
                        <a:rPr kumimoji="1" lang="en-US" altLang="ja-JP" sz="24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p>
                  </a:txBody>
                  <a:tcPr marL="90005" marR="90005" marT="46796" marB="4679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スキャナ入力等により作成した画像データを納品します。</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823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CAD</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等で作成が困難な図面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ルートマップ、スケッチなど</a:t>
                      </a: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L="90005" marR="90005" marT="46796" marB="4679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スキャナ入力等により作成した画像データを納品します。</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26">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紙でしか入手できない資料</a:t>
                      </a:r>
                    </a:p>
                  </a:txBody>
                  <a:tcPr marL="90005" marR="90005" marT="46796" marB="4679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スキャナ入力等により作成した画像データを納品します。</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7667" name="Rectangle 2"/>
          <p:cNvSpPr>
            <a:spLocks noChangeArrowheads="1"/>
          </p:cNvSpPr>
          <p:nvPr/>
        </p:nvSpPr>
        <p:spPr bwMode="auto">
          <a:xfrm>
            <a:off x="11113"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Clr>
                <a:srgbClr val="330066"/>
              </a:buClr>
              <a:buSzPct val="70000"/>
              <a:buFont typeface="Wingdings" pitchFamily="2" charset="2"/>
              <a:buNone/>
            </a:pP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工事</a:t>
            </a: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電子化が困難な資料の取り扱い</a:t>
            </a:r>
          </a:p>
        </p:txBody>
      </p:sp>
      <p:sp>
        <p:nvSpPr>
          <p:cNvPr id="2" name="テキスト ボックス 1"/>
          <p:cNvSpPr txBox="1"/>
          <p:nvPr/>
        </p:nvSpPr>
        <p:spPr bwMode="auto">
          <a:xfrm>
            <a:off x="395288" y="800100"/>
            <a:ext cx="8748712"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ja-JP"/>
            </a:defPPr>
            <a:lvl1pPr marL="457200" indent="-457200" algn="l" eaLnBrk="1" hangingPunct="1">
              <a:spcBef>
                <a:spcPct val="50000"/>
              </a:spcBef>
              <a:buClr>
                <a:schemeClr val="tx1"/>
              </a:buClr>
              <a:buSzPct val="100000"/>
              <a:buFont typeface="HGP創英角ｺﾞｼｯｸUB" panose="020B0900000000000000" pitchFamily="50" charset="-128"/>
              <a:buChar char="○"/>
              <a:defRPr sz="26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利用頻度、電子データとして残しておく必要性を考慮して、納品方法（紙、画像データ、</a:t>
            </a:r>
            <a:r>
              <a:rPr lang="en-US" altLang="ja-JP" dirty="0"/>
              <a:t>CAD</a:t>
            </a:r>
            <a:r>
              <a:rPr lang="ja-JP" altLang="en-US" dirty="0"/>
              <a:t>データ）及び格納フォルダを協議します。</a:t>
            </a:r>
          </a:p>
        </p:txBody>
      </p:sp>
    </p:spTree>
    <p:extLst>
      <p:ext uri="{BB962C8B-B14F-4D97-AF65-F5344CB8AC3E}">
        <p14:creationId xmlns="" xmlns:p14="http://schemas.microsoft.com/office/powerpoint/2010/main" val="24271350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7" name="Rectangle 2"/>
          <p:cNvSpPr>
            <a:spLocks noChangeArrowheads="1"/>
          </p:cNvSpPr>
          <p:nvPr/>
        </p:nvSpPr>
        <p:spPr bwMode="auto">
          <a:xfrm>
            <a:off x="11113"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Clr>
                <a:srgbClr val="330066"/>
              </a:buClr>
              <a:buSzPct val="70000"/>
              <a:buFont typeface="Wingdings" pitchFamily="2" charset="2"/>
              <a:buNone/>
            </a:pP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工事</a:t>
            </a:r>
            <a:r>
              <a:rPr lang="en-US" altLang="ja-JP" sz="3000" b="0" dirty="0" smtClean="0">
                <a:solidFill>
                  <a:schemeClr val="tx2"/>
                </a:solidFill>
                <a:latin typeface="HGP創英角ｺﾞｼｯｸUB" pitchFamily="50" charset="-128"/>
                <a:ea typeface="HGP創英角ｺﾞｼｯｸUB" pitchFamily="50" charset="-128"/>
              </a:rPr>
              <a:t>】</a:t>
            </a:r>
            <a:r>
              <a:rPr lang="ja-JP" altLang="en-US" sz="3000" b="0" dirty="0" smtClean="0">
                <a:solidFill>
                  <a:schemeClr val="tx2"/>
                </a:solidFill>
                <a:latin typeface="HGP創英角ｺﾞｼｯｸUB" pitchFamily="50" charset="-128"/>
                <a:ea typeface="HGP創英角ｺﾞｼｯｸUB" pitchFamily="50" charset="-128"/>
              </a:rPr>
              <a:t>情報共有システムの活用</a:t>
            </a:r>
            <a:endParaRPr lang="ja-JP" altLang="en-US" sz="3000" b="0" dirty="0">
              <a:solidFill>
                <a:schemeClr val="tx2"/>
              </a:solidFill>
              <a:latin typeface="HGP創英角ｺﾞｼｯｸUB" pitchFamily="50" charset="-128"/>
              <a:ea typeface="HGP創英角ｺﾞｼｯｸUB" pitchFamily="50" charset="-128"/>
            </a:endParaRPr>
          </a:p>
        </p:txBody>
      </p:sp>
      <p:sp>
        <p:nvSpPr>
          <p:cNvPr id="2" name="テキスト ボックス 1"/>
          <p:cNvSpPr txBox="1"/>
          <p:nvPr/>
        </p:nvSpPr>
        <p:spPr bwMode="auto">
          <a:xfrm>
            <a:off x="395288" y="800100"/>
            <a:ext cx="874871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ja-JP"/>
            </a:defPPr>
            <a:lvl1pPr marL="457200" indent="-457200" algn="l" eaLnBrk="1" hangingPunct="1">
              <a:spcBef>
                <a:spcPct val="50000"/>
              </a:spcBef>
              <a:buClr>
                <a:schemeClr val="tx1"/>
              </a:buClr>
              <a:buSzPct val="100000"/>
              <a:buFont typeface="HGP創英角ｺﾞｼｯｸUB" panose="020B0900000000000000" pitchFamily="50" charset="-128"/>
              <a:buChar char="○"/>
              <a:defRPr sz="26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工事期間中は、情報共有システムを活用することで、業務の効率化が図れる。</a:t>
            </a:r>
          </a:p>
        </p:txBody>
      </p:sp>
      <p:pic>
        <p:nvPicPr>
          <p:cNvPr id="245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32" y="1754207"/>
            <a:ext cx="7048767" cy="44831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正方形/長方形 8"/>
          <p:cNvSpPr>
            <a:spLocks noChangeArrowheads="1"/>
          </p:cNvSpPr>
          <p:nvPr/>
        </p:nvSpPr>
        <p:spPr bwMode="auto">
          <a:xfrm>
            <a:off x="3981901" y="6430639"/>
            <a:ext cx="4262507"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関東地方整備局 情報共有システム運用の</a:t>
            </a:r>
            <a:r>
              <a:rPr lang="ja-JP" altLang="en-US" dirty="0" smtClean="0"/>
              <a:t>手引きより</a:t>
            </a:r>
            <a:endParaRPr lang="en-US" altLang="ja-JP" dirty="0" smtClean="0"/>
          </a:p>
          <a:p>
            <a:pPr eaLnBrk="1" hangingPunct="1"/>
            <a:r>
              <a:rPr lang="en-US" altLang="ja-JP" u="sng" dirty="0">
                <a:solidFill>
                  <a:srgbClr val="0000FF"/>
                </a:solidFill>
              </a:rPr>
              <a:t>http://www.ktr.mlit.go.jp/gijyutu/index00000009.html</a:t>
            </a:r>
            <a:endParaRPr lang="ja-JP" altLang="en-US" u="sng" dirty="0">
              <a:solidFill>
                <a:srgbClr val="0000FF"/>
              </a:solidFill>
            </a:endParaRPr>
          </a:p>
        </p:txBody>
      </p:sp>
    </p:spTree>
    <p:extLst>
      <p:ext uri="{BB962C8B-B14F-4D97-AF65-F5344CB8AC3E}">
        <p14:creationId xmlns="" xmlns:p14="http://schemas.microsoft.com/office/powerpoint/2010/main" val="1473213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7" name="Rectangle 2"/>
          <p:cNvSpPr>
            <a:spLocks noChangeArrowheads="1"/>
          </p:cNvSpPr>
          <p:nvPr/>
        </p:nvSpPr>
        <p:spPr bwMode="auto">
          <a:xfrm>
            <a:off x="11113"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Clr>
                <a:srgbClr val="330066"/>
              </a:buClr>
              <a:buSzPct val="70000"/>
              <a:buFont typeface="Wingdings" pitchFamily="2" charset="2"/>
              <a:buNone/>
            </a:pP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工事</a:t>
            </a:r>
            <a:r>
              <a:rPr lang="en-US" altLang="ja-JP" sz="3000" b="0" dirty="0" smtClean="0">
                <a:solidFill>
                  <a:schemeClr val="tx2"/>
                </a:solidFill>
                <a:latin typeface="HGP創英角ｺﾞｼｯｸUB" pitchFamily="50" charset="-128"/>
                <a:ea typeface="HGP創英角ｺﾞｼｯｸUB" pitchFamily="50" charset="-128"/>
              </a:rPr>
              <a:t>】</a:t>
            </a:r>
            <a:r>
              <a:rPr lang="ja-JP" altLang="en-US" sz="3000" b="0" dirty="0" smtClean="0">
                <a:solidFill>
                  <a:schemeClr val="tx2"/>
                </a:solidFill>
                <a:latin typeface="HGP創英角ｺﾞｼｯｸUB" pitchFamily="50" charset="-128"/>
                <a:ea typeface="HGP創英角ｺﾞｼｯｸUB" pitchFamily="50" charset="-128"/>
              </a:rPr>
              <a:t>情報共有システムからの出力</a:t>
            </a:r>
            <a:endParaRPr lang="ja-JP" altLang="en-US" sz="3000" b="0" dirty="0">
              <a:solidFill>
                <a:schemeClr val="tx2"/>
              </a:solidFill>
              <a:latin typeface="HGP創英角ｺﾞｼｯｸUB" pitchFamily="50" charset="-128"/>
              <a:ea typeface="HGP創英角ｺﾞｼｯｸUB" pitchFamily="50" charset="-128"/>
            </a:endParaRPr>
          </a:p>
        </p:txBody>
      </p:sp>
      <p:sp>
        <p:nvSpPr>
          <p:cNvPr id="2" name="テキスト ボックス 1"/>
          <p:cNvSpPr txBox="1"/>
          <p:nvPr/>
        </p:nvSpPr>
        <p:spPr bwMode="auto">
          <a:xfrm>
            <a:off x="395288" y="800100"/>
            <a:ext cx="8748712" cy="6093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ja-JP"/>
            </a:defPPr>
            <a:lvl1pPr marL="457200" indent="-457200" algn="l" eaLnBrk="1" hangingPunct="1">
              <a:spcBef>
                <a:spcPct val="50000"/>
              </a:spcBef>
              <a:buClr>
                <a:schemeClr val="tx1"/>
              </a:buClr>
              <a:buSzPct val="100000"/>
              <a:buFont typeface="HGP創英角ｺﾞｼｯｸUB" panose="020B0900000000000000" pitchFamily="50" charset="-128"/>
              <a:buChar char="○"/>
              <a:defRPr sz="26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情報共有システムから工事帳票を出力する場合の留意点を以下に示す。</a:t>
            </a:r>
          </a:p>
          <a:p>
            <a:pPr>
              <a:buFont typeface="HGP創英角ｺﾞｼｯｸUB" panose="020B0900000000000000" pitchFamily="50" charset="-128"/>
              <a:buChar char="•"/>
            </a:pPr>
            <a:r>
              <a:rPr lang="en-US" altLang="ja-JP" sz="2400" dirty="0"/>
              <a:t>【</a:t>
            </a:r>
            <a:r>
              <a:rPr lang="ja-JP" altLang="en-US" sz="2400" dirty="0"/>
              <a:t>ワークフロー機能</a:t>
            </a:r>
            <a:r>
              <a:rPr lang="en-US" altLang="ja-JP" sz="2400" dirty="0"/>
              <a:t>】</a:t>
            </a:r>
            <a:r>
              <a:rPr lang="ja-JP" altLang="en-US" sz="2400" dirty="0"/>
              <a:t>により、提出・承認する工事帳票には、①施工計画書、②打合せ簿、③工事履行報告書、④材料確認願、⑤段階確認書がある。</a:t>
            </a:r>
          </a:p>
          <a:p>
            <a:pPr>
              <a:buFont typeface="HGP創英角ｺﾞｼｯｸUB" panose="020B0900000000000000" pitchFamily="50" charset="-128"/>
              <a:buChar char="•"/>
            </a:pPr>
            <a:r>
              <a:rPr lang="en-US" altLang="ja-JP" sz="2400" dirty="0"/>
              <a:t>【</a:t>
            </a:r>
            <a:r>
              <a:rPr lang="ja-JP" altLang="en-US" sz="2400" dirty="0"/>
              <a:t>電子成果品作成支援機能</a:t>
            </a:r>
            <a:r>
              <a:rPr lang="en-US" altLang="ja-JP" sz="2400" dirty="0"/>
              <a:t>】</a:t>
            </a:r>
            <a:r>
              <a:rPr lang="ja-JP" altLang="en-US" sz="2400" dirty="0"/>
              <a:t>により出力した工事帳票のデータ項目をもとに電子納品管理ファイル（</a:t>
            </a:r>
            <a:r>
              <a:rPr lang="en-US" altLang="ja-JP" sz="2400" dirty="0"/>
              <a:t>MEET.XML</a:t>
            </a:r>
            <a:r>
              <a:rPr lang="ja-JP" altLang="en-US" sz="2400" dirty="0" err="1"/>
              <a:t>、</a:t>
            </a:r>
            <a:r>
              <a:rPr lang="en-US" altLang="ja-JP" sz="2400" dirty="0"/>
              <a:t>PLAN.XML</a:t>
            </a:r>
            <a:r>
              <a:rPr lang="ja-JP" altLang="en-US" sz="2400" dirty="0"/>
              <a:t>）を作成し、フォルダ構成やファイル名を電子納品要領</a:t>
            </a:r>
            <a:r>
              <a:rPr lang="en-US" altLang="ja-JP" sz="2400" dirty="0"/>
              <a:t>(</a:t>
            </a:r>
            <a:r>
              <a:rPr lang="ja-JP" altLang="en-US" sz="2400" dirty="0"/>
              <a:t>工事</a:t>
            </a:r>
            <a:r>
              <a:rPr lang="en-US" altLang="ja-JP" sz="2400" dirty="0"/>
              <a:t>)</a:t>
            </a:r>
            <a:r>
              <a:rPr lang="ja-JP" altLang="en-US" sz="2400" dirty="0"/>
              <a:t>の仕様にあったデータ形式で出力する。</a:t>
            </a:r>
          </a:p>
          <a:p>
            <a:pPr>
              <a:buFont typeface="HGP創英角ｺﾞｼｯｸUB" panose="020B0900000000000000" pitchFamily="50" charset="-128"/>
              <a:buChar char="•"/>
            </a:pPr>
            <a:r>
              <a:rPr lang="ja-JP" altLang="en-US" sz="2400" dirty="0"/>
              <a:t>①施工計画書は、施工計画書フォルダ（</a:t>
            </a:r>
            <a:r>
              <a:rPr lang="en-US" altLang="ja-JP" sz="2400" dirty="0"/>
              <a:t>PLAN </a:t>
            </a:r>
            <a:r>
              <a:rPr lang="ja-JP" altLang="en-US" sz="2400" dirty="0"/>
              <a:t>フォルダ）に格納します。また、②打合せ簿、③工事履行報告書、④材料確認願、⑤段階確認書、⑥確認・立会願は、打合せ簿フォルダ（</a:t>
            </a:r>
            <a:r>
              <a:rPr lang="en-US" altLang="ja-JP" sz="2400" dirty="0"/>
              <a:t>MEET </a:t>
            </a:r>
            <a:r>
              <a:rPr lang="ja-JP" altLang="en-US" sz="2400" dirty="0"/>
              <a:t>フォルダ）に格納する。</a:t>
            </a:r>
          </a:p>
        </p:txBody>
      </p:sp>
      <p:sp>
        <p:nvSpPr>
          <p:cNvPr id="5" name="正方形/長方形 8"/>
          <p:cNvSpPr>
            <a:spLocks noChangeArrowheads="1"/>
          </p:cNvSpPr>
          <p:nvPr/>
        </p:nvSpPr>
        <p:spPr bwMode="auto">
          <a:xfrm>
            <a:off x="3981901" y="6430639"/>
            <a:ext cx="4262507"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関東地方整備局 情報共有システム運用の</a:t>
            </a:r>
            <a:r>
              <a:rPr lang="ja-JP" altLang="en-US" dirty="0" smtClean="0"/>
              <a:t>手引きより</a:t>
            </a:r>
            <a:endParaRPr lang="en-US" altLang="ja-JP" dirty="0" smtClean="0"/>
          </a:p>
          <a:p>
            <a:pPr eaLnBrk="1" hangingPunct="1"/>
            <a:r>
              <a:rPr lang="en-US" altLang="ja-JP" u="sng" dirty="0">
                <a:solidFill>
                  <a:srgbClr val="0000FF"/>
                </a:solidFill>
              </a:rPr>
              <a:t>http://www.ktr.mlit.go.jp/gijyutu/index00000009.html</a:t>
            </a:r>
            <a:endParaRPr lang="ja-JP" altLang="en-US" u="sng" dirty="0">
              <a:solidFill>
                <a:srgbClr val="0000FF"/>
              </a:solidFill>
            </a:endParaRPr>
          </a:p>
        </p:txBody>
      </p:sp>
    </p:spTree>
    <p:extLst>
      <p:ext uri="{BB962C8B-B14F-4D97-AF65-F5344CB8AC3E}">
        <p14:creationId xmlns="" xmlns:p14="http://schemas.microsoft.com/office/powerpoint/2010/main" val="2891378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4</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基準類と各成果品の留意事項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208327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電子納品等に関する要領・基準類</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9820771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08000" y="0"/>
            <a:ext cx="3906044"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電子</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納品要領・基準類</a:t>
            </a:r>
          </a:p>
        </p:txBody>
      </p:sp>
      <p:sp>
        <p:nvSpPr>
          <p:cNvPr id="37892" name="テキスト ボックス 20"/>
          <p:cNvSpPr txBox="1">
            <a:spLocks noChangeArrowheads="1"/>
          </p:cNvSpPr>
          <p:nvPr/>
        </p:nvSpPr>
        <p:spPr bwMode="auto">
          <a:xfrm>
            <a:off x="180000" y="648000"/>
            <a:ext cx="864096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要領・基準</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電子成果品を作成する際のフォルダ構成やファイル形式の仕様について記述しています。</a:t>
            </a:r>
          </a:p>
        </p:txBody>
      </p:sp>
      <p:sp>
        <p:nvSpPr>
          <p:cNvPr id="9" name="テキスト ボックス 23"/>
          <p:cNvSpPr txBox="1">
            <a:spLocks noChangeArrowheads="1"/>
          </p:cNvSpPr>
          <p:nvPr/>
        </p:nvSpPr>
        <p:spPr bwMode="auto">
          <a:xfrm>
            <a:off x="6011863" y="1881188"/>
            <a:ext cx="316706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smtClean="0">
                <a:solidFill>
                  <a:srgbClr val="000000"/>
                </a:solidFill>
                <a:latin typeface="HGP創英角ｺﾞｼｯｸUB" pitchFamily="50" charset="-128"/>
                <a:ea typeface="HGP創英角ｺﾞｼｯｸUB" pitchFamily="50" charset="-128"/>
              </a:rPr>
              <a:t>H28.3</a:t>
            </a:r>
            <a:r>
              <a:rPr lang="ja-JP" altLang="en-US" i="1" u="sng" dirty="0" smtClean="0">
                <a:solidFill>
                  <a:srgbClr val="000000"/>
                </a:solidFill>
                <a:latin typeface="HGP創英角ｺﾞｼｯｸUB" pitchFamily="50" charset="-128"/>
                <a:ea typeface="HGP創英角ｺﾞｼｯｸUB" pitchFamily="50" charset="-128"/>
              </a:rPr>
              <a:t>要領・基準等改定項目</a:t>
            </a:r>
            <a:endParaRPr lang="en-US" altLang="ja-JP" i="1" u="sng" dirty="0" smtClean="0">
              <a:solidFill>
                <a:srgbClr val="000000"/>
              </a:solidFill>
              <a:latin typeface="HGP創英角ｺﾞｼｯｸUB" pitchFamily="50" charset="-128"/>
              <a:ea typeface="HGP創英角ｺﾞｼｯｸUB" pitchFamily="50" charset="-128"/>
            </a:endParaRPr>
          </a:p>
          <a:p>
            <a:pPr algn="l" eaLnBrk="1" hangingPunct="1"/>
            <a:endParaRPr lang="en-US" altLang="ja-JP" i="1" u="sng" dirty="0" smtClean="0">
              <a:solidFill>
                <a:srgbClr val="000000"/>
              </a:solidFill>
              <a:latin typeface="HGP創英角ｺﾞｼｯｸUB" pitchFamily="50" charset="-128"/>
              <a:ea typeface="HGP創英角ｺﾞｼｯｸUB" pitchFamily="50" charset="-128"/>
            </a:endParaRPr>
          </a:p>
          <a:p>
            <a:pPr algn="l" eaLnBrk="1" hangingPunct="1"/>
            <a:r>
              <a:rPr lang="ja-JP" altLang="en-US" u="sng" dirty="0" smtClean="0">
                <a:solidFill>
                  <a:srgbClr val="000000"/>
                </a:solidFill>
                <a:latin typeface="HGP創英角ｺﾞｼｯｸUB" pitchFamily="50" charset="-128"/>
                <a:ea typeface="HGP創英角ｺﾞｼｯｸUB" pitchFamily="50" charset="-128"/>
              </a:rPr>
              <a:t>＜一般土木＞</a:t>
            </a:r>
            <a:endParaRPr lang="ja-JP" altLang="en-US" b="0" dirty="0">
              <a:solidFill>
                <a:srgbClr val="000000"/>
              </a:solidFill>
              <a:latin typeface="HGP創英角ｺﾞｼｯｸUB" pitchFamily="50" charset="-128"/>
              <a:ea typeface="HGP創英角ｺﾞｼｯｸUB" pitchFamily="50" charset="-128"/>
            </a:endParaRPr>
          </a:p>
          <a:p>
            <a:pPr marL="171450" indent="-171450" algn="l" eaLnBrk="1" hangingPunct="1">
              <a:buFont typeface="Arial" panose="020B0604020202020204" pitchFamily="34" charset="0"/>
              <a:buChar char="•"/>
            </a:pPr>
            <a:r>
              <a:rPr lang="en-US" altLang="ja-JP" b="0" dirty="0" smtClean="0">
                <a:solidFill>
                  <a:srgbClr val="000000"/>
                </a:solidFill>
                <a:latin typeface="HGP創英角ｺﾞｼｯｸUB" pitchFamily="50" charset="-128"/>
                <a:ea typeface="HGP創英角ｺﾞｼｯｸUB" pitchFamily="50" charset="-128"/>
              </a:rPr>
              <a:t>ICON</a:t>
            </a:r>
            <a:r>
              <a:rPr lang="ja-JP" altLang="en-US" b="0" dirty="0" smtClean="0">
                <a:solidFill>
                  <a:srgbClr val="000000"/>
                </a:solidFill>
                <a:latin typeface="HGP創英角ｺﾞｼｯｸUB" pitchFamily="50" charset="-128"/>
                <a:ea typeface="HGP創英角ｺﾞｼｯｸUB" pitchFamily="50" charset="-128"/>
              </a:rPr>
              <a:t>フォルダの追加</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u="sng" dirty="0" smtClean="0">
                <a:solidFill>
                  <a:srgbClr val="000000"/>
                </a:solidFill>
                <a:latin typeface="HGP創英角ｺﾞｼｯｸUB" pitchFamily="50" charset="-128"/>
                <a:ea typeface="HGP創英角ｺﾞｼｯｸUB" pitchFamily="50" charset="-128"/>
              </a:rPr>
              <a:t>＜一般土木・電気・機械共通＞</a:t>
            </a:r>
            <a:endParaRPr lang="ja-JP" altLang="en-US"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拡張子が</a:t>
            </a:r>
            <a:r>
              <a:rPr lang="en-US" altLang="ja-JP" b="0" dirty="0" smtClean="0">
                <a:solidFill>
                  <a:srgbClr val="000000"/>
                </a:solidFill>
                <a:latin typeface="HGP創英角ｺﾞｼｯｸUB" pitchFamily="50" charset="-128"/>
                <a:ea typeface="HGP創英角ｺﾞｼｯｸUB" pitchFamily="50" charset="-128"/>
              </a:rPr>
              <a:t>4</a:t>
            </a:r>
            <a:r>
              <a:rPr lang="ja-JP" altLang="en-US" b="0" dirty="0" smtClean="0">
                <a:solidFill>
                  <a:srgbClr val="000000"/>
                </a:solidFill>
                <a:latin typeface="HGP創英角ｺﾞｼｯｸUB" pitchFamily="50" charset="-128"/>
                <a:ea typeface="HGP創英角ｺﾞｼｯｸUB" pitchFamily="50" charset="-128"/>
              </a:rPr>
              <a:t>文字のファイルへの対応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圧縮図面ファイル（</a:t>
            </a:r>
            <a:r>
              <a:rPr lang="en-US" altLang="ja-JP" b="0" dirty="0" smtClean="0">
                <a:solidFill>
                  <a:srgbClr val="000000"/>
                </a:solidFill>
                <a:latin typeface="HGP創英角ｺﾞｼｯｸUB" pitchFamily="50" charset="-128"/>
                <a:ea typeface="HGP創英角ｺﾞｼｯｸUB" pitchFamily="50" charset="-128"/>
              </a:rPr>
              <a:t>P2Z</a:t>
            </a:r>
            <a:r>
              <a:rPr lang="ja-JP" altLang="en-US" b="0" dirty="0" smtClean="0">
                <a:solidFill>
                  <a:srgbClr val="000000"/>
                </a:solidFill>
                <a:latin typeface="HGP創英角ｺﾞｼｯｸUB" pitchFamily="50" charset="-128"/>
                <a:ea typeface="HGP創英角ｺﾞｼｯｸUB" pitchFamily="50" charset="-128"/>
              </a:rPr>
              <a:t>）への対応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測地系</a:t>
            </a:r>
            <a:r>
              <a:rPr lang="en-US" altLang="ja-JP" b="0" dirty="0" smtClean="0">
                <a:solidFill>
                  <a:srgbClr val="000000"/>
                </a:solidFill>
                <a:latin typeface="HGP創英角ｺﾞｼｯｸUB" pitchFamily="50" charset="-128"/>
                <a:ea typeface="HGP創英角ｺﾞｼｯｸUB" pitchFamily="50" charset="-128"/>
              </a:rPr>
              <a:t>JGD2011</a:t>
            </a:r>
            <a:r>
              <a:rPr lang="ja-JP" altLang="en-US" b="0" dirty="0" err="1" smtClean="0">
                <a:solidFill>
                  <a:srgbClr val="000000"/>
                </a:solidFill>
                <a:latin typeface="HGP創英角ｺﾞｼｯｸUB" pitchFamily="50" charset="-128"/>
                <a:ea typeface="HGP創英角ｺﾞｼｯｸUB" pitchFamily="50" charset="-128"/>
              </a:rPr>
              <a:t>への</a:t>
            </a:r>
            <a:r>
              <a:rPr lang="ja-JP" altLang="en-US" b="0" dirty="0" smtClean="0">
                <a:solidFill>
                  <a:srgbClr val="000000"/>
                </a:solidFill>
                <a:latin typeface="HGP創英角ｺﾞｼｯｸUB" pitchFamily="50" charset="-128"/>
                <a:ea typeface="HGP創英角ｺﾞｼｯｸUB" pitchFamily="50" charset="-128"/>
              </a:rPr>
              <a:t>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発注図に発注用レイヤの追加</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電子媒体の規定変更</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smtClean="0">
                <a:solidFill>
                  <a:srgbClr val="000000"/>
                </a:solidFill>
                <a:latin typeface="HGP創英角ｺﾞｼｯｸUB" pitchFamily="50" charset="-128"/>
                <a:ea typeface="HGP創英角ｺﾞｼｯｸUB" pitchFamily="50" charset="-128"/>
              </a:rPr>
              <a:t>DVD-R</a:t>
            </a:r>
            <a:r>
              <a:rPr lang="ja-JP" altLang="en-US" b="0" dirty="0" smtClean="0">
                <a:solidFill>
                  <a:srgbClr val="000000"/>
                </a:solidFill>
                <a:latin typeface="HGP創英角ｺﾞｼｯｸUB" pitchFamily="50" charset="-128"/>
                <a:ea typeface="HGP創英角ｺﾞｼｯｸUB" pitchFamily="50" charset="-128"/>
              </a:rPr>
              <a:t>も協議なく標準使用可</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err="1" smtClean="0">
                <a:solidFill>
                  <a:srgbClr val="000000"/>
                </a:solidFill>
                <a:latin typeface="HGP創英角ｺﾞｼｯｸUB" pitchFamily="50" charset="-128"/>
                <a:ea typeface="HGP創英角ｺﾞｼｯｸUB" pitchFamily="50" charset="-128"/>
              </a:rPr>
              <a:t>i</a:t>
            </a:r>
            <a:r>
              <a:rPr lang="en-US" altLang="ja-JP" b="0" dirty="0" smtClean="0">
                <a:solidFill>
                  <a:srgbClr val="000000"/>
                </a:solidFill>
                <a:latin typeface="HGP創英角ｺﾞｼｯｸUB" pitchFamily="50" charset="-128"/>
                <a:ea typeface="HGP創英角ｺﾞｼｯｸUB" pitchFamily="50" charset="-128"/>
              </a:rPr>
              <a:t>-Construction</a:t>
            </a:r>
            <a:r>
              <a:rPr lang="ja-JP" altLang="en-US" b="0" dirty="0" smtClean="0">
                <a:solidFill>
                  <a:srgbClr val="000000"/>
                </a:solidFill>
                <a:latin typeface="HGP創英角ｺﾞｼｯｸUB" pitchFamily="50" charset="-128"/>
                <a:ea typeface="HGP創英角ｺﾞｼｯｸUB" pitchFamily="50" charset="-128"/>
              </a:rPr>
              <a:t>対応のため、協議により</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smtClean="0">
                <a:solidFill>
                  <a:srgbClr val="000000"/>
                </a:solidFill>
                <a:latin typeface="HGP創英角ｺﾞｼｯｸUB" pitchFamily="50" charset="-128"/>
                <a:ea typeface="HGP創英角ｺﾞｼｯｸUB" pitchFamily="50" charset="-128"/>
              </a:rPr>
              <a:t>BD-R</a:t>
            </a:r>
            <a:r>
              <a:rPr lang="ja-JP" altLang="en-US" b="0" dirty="0" smtClean="0">
                <a:solidFill>
                  <a:srgbClr val="000000"/>
                </a:solidFill>
                <a:latin typeface="HGP創英角ｺﾞｼｯｸUB" pitchFamily="50" charset="-128"/>
                <a:ea typeface="HGP創英角ｺﾞｼｯｸUB" pitchFamily="50" charset="-128"/>
              </a:rPr>
              <a:t>も使用可</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電子媒体ケースの規定変更</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ケース背表紙に業務・工事名等を記入</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する規定を廃止</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＜デジタル写真管理情報基準＞</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有効画素数を</a:t>
            </a:r>
            <a:r>
              <a:rPr lang="en-US" altLang="ja-JP" b="0" dirty="0" smtClean="0">
                <a:solidFill>
                  <a:srgbClr val="000000"/>
                </a:solidFill>
                <a:latin typeface="HGP創英角ｺﾞｼｯｸUB" pitchFamily="50" charset="-128"/>
                <a:ea typeface="HGP創英角ｺﾞｼｯｸUB" pitchFamily="50" charset="-128"/>
              </a:rPr>
              <a:t>100</a:t>
            </a:r>
            <a:r>
              <a:rPr lang="ja-JP" altLang="en-US" b="0" dirty="0" smtClean="0">
                <a:solidFill>
                  <a:srgbClr val="000000"/>
                </a:solidFill>
                <a:latin typeface="HGP創英角ｺﾞｼｯｸUB" pitchFamily="50" charset="-128"/>
                <a:ea typeface="HGP創英角ｺﾞｼｯｸUB" pitchFamily="50" charset="-128"/>
              </a:rPr>
              <a:t>万→</a:t>
            </a:r>
            <a:r>
              <a:rPr lang="en-US" altLang="ja-JP" b="0" dirty="0" smtClean="0">
                <a:solidFill>
                  <a:srgbClr val="000000"/>
                </a:solidFill>
                <a:latin typeface="HGP創英角ｺﾞｼｯｸUB" pitchFamily="50" charset="-128"/>
                <a:ea typeface="HGP創英角ｺﾞｼｯｸUB" pitchFamily="50" charset="-128"/>
              </a:rPr>
              <a:t>100</a:t>
            </a:r>
            <a:r>
              <a:rPr lang="ja-JP" altLang="en-US" b="0" dirty="0" smtClean="0">
                <a:solidFill>
                  <a:srgbClr val="000000"/>
                </a:solidFill>
                <a:latin typeface="HGP創英角ｺﾞｼｯｸUB" pitchFamily="50" charset="-128"/>
                <a:ea typeface="HGP創英角ｺﾞｼｯｸUB" pitchFamily="50" charset="-128"/>
              </a:rPr>
              <a:t>万から</a:t>
            </a:r>
            <a:r>
              <a:rPr lang="en-US" altLang="ja-JP" b="0" dirty="0" smtClean="0">
                <a:solidFill>
                  <a:srgbClr val="000000"/>
                </a:solidFill>
                <a:latin typeface="HGP創英角ｺﾞｼｯｸUB" pitchFamily="50" charset="-128"/>
                <a:ea typeface="HGP創英角ｺﾞｼｯｸUB" pitchFamily="50" charset="-128"/>
              </a:rPr>
              <a:t>300</a:t>
            </a:r>
            <a:r>
              <a:rPr lang="ja-JP" altLang="en-US" b="0" dirty="0" smtClean="0">
                <a:solidFill>
                  <a:srgbClr val="000000"/>
                </a:solidFill>
                <a:latin typeface="HGP創英角ｺﾞｼｯｸUB" pitchFamily="50" charset="-128"/>
                <a:ea typeface="HGP創英角ｺﾞｼｯｸUB" pitchFamily="50" charset="-128"/>
              </a:rPr>
              <a:t>万</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その他時点修正</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endParaRPr lang="ja-JP" altLang="en-US" b="0" dirty="0">
              <a:solidFill>
                <a:srgbClr val="000000"/>
              </a:solidFill>
              <a:latin typeface="HGP創英角ｺﾞｼｯｸUB" pitchFamily="50" charset="-128"/>
              <a:ea typeface="HGP創英角ｺﾞｼｯｸUB" pitchFamily="50" charset="-128"/>
            </a:endParaRPr>
          </a:p>
        </p:txBody>
      </p:sp>
      <p:graphicFrame>
        <p:nvGraphicFramePr>
          <p:cNvPr id="10" name="Group 10"/>
          <p:cNvGraphicFramePr>
            <a:graphicFrameLocks noGrp="1"/>
          </p:cNvGraphicFramePr>
          <p:nvPr>
            <p:extLst>
              <p:ext uri="{D42A27DB-BD31-4B8C-83A1-F6EECF244321}">
                <p14:modId xmlns:p14="http://schemas.microsoft.com/office/powerpoint/2010/main" xmlns="" val="1261284605"/>
              </p:ext>
            </p:extLst>
          </p:nvPr>
        </p:nvGraphicFramePr>
        <p:xfrm>
          <a:off x="287338" y="1736725"/>
          <a:ext cx="5688012" cy="4483094"/>
        </p:xfrm>
        <a:graphic>
          <a:graphicData uri="http://schemas.openxmlformats.org/drawingml/2006/table">
            <a:tbl>
              <a:tblPr/>
              <a:tblGrid>
                <a:gridCol w="401637"/>
                <a:gridCol w="3883025"/>
                <a:gridCol w="1403350"/>
              </a:tblGrid>
              <a:tr h="252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要領・基準名称</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437">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デジタル写真管理情報基準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測量成果電子納品要領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地質・土質調査成果電子納品要領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電気通信設備編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等</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機械設備工事編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電子納品要領　機械設備工事編　施設機器コード</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テキスト ボックス 10"/>
          <p:cNvSpPr txBox="1"/>
          <p:nvPr/>
        </p:nvSpPr>
        <p:spPr>
          <a:xfrm>
            <a:off x="6084168" y="5805264"/>
            <a:ext cx="2556284" cy="600164"/>
          </a:xfrm>
          <a:prstGeom prst="rect">
            <a:avLst/>
          </a:prstGeom>
          <a:noFill/>
        </p:spPr>
        <p:txBody>
          <a:bodyPr wrap="square" rtlCol="0">
            <a:spAutoFit/>
          </a:bodyPr>
          <a:lstStyle/>
          <a:p>
            <a:pPr algn="l"/>
            <a:r>
              <a:rPr kumimoji="1" lang="en-US" altLang="ja-JP" sz="1100" dirty="0" smtClean="0"/>
              <a:t>※</a:t>
            </a:r>
            <a:r>
              <a:rPr lang="ja-JP" altLang="en-US" sz="1100" dirty="0" smtClean="0">
                <a:latin typeface="ＭＳ Ｐゴシック" pitchFamily="50" charset="-128"/>
                <a:cs typeface="Times New Roman" pitchFamily="18" charset="0"/>
              </a:rPr>
              <a:t>地質・土質調査成果電子納品要領は、</a:t>
            </a:r>
            <a:r>
              <a:rPr lang="en-US" altLang="ja-JP" sz="1100" dirty="0" smtClean="0">
                <a:latin typeface="ＭＳ Ｐゴシック" pitchFamily="50" charset="-128"/>
                <a:cs typeface="Times New Roman" pitchFamily="18" charset="0"/>
              </a:rPr>
              <a:t>H28.10</a:t>
            </a:r>
            <a:r>
              <a:rPr lang="ja-JP" altLang="en-US" sz="1100" dirty="0" smtClean="0">
                <a:latin typeface="ＭＳ Ｐゴシック" pitchFamily="50" charset="-128"/>
                <a:cs typeface="Times New Roman" pitchFamily="18" charset="0"/>
              </a:rPr>
              <a:t>に改定され、適用は平成</a:t>
            </a:r>
            <a:r>
              <a:rPr lang="en-US" altLang="ja-JP" sz="1100" dirty="0" smtClean="0">
                <a:latin typeface="ＭＳ Ｐゴシック" pitchFamily="50" charset="-128"/>
                <a:cs typeface="Times New Roman" pitchFamily="18" charset="0"/>
              </a:rPr>
              <a:t>29</a:t>
            </a:r>
            <a:r>
              <a:rPr lang="ja-JP" altLang="en-US" sz="1100" dirty="0" smtClean="0">
                <a:latin typeface="ＭＳ Ｐゴシック" pitchFamily="50" charset="-128"/>
                <a:cs typeface="Times New Roman" pitchFamily="18" charset="0"/>
              </a:rPr>
              <a:t>年</a:t>
            </a:r>
            <a:r>
              <a:rPr lang="en-US" altLang="ja-JP" sz="1100" dirty="0" smtClean="0">
                <a:latin typeface="ＭＳ Ｐゴシック" pitchFamily="50" charset="-128"/>
                <a:cs typeface="Times New Roman" pitchFamily="18" charset="0"/>
              </a:rPr>
              <a:t>4</a:t>
            </a:r>
            <a:r>
              <a:rPr lang="ja-JP" altLang="en-US" sz="1100" dirty="0" smtClean="0">
                <a:latin typeface="ＭＳ Ｐゴシック" pitchFamily="50" charset="-128"/>
                <a:cs typeface="Times New Roman" pitchFamily="18" charset="0"/>
              </a:rPr>
              <a:t>月以降契約の業務・工事。</a:t>
            </a:r>
            <a:endParaRPr kumimoji="1" lang="ja-JP" altLang="en-US" sz="1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8000" y="0"/>
            <a:ext cx="7668356"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pPr eaLnBrk="1" hangingPunct="1">
              <a:defRPr/>
            </a:pPr>
            <a:r>
              <a:rPr lang="en-US" altLang="ja-JP" b="1" dirty="0" smtClean="0"/>
              <a:t>CALS/EC</a:t>
            </a:r>
            <a:r>
              <a:rPr lang="ja-JP" altLang="en-US" b="1" dirty="0" smtClean="0"/>
              <a:t>アクションプログラム</a:t>
            </a:r>
            <a:r>
              <a:rPr lang="en-US" altLang="ja-JP" b="1" dirty="0" smtClean="0"/>
              <a:t>2008</a:t>
            </a:r>
            <a:endParaRPr lang="ja-JP" altLang="en-US" b="1" dirty="0" smtClean="0"/>
          </a:p>
        </p:txBody>
      </p:sp>
      <p:graphicFrame>
        <p:nvGraphicFramePr>
          <p:cNvPr id="9" name="Group 45"/>
          <p:cNvGraphicFramePr>
            <a:graphicFrameLocks/>
          </p:cNvGraphicFramePr>
          <p:nvPr/>
        </p:nvGraphicFramePr>
        <p:xfrm>
          <a:off x="467544" y="1484784"/>
          <a:ext cx="8351837" cy="4551364"/>
        </p:xfrm>
        <a:graphic>
          <a:graphicData uri="http://schemas.openxmlformats.org/drawingml/2006/table">
            <a:tbl>
              <a:tblPr/>
              <a:tblGrid>
                <a:gridCol w="1150937"/>
                <a:gridCol w="7200900"/>
              </a:tblGrid>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目標－①</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入札契約書類の完全電子化による手続きの効率化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入札契約書類の完全電子化による手続きの効率化により、一連の調達が全てインターネットで可能となる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目標－②</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発注者・受注者間のコミュニケーションの円滑化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情報共有システムの利活用により、発注者・受注者間のコミュニケーションの円滑化を図る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目標－③</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調査・計画・設計・施工・管理を通じて利用可能な電子データの利活用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3</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次元データの利用により、工事の一層の品質向上とコスト縮減及びスピードアップ化を図るなど、建設生産システムの生産性向上が可能となる（</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データの利活用）</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目標－④</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工事の一層の品質向上を図る情報化施工の普及推進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情報化施工により、工事の一層の品質向上とコスト縮減及びスピードアップ化を図るなど、建設生産システムの生産性向上が可能となる（情報化施工）</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目標－⑤</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完全電子納品化に対応した品質検査技術の開発</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モバイルや情報共有システム等の必要なハードウェアの整備及びシステムの構築により、工事成果の完全電子納品化、電子検査の実現、紙・電子の二重納品の解消</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目標－⑥</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000099"/>
                          </a:solidFill>
                          <a:effectLst/>
                          <a:latin typeface="Arial" charset="0"/>
                          <a:ea typeface="ＭＳ Ｐゴシック" pitchFamily="50" charset="-128"/>
                        </a:rPr>
                        <a:t>CALS/EC</a:t>
                      </a: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の普及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各種研修や資格制度の活用等を通じ、</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の普及を促進させて、直轄の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リテラシー向上、自治体の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普及率向上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35"/>
          <p:cNvSpPr txBox="1">
            <a:spLocks noChangeArrowheads="1"/>
          </p:cNvSpPr>
          <p:nvPr/>
        </p:nvSpPr>
        <p:spPr bwMode="auto">
          <a:xfrm>
            <a:off x="1762944" y="653787"/>
            <a:ext cx="71294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spcBef>
                <a:spcPct val="50000"/>
              </a:spcBef>
              <a:buFontTx/>
              <a:buNone/>
            </a:pPr>
            <a:r>
              <a:rPr lang="ja-JP" altLang="en-US" sz="1600" b="0" dirty="0">
                <a:latin typeface="HGP創英角ｺﾞｼｯｸUB" panose="020B0900000000000000" pitchFamily="50" charset="-128"/>
                <a:ea typeface="HGP創英角ｺﾞｼｯｸUB" panose="020B0900000000000000" pitchFamily="50" charset="-128"/>
              </a:rPr>
              <a:t>これまでの</a:t>
            </a:r>
            <a:r>
              <a:rPr lang="en-US" altLang="ja-JP" sz="1600" b="0" dirty="0">
                <a:latin typeface="HGP創英角ｺﾞｼｯｸUB" panose="020B0900000000000000" pitchFamily="50" charset="-128"/>
                <a:ea typeface="HGP創英角ｺﾞｼｯｸUB" panose="020B0900000000000000" pitchFamily="50" charset="-128"/>
              </a:rPr>
              <a:t>CALS/EC</a:t>
            </a:r>
            <a:r>
              <a:rPr lang="ja-JP" altLang="en-US" sz="1600" b="0" dirty="0">
                <a:latin typeface="HGP創英角ｺﾞｼｯｸUB" panose="020B0900000000000000" pitchFamily="50" charset="-128"/>
                <a:ea typeface="HGP創英角ｺﾞｼｯｸUB" panose="020B0900000000000000" pitchFamily="50" charset="-128"/>
              </a:rPr>
              <a:t>アクションプログラムの成果を踏まえ、工事生産性の向上（コスト縮減、スピードアップ化）、維持管理の効率化、透明性の確保を図る観点から、重点分野において、</a:t>
            </a:r>
            <a:r>
              <a:rPr lang="en-US" altLang="ja-JP" sz="1600" b="0" dirty="0">
                <a:latin typeface="HGP創英角ｺﾞｼｯｸUB" panose="020B0900000000000000" pitchFamily="50" charset="-128"/>
                <a:ea typeface="HGP創英角ｺﾞｼｯｸUB" panose="020B0900000000000000" pitchFamily="50" charset="-128"/>
              </a:rPr>
              <a:t>ICT</a:t>
            </a:r>
            <a:r>
              <a:rPr lang="ja-JP" altLang="en-US" sz="1600" b="0" dirty="0">
                <a:latin typeface="HGP創英角ｺﾞｼｯｸUB" panose="020B0900000000000000" pitchFamily="50" charset="-128"/>
                <a:ea typeface="HGP創英角ｺﾞｼｯｸUB" panose="020B0900000000000000" pitchFamily="50" charset="-128"/>
              </a:rPr>
              <a:t>技術を活用した建設生産システムを構築する</a:t>
            </a:r>
          </a:p>
        </p:txBody>
      </p:sp>
      <p:sp>
        <p:nvSpPr>
          <p:cNvPr id="11" name="Text Box 34"/>
          <p:cNvSpPr txBox="1">
            <a:spLocks noChangeArrowheads="1"/>
          </p:cNvSpPr>
          <p:nvPr/>
        </p:nvSpPr>
        <p:spPr bwMode="auto">
          <a:xfrm>
            <a:off x="287524" y="769330"/>
            <a:ext cx="1330957" cy="40011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000" b="0" dirty="0">
                <a:latin typeface="HGP創英角ｺﾞｼｯｸUB" panose="020B0900000000000000" pitchFamily="50" charset="-128"/>
                <a:ea typeface="HGP創英角ｺﾞｼｯｸUB" panose="020B0900000000000000" pitchFamily="50" charset="-128"/>
              </a:rPr>
              <a:t>基本方針</a:t>
            </a:r>
          </a:p>
        </p:txBody>
      </p:sp>
      <p:sp>
        <p:nvSpPr>
          <p:cNvPr id="6" name="正方形/長方形 5"/>
          <p:cNvSpPr/>
          <p:nvPr/>
        </p:nvSpPr>
        <p:spPr bwMode="auto">
          <a:xfrm>
            <a:off x="0" y="4581128"/>
            <a:ext cx="431540" cy="612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dirty="0" smtClean="0">
                <a:ln>
                  <a:noFill/>
                </a:ln>
                <a:solidFill>
                  <a:srgbClr val="FF0000"/>
                </a:solidFill>
                <a:effectLst/>
                <a:latin typeface="Arial" charset="0"/>
                <a:ea typeface="ＭＳ Ｐゴシック" pitchFamily="50" charset="-128"/>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2195748"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ガイドライン</a:t>
            </a:r>
            <a:endPar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pic>
        <p:nvPicPr>
          <p:cNvPr id="38915" name="図 7" descr="IP12_B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08850" y="5373688"/>
            <a:ext cx="11874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テキスト ボックス 24"/>
          <p:cNvSpPr txBox="1">
            <a:spLocks noChangeArrowheads="1"/>
          </p:cNvSpPr>
          <p:nvPr/>
        </p:nvSpPr>
        <p:spPr bwMode="auto">
          <a:xfrm>
            <a:off x="180000" y="648000"/>
            <a:ext cx="864096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ガイドライン</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電子納品の実施にあたり、対象範囲、適用基準類、受発注者の留意事項を示しています。</a:t>
            </a:r>
          </a:p>
        </p:txBody>
      </p:sp>
      <p:sp>
        <p:nvSpPr>
          <p:cNvPr id="6" name="テキスト ボックス 23"/>
          <p:cNvSpPr txBox="1">
            <a:spLocks noChangeArrowheads="1"/>
          </p:cNvSpPr>
          <p:nvPr/>
        </p:nvSpPr>
        <p:spPr bwMode="auto">
          <a:xfrm>
            <a:off x="6011863" y="1881188"/>
            <a:ext cx="316706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smtClean="0">
                <a:solidFill>
                  <a:srgbClr val="000000"/>
                </a:solidFill>
                <a:latin typeface="HGP創英角ｺﾞｼｯｸUB" pitchFamily="50" charset="-128"/>
                <a:ea typeface="HGP創英角ｺﾞｼｯｸUB" pitchFamily="50" charset="-128"/>
              </a:rPr>
              <a:t>H28.3</a:t>
            </a:r>
            <a:r>
              <a:rPr lang="ja-JP" altLang="en-US" i="1" u="sng" dirty="0" smtClean="0">
                <a:solidFill>
                  <a:srgbClr val="000000"/>
                </a:solidFill>
                <a:latin typeface="HGP創英角ｺﾞｼｯｸUB" pitchFamily="50" charset="-128"/>
                <a:ea typeface="HGP創英角ｺﾞｼｯｸUB" pitchFamily="50" charset="-128"/>
              </a:rPr>
              <a:t>要領・基準等改定項目</a:t>
            </a:r>
            <a:endParaRPr lang="en-US" altLang="ja-JP" i="1" u="sng" dirty="0" smtClean="0">
              <a:solidFill>
                <a:srgbClr val="000000"/>
              </a:solidFill>
              <a:latin typeface="HGP創英角ｺﾞｼｯｸUB" pitchFamily="50" charset="-128"/>
              <a:ea typeface="HGP創英角ｺﾞｼｯｸUB" pitchFamily="50" charset="-128"/>
            </a:endParaRPr>
          </a:p>
          <a:p>
            <a:pPr algn="l" eaLnBrk="1" hangingPunct="1"/>
            <a:endParaRPr lang="en-US" altLang="ja-JP" i="1" u="sng" dirty="0" smtClean="0">
              <a:solidFill>
                <a:srgbClr val="000000"/>
              </a:solidFill>
              <a:latin typeface="HGP創英角ｺﾞｼｯｸUB" pitchFamily="50" charset="-128"/>
              <a:ea typeface="HGP創英角ｺﾞｼｯｸUB" pitchFamily="50" charset="-128"/>
            </a:endParaRPr>
          </a:p>
          <a:p>
            <a:pPr algn="l" eaLnBrk="1" hangingPunct="1"/>
            <a:r>
              <a:rPr lang="ja-JP" altLang="en-US" u="sng" dirty="0" smtClean="0">
                <a:solidFill>
                  <a:srgbClr val="000000"/>
                </a:solidFill>
                <a:latin typeface="HGP創英角ｺﾞｼｯｸUB" pitchFamily="50" charset="-128"/>
                <a:ea typeface="HGP創英角ｺﾞｼｯｸUB" pitchFamily="50" charset="-128"/>
              </a:rPr>
              <a:t>＜一般土木＞</a:t>
            </a:r>
            <a:endParaRPr lang="ja-JP" altLang="en-US" b="0" dirty="0">
              <a:solidFill>
                <a:srgbClr val="000000"/>
              </a:solidFill>
              <a:latin typeface="HGP創英角ｺﾞｼｯｸUB" pitchFamily="50" charset="-128"/>
              <a:ea typeface="HGP創英角ｺﾞｼｯｸUB" pitchFamily="50" charset="-128"/>
            </a:endParaRPr>
          </a:p>
          <a:p>
            <a:pPr marL="171450" indent="-171450" algn="l" eaLnBrk="1" hangingPunct="1">
              <a:buFont typeface="Arial" panose="020B0604020202020204" pitchFamily="34" charset="0"/>
              <a:buChar char="•"/>
            </a:pPr>
            <a:r>
              <a:rPr lang="en-US" altLang="ja-JP" b="0" dirty="0" smtClean="0">
                <a:solidFill>
                  <a:srgbClr val="000000"/>
                </a:solidFill>
                <a:latin typeface="HGP創英角ｺﾞｼｯｸUB" pitchFamily="50" charset="-128"/>
                <a:ea typeface="HGP創英角ｺﾞｼｯｸUB" pitchFamily="50" charset="-128"/>
              </a:rPr>
              <a:t>ICON</a:t>
            </a:r>
            <a:r>
              <a:rPr lang="ja-JP" altLang="en-US" b="0" dirty="0" smtClean="0">
                <a:solidFill>
                  <a:srgbClr val="000000"/>
                </a:solidFill>
                <a:latin typeface="HGP創英角ｺﾞｼｯｸUB" pitchFamily="50" charset="-128"/>
                <a:ea typeface="HGP創英角ｺﾞｼｯｸUB" pitchFamily="50" charset="-128"/>
              </a:rPr>
              <a:t>フォルダの追加</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u="sng" dirty="0" smtClean="0">
                <a:solidFill>
                  <a:srgbClr val="000000"/>
                </a:solidFill>
                <a:latin typeface="HGP創英角ｺﾞｼｯｸUB" pitchFamily="50" charset="-128"/>
                <a:ea typeface="HGP創英角ｺﾞｼｯｸUB" pitchFamily="50" charset="-128"/>
              </a:rPr>
              <a:t>＜一般土木・電気・機械共通＞</a:t>
            </a:r>
            <a:endParaRPr lang="ja-JP" altLang="en-US"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拡張子が</a:t>
            </a:r>
            <a:r>
              <a:rPr lang="en-US" altLang="ja-JP" b="0" dirty="0" smtClean="0">
                <a:solidFill>
                  <a:srgbClr val="000000"/>
                </a:solidFill>
                <a:latin typeface="HGP創英角ｺﾞｼｯｸUB" pitchFamily="50" charset="-128"/>
                <a:ea typeface="HGP創英角ｺﾞｼｯｸUB" pitchFamily="50" charset="-128"/>
              </a:rPr>
              <a:t>4</a:t>
            </a:r>
            <a:r>
              <a:rPr lang="ja-JP" altLang="en-US" b="0" dirty="0" smtClean="0">
                <a:solidFill>
                  <a:srgbClr val="000000"/>
                </a:solidFill>
                <a:latin typeface="HGP創英角ｺﾞｼｯｸUB" pitchFamily="50" charset="-128"/>
                <a:ea typeface="HGP創英角ｺﾞｼｯｸUB" pitchFamily="50" charset="-128"/>
              </a:rPr>
              <a:t>文字のファイルへの対応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圧縮図面ファイル（</a:t>
            </a:r>
            <a:r>
              <a:rPr lang="en-US" altLang="ja-JP" b="0" dirty="0" smtClean="0">
                <a:solidFill>
                  <a:srgbClr val="000000"/>
                </a:solidFill>
                <a:latin typeface="HGP創英角ｺﾞｼｯｸUB" pitchFamily="50" charset="-128"/>
                <a:ea typeface="HGP創英角ｺﾞｼｯｸUB" pitchFamily="50" charset="-128"/>
              </a:rPr>
              <a:t>P2Z</a:t>
            </a:r>
            <a:r>
              <a:rPr lang="ja-JP" altLang="en-US" b="0" dirty="0" smtClean="0">
                <a:solidFill>
                  <a:srgbClr val="000000"/>
                </a:solidFill>
                <a:latin typeface="HGP創英角ｺﾞｼｯｸUB" pitchFamily="50" charset="-128"/>
                <a:ea typeface="HGP創英角ｺﾞｼｯｸUB" pitchFamily="50" charset="-128"/>
              </a:rPr>
              <a:t>）への対応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測地系</a:t>
            </a:r>
            <a:r>
              <a:rPr lang="en-US" altLang="ja-JP" b="0" dirty="0" smtClean="0">
                <a:solidFill>
                  <a:srgbClr val="000000"/>
                </a:solidFill>
                <a:latin typeface="HGP創英角ｺﾞｼｯｸUB" pitchFamily="50" charset="-128"/>
                <a:ea typeface="HGP創英角ｺﾞｼｯｸUB" pitchFamily="50" charset="-128"/>
              </a:rPr>
              <a:t>JGD2011</a:t>
            </a:r>
            <a:r>
              <a:rPr lang="ja-JP" altLang="en-US" b="0" dirty="0" err="1" smtClean="0">
                <a:solidFill>
                  <a:srgbClr val="000000"/>
                </a:solidFill>
                <a:latin typeface="HGP創英角ｺﾞｼｯｸUB" pitchFamily="50" charset="-128"/>
                <a:ea typeface="HGP創英角ｺﾞｼｯｸUB" pitchFamily="50" charset="-128"/>
              </a:rPr>
              <a:t>への</a:t>
            </a:r>
            <a:r>
              <a:rPr lang="ja-JP" altLang="en-US" b="0" dirty="0" smtClean="0">
                <a:solidFill>
                  <a:srgbClr val="000000"/>
                </a:solidFill>
                <a:latin typeface="HGP創英角ｺﾞｼｯｸUB" pitchFamily="50" charset="-128"/>
                <a:ea typeface="HGP創英角ｺﾞｼｯｸUB" pitchFamily="50" charset="-128"/>
              </a:rPr>
              <a:t>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発注図に発注用レイヤの追加</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電子媒体の規定変更</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smtClean="0">
                <a:solidFill>
                  <a:srgbClr val="000000"/>
                </a:solidFill>
                <a:latin typeface="HGP創英角ｺﾞｼｯｸUB" pitchFamily="50" charset="-128"/>
                <a:ea typeface="HGP創英角ｺﾞｼｯｸUB" pitchFamily="50" charset="-128"/>
              </a:rPr>
              <a:t>DVD-R</a:t>
            </a:r>
            <a:r>
              <a:rPr lang="ja-JP" altLang="en-US" b="0" dirty="0" smtClean="0">
                <a:solidFill>
                  <a:srgbClr val="000000"/>
                </a:solidFill>
                <a:latin typeface="HGP創英角ｺﾞｼｯｸUB" pitchFamily="50" charset="-128"/>
                <a:ea typeface="HGP創英角ｺﾞｼｯｸUB" pitchFamily="50" charset="-128"/>
              </a:rPr>
              <a:t>も協議なく標準使用可</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err="1" smtClean="0">
                <a:solidFill>
                  <a:srgbClr val="000000"/>
                </a:solidFill>
                <a:latin typeface="HGP創英角ｺﾞｼｯｸUB" pitchFamily="50" charset="-128"/>
                <a:ea typeface="HGP創英角ｺﾞｼｯｸUB" pitchFamily="50" charset="-128"/>
              </a:rPr>
              <a:t>i</a:t>
            </a:r>
            <a:r>
              <a:rPr lang="en-US" altLang="ja-JP" b="0" dirty="0" smtClean="0">
                <a:solidFill>
                  <a:srgbClr val="000000"/>
                </a:solidFill>
                <a:latin typeface="HGP創英角ｺﾞｼｯｸUB" pitchFamily="50" charset="-128"/>
                <a:ea typeface="HGP創英角ｺﾞｼｯｸUB" pitchFamily="50" charset="-128"/>
              </a:rPr>
              <a:t>-Construction</a:t>
            </a:r>
            <a:r>
              <a:rPr lang="ja-JP" altLang="en-US" b="0" dirty="0" smtClean="0">
                <a:solidFill>
                  <a:srgbClr val="000000"/>
                </a:solidFill>
                <a:latin typeface="HGP創英角ｺﾞｼｯｸUB" pitchFamily="50" charset="-128"/>
                <a:ea typeface="HGP創英角ｺﾞｼｯｸUB" pitchFamily="50" charset="-128"/>
              </a:rPr>
              <a:t>対応のため、協議により</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smtClean="0">
                <a:solidFill>
                  <a:srgbClr val="000000"/>
                </a:solidFill>
                <a:latin typeface="HGP創英角ｺﾞｼｯｸUB" pitchFamily="50" charset="-128"/>
                <a:ea typeface="HGP創英角ｺﾞｼｯｸUB" pitchFamily="50" charset="-128"/>
              </a:rPr>
              <a:t>BD-R</a:t>
            </a:r>
            <a:r>
              <a:rPr lang="ja-JP" altLang="en-US" b="0" dirty="0" smtClean="0">
                <a:solidFill>
                  <a:srgbClr val="000000"/>
                </a:solidFill>
                <a:latin typeface="HGP創英角ｺﾞｼｯｸUB" pitchFamily="50" charset="-128"/>
                <a:ea typeface="HGP創英角ｺﾞｼｯｸUB" pitchFamily="50" charset="-128"/>
              </a:rPr>
              <a:t>も使用可</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電子媒体ケースの規定変更</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ケース背表紙に業務・工事名等を記入</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する規定を廃止</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＜デジタル写真管理情報基準＞</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有効画素数を</a:t>
            </a:r>
            <a:r>
              <a:rPr lang="en-US" altLang="ja-JP" b="0" dirty="0" smtClean="0">
                <a:solidFill>
                  <a:srgbClr val="000000"/>
                </a:solidFill>
                <a:latin typeface="HGP創英角ｺﾞｼｯｸUB" pitchFamily="50" charset="-128"/>
                <a:ea typeface="HGP創英角ｺﾞｼｯｸUB" pitchFamily="50" charset="-128"/>
              </a:rPr>
              <a:t>100</a:t>
            </a:r>
            <a:r>
              <a:rPr lang="ja-JP" altLang="en-US" b="0" dirty="0" smtClean="0">
                <a:solidFill>
                  <a:srgbClr val="000000"/>
                </a:solidFill>
                <a:latin typeface="HGP創英角ｺﾞｼｯｸUB" pitchFamily="50" charset="-128"/>
                <a:ea typeface="HGP創英角ｺﾞｼｯｸUB" pitchFamily="50" charset="-128"/>
              </a:rPr>
              <a:t>万→</a:t>
            </a:r>
            <a:r>
              <a:rPr lang="en-US" altLang="ja-JP" b="0" dirty="0" smtClean="0">
                <a:solidFill>
                  <a:srgbClr val="000000"/>
                </a:solidFill>
                <a:latin typeface="HGP創英角ｺﾞｼｯｸUB" pitchFamily="50" charset="-128"/>
                <a:ea typeface="HGP創英角ｺﾞｼｯｸUB" pitchFamily="50" charset="-128"/>
              </a:rPr>
              <a:t>100</a:t>
            </a:r>
            <a:r>
              <a:rPr lang="ja-JP" altLang="en-US" b="0" dirty="0" smtClean="0">
                <a:solidFill>
                  <a:srgbClr val="000000"/>
                </a:solidFill>
                <a:latin typeface="HGP創英角ｺﾞｼｯｸUB" pitchFamily="50" charset="-128"/>
                <a:ea typeface="HGP創英角ｺﾞｼｯｸUB" pitchFamily="50" charset="-128"/>
              </a:rPr>
              <a:t>万から</a:t>
            </a:r>
            <a:r>
              <a:rPr lang="en-US" altLang="ja-JP" b="0" dirty="0" smtClean="0">
                <a:solidFill>
                  <a:srgbClr val="000000"/>
                </a:solidFill>
                <a:latin typeface="HGP創英角ｺﾞｼｯｸUB" pitchFamily="50" charset="-128"/>
                <a:ea typeface="HGP創英角ｺﾞｼｯｸUB" pitchFamily="50" charset="-128"/>
              </a:rPr>
              <a:t>300</a:t>
            </a:r>
            <a:r>
              <a:rPr lang="ja-JP" altLang="en-US" b="0" dirty="0" smtClean="0">
                <a:solidFill>
                  <a:srgbClr val="000000"/>
                </a:solidFill>
                <a:latin typeface="HGP創英角ｺﾞｼｯｸUB" pitchFamily="50" charset="-128"/>
                <a:ea typeface="HGP創英角ｺﾞｼｯｸUB" pitchFamily="50" charset="-128"/>
              </a:rPr>
              <a:t>万</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その他時点修正</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endParaRPr lang="ja-JP" altLang="en-US" b="0" dirty="0">
              <a:solidFill>
                <a:srgbClr val="000000"/>
              </a:solidFill>
              <a:latin typeface="HGP創英角ｺﾞｼｯｸUB" pitchFamily="50" charset="-128"/>
              <a:ea typeface="HGP創英角ｺﾞｼｯｸUB" pitchFamily="50" charset="-128"/>
            </a:endParaRPr>
          </a:p>
        </p:txBody>
      </p:sp>
      <p:graphicFrame>
        <p:nvGraphicFramePr>
          <p:cNvPr id="7" name="Group 10"/>
          <p:cNvGraphicFramePr>
            <a:graphicFrameLocks noGrp="1"/>
          </p:cNvGraphicFramePr>
          <p:nvPr>
            <p:extLst>
              <p:ext uri="{D42A27DB-BD31-4B8C-83A1-F6EECF244321}">
                <p14:modId xmlns:p14="http://schemas.microsoft.com/office/powerpoint/2010/main" xmlns="" val="1261284605"/>
              </p:ext>
            </p:extLst>
          </p:nvPr>
        </p:nvGraphicFramePr>
        <p:xfrm>
          <a:off x="287338" y="1736725"/>
          <a:ext cx="5688012" cy="4483094"/>
        </p:xfrm>
        <a:graphic>
          <a:graphicData uri="http://schemas.openxmlformats.org/drawingml/2006/table">
            <a:tbl>
              <a:tblPr/>
              <a:tblGrid>
                <a:gridCol w="401637"/>
                <a:gridCol w="3883025"/>
                <a:gridCol w="1403350"/>
              </a:tblGrid>
              <a:tr h="252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要領・基準名称</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437">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デジタル写真管理情報基準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測量成果電子納品要領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地質・土質調査成果電子納品要領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電気通信設備編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等</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機械設備工事編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電子納品要領　機械設備工事編　施設機器コード</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テキスト ボックス 7"/>
          <p:cNvSpPr txBox="1"/>
          <p:nvPr/>
        </p:nvSpPr>
        <p:spPr>
          <a:xfrm>
            <a:off x="6084168" y="5805264"/>
            <a:ext cx="2556284" cy="600164"/>
          </a:xfrm>
          <a:prstGeom prst="rect">
            <a:avLst/>
          </a:prstGeom>
          <a:noFill/>
        </p:spPr>
        <p:txBody>
          <a:bodyPr wrap="square" rtlCol="0">
            <a:spAutoFit/>
          </a:bodyPr>
          <a:lstStyle/>
          <a:p>
            <a:pPr algn="l"/>
            <a:r>
              <a:rPr kumimoji="1" lang="en-US" altLang="ja-JP" sz="1100" dirty="0" smtClean="0"/>
              <a:t>※</a:t>
            </a:r>
            <a:r>
              <a:rPr lang="ja-JP" altLang="en-US" sz="1100" dirty="0" smtClean="0">
                <a:latin typeface="ＭＳ Ｐゴシック" pitchFamily="50" charset="-128"/>
                <a:cs typeface="Times New Roman" pitchFamily="18" charset="0"/>
              </a:rPr>
              <a:t>地質・土質調査成果電子納品要領は、</a:t>
            </a:r>
            <a:r>
              <a:rPr lang="en-US" altLang="ja-JP" sz="1100" dirty="0" smtClean="0">
                <a:latin typeface="ＭＳ Ｐゴシック" pitchFamily="50" charset="-128"/>
                <a:cs typeface="Times New Roman" pitchFamily="18" charset="0"/>
              </a:rPr>
              <a:t>H28.10</a:t>
            </a:r>
            <a:r>
              <a:rPr lang="ja-JP" altLang="en-US" sz="1100" dirty="0" smtClean="0">
                <a:latin typeface="ＭＳ Ｐゴシック" pitchFamily="50" charset="-128"/>
                <a:cs typeface="Times New Roman" pitchFamily="18" charset="0"/>
              </a:rPr>
              <a:t>に改定され、適用は平成</a:t>
            </a:r>
            <a:r>
              <a:rPr lang="en-US" altLang="ja-JP" sz="1100" dirty="0" smtClean="0">
                <a:latin typeface="ＭＳ Ｐゴシック" pitchFamily="50" charset="-128"/>
                <a:cs typeface="Times New Roman" pitchFamily="18" charset="0"/>
              </a:rPr>
              <a:t>29</a:t>
            </a:r>
            <a:r>
              <a:rPr lang="ja-JP" altLang="en-US" sz="1100" dirty="0" smtClean="0">
                <a:latin typeface="ＭＳ Ｐゴシック" pitchFamily="50" charset="-128"/>
                <a:cs typeface="Times New Roman" pitchFamily="18" charset="0"/>
              </a:rPr>
              <a:t>年</a:t>
            </a:r>
            <a:r>
              <a:rPr lang="en-US" altLang="ja-JP" sz="1100" dirty="0" smtClean="0">
                <a:latin typeface="ＭＳ Ｐゴシック" pitchFamily="50" charset="-128"/>
                <a:cs typeface="Times New Roman" pitchFamily="18" charset="0"/>
              </a:rPr>
              <a:t>4</a:t>
            </a:r>
            <a:r>
              <a:rPr lang="ja-JP" altLang="en-US" sz="1100" dirty="0" smtClean="0">
                <a:latin typeface="ＭＳ Ｐゴシック" pitchFamily="50" charset="-128"/>
                <a:cs typeface="Times New Roman" pitchFamily="18" charset="0"/>
              </a:rPr>
              <a:t>月以降契約の業務・工事。</a:t>
            </a:r>
            <a:endParaRPr kumimoji="1" lang="ja-JP" altLang="en-US" sz="11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適用範囲</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テキスト ボックス 5"/>
          <p:cNvSpPr txBox="1">
            <a:spLocks noChangeArrowheads="1"/>
          </p:cNvSpPr>
          <p:nvPr/>
        </p:nvSpPr>
        <p:spPr bwMode="auto">
          <a:xfrm>
            <a:off x="288000" y="656692"/>
            <a:ext cx="8856662"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buFont typeface="HGP創英角ｺﾞｼｯｸUB" panose="020B0900000000000000" pitchFamily="50" charset="-128"/>
              <a:buChar char="○"/>
            </a:pPr>
            <a:r>
              <a:rPr lang="ja-JP" altLang="en-US" sz="2800" b="0" dirty="0" smtClean="0">
                <a:latin typeface="HGP創英角ｺﾞｼｯｸUB" panose="020B0900000000000000" pitchFamily="50" charset="-128"/>
                <a:ea typeface="HGP創英角ｺﾞｼｯｸUB" panose="020B0900000000000000" pitchFamily="50" charset="-128"/>
              </a:rPr>
              <a:t>「</a:t>
            </a:r>
            <a:r>
              <a:rPr lang="ja-JP" altLang="en-US" sz="2800" b="0" dirty="0">
                <a:latin typeface="HGP創英角ｺﾞｼｯｸUB" panose="020B0900000000000000" pitchFamily="50" charset="-128"/>
                <a:ea typeface="HGP創英角ｺﾞｼｯｸUB" panose="020B0900000000000000" pitchFamily="50" charset="-128"/>
              </a:rPr>
              <a:t>工事完成図書の電子納品等要領」における適用範囲</a:t>
            </a:r>
            <a:endParaRPr lang="en-US" altLang="ja-JP" sz="2800" b="0" dirty="0">
              <a:latin typeface="HGP創英角ｺﾞｼｯｸUB" panose="020B0900000000000000" pitchFamily="50" charset="-128"/>
              <a:ea typeface="HGP創英角ｺﾞｼｯｸUB" panose="020B0900000000000000" pitchFamily="50" charset="-128"/>
            </a:endParaRPr>
          </a:p>
          <a:p>
            <a:pPr marL="177800" algn="l" eaLnBrk="1" hangingPunct="1"/>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　各地方整備局が定める土木工事共通仕様書に規定する工事完成図書</a:t>
            </a: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（地質</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・土質調査共通仕様書も同様）を電子成果品として納品する場合及び工事書類を電子検査する場合に適用</a:t>
            </a:r>
            <a:endParaRPr lang="en-US" altLang="ja-JP" sz="2800" b="0" dirty="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施工中</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に受発注者間において紙資料で交換・共有した書類は、原則として電子</a:t>
            </a: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納品</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しない。</a:t>
            </a:r>
            <a:endParaRPr lang="en-US" altLang="ja-JP" sz="2800" b="0" dirty="0" smtClean="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各工事</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において適用されている規定と、本要領の規定との間に差異がある場合は、監督職員の指示に従う。</a:t>
            </a:r>
          </a:p>
        </p:txBody>
      </p:sp>
      <p:sp>
        <p:nvSpPr>
          <p:cNvPr id="41988" name="Rectangle 2"/>
          <p:cNvSpPr>
            <a:spLocks noGrp="1" noChangeArrowheads="1"/>
          </p:cNvSpPr>
          <p:nvPr>
            <p:ph type="title" idx="4294967295"/>
          </p:nvPr>
        </p:nvSpPr>
        <p:spPr>
          <a:xfrm>
            <a:off x="108000" y="0"/>
            <a:ext cx="1943708"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適用</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範囲</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電子成果品の構成</a:t>
            </a:r>
            <a:r>
              <a:rPr lang="en-US" altLang="ja-JP" sz="4400" b="0" dirty="0" smtClean="0">
                <a:solidFill>
                  <a:srgbClr val="330066"/>
                </a:solidFill>
                <a:latin typeface="HGP創英角ｺﾞｼｯｸUB" pitchFamily="50" charset="-128"/>
                <a:ea typeface="HGP創英角ｺﾞｼｯｸUB" pitchFamily="50" charset="-128"/>
              </a:rPr>
              <a:t>【</a:t>
            </a:r>
            <a:r>
              <a:rPr lang="ja-JP" altLang="en-US" sz="4400" b="0" dirty="0" smtClean="0">
                <a:solidFill>
                  <a:srgbClr val="330066"/>
                </a:solidFill>
                <a:latin typeface="HGP創英角ｺﾞｼｯｸUB" pitchFamily="50" charset="-128"/>
                <a:ea typeface="HGP創英角ｺﾞｼｯｸUB" pitchFamily="50" charset="-128"/>
              </a:rPr>
              <a:t>工事</a:t>
            </a:r>
            <a:r>
              <a:rPr lang="en-US" altLang="ja-JP" sz="4400" b="0" dirty="0" smtClean="0">
                <a:solidFill>
                  <a:srgbClr val="330066"/>
                </a:solidFill>
                <a:latin typeface="HGP創英角ｺﾞｼｯｸUB" pitchFamily="50" charset="-128"/>
                <a:ea typeface="HGP創英角ｺﾞｼｯｸUB" pitchFamily="50" charset="-128"/>
              </a:rPr>
              <a:t>】</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5198680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正方形/長方形 193"/>
          <p:cNvSpPr>
            <a:spLocks noChangeArrowheads="1"/>
          </p:cNvSpPr>
          <p:nvPr/>
        </p:nvSpPr>
        <p:spPr bwMode="auto">
          <a:xfrm>
            <a:off x="0" y="5661025"/>
            <a:ext cx="2555875" cy="1196975"/>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3400" b="0">
              <a:solidFill>
                <a:srgbClr val="000000"/>
              </a:solidFill>
              <a:latin typeface="HGP創英角ｺﾞｼｯｸUB" pitchFamily="50" charset="-128"/>
              <a:ea typeface="HGP創英角ｺﾞｼｯｸUB" pitchFamily="50" charset="-128"/>
            </a:endParaRPr>
          </a:p>
        </p:txBody>
      </p:sp>
      <p:sp>
        <p:nvSpPr>
          <p:cNvPr id="10243" name="Rectangle 2"/>
          <p:cNvSpPr>
            <a:spLocks noGrp="1" noChangeArrowheads="1"/>
          </p:cNvSpPr>
          <p:nvPr>
            <p:ph type="title" idx="4294967295"/>
          </p:nvPr>
        </p:nvSpPr>
        <p:spPr>
          <a:xfrm>
            <a:off x="108000" y="0"/>
            <a:ext cx="7916863" cy="648000"/>
          </a:xfrm>
          <a:noFill/>
        </p:spPr>
        <p:txBody>
          <a:bodyPr anchor="t"/>
          <a:lstStyle/>
          <a:p>
            <a:pPr eaLnBrk="1" hangingPunct="1"/>
            <a:r>
              <a:rPr lang="ja-JP" altLang="en-US" sz="2800" b="0" dirty="0" smtClean="0">
                <a:latin typeface="HGP創英角ｺﾞｼｯｸUB" pitchFamily="50" charset="-128"/>
                <a:ea typeface="HGP創英角ｺﾞｼｯｸUB" pitchFamily="50" charset="-128"/>
              </a:rPr>
              <a:t>工事関係書類の体系</a:t>
            </a:r>
            <a:endParaRPr lang="en-US" altLang="ja-JP" sz="2800" b="0" dirty="0" smtClean="0">
              <a:latin typeface="HGP創英角ｺﾞｼｯｸUB" pitchFamily="50" charset="-128"/>
              <a:ea typeface="HGP創英角ｺﾞｼｯｸUB" pitchFamily="50" charset="-128"/>
            </a:endParaRPr>
          </a:p>
        </p:txBody>
      </p:sp>
      <p:sp>
        <p:nvSpPr>
          <p:cNvPr id="6" name="正方形/長方形 5"/>
          <p:cNvSpPr/>
          <p:nvPr/>
        </p:nvSpPr>
        <p:spPr>
          <a:xfrm>
            <a:off x="3028950" y="814388"/>
            <a:ext cx="1692275" cy="215900"/>
          </a:xfrm>
          <a:prstGeom prst="rect">
            <a:avLst/>
          </a:prstGeom>
          <a:ln w="9525">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契約書</a:t>
            </a:r>
          </a:p>
        </p:txBody>
      </p:sp>
      <p:sp>
        <p:nvSpPr>
          <p:cNvPr id="7" name="正方形/長方形 6"/>
          <p:cNvSpPr/>
          <p:nvPr/>
        </p:nvSpPr>
        <p:spPr>
          <a:xfrm>
            <a:off x="49213" y="463550"/>
            <a:ext cx="1116012" cy="215900"/>
          </a:xfrm>
          <a:prstGeom prst="rect">
            <a:avLst/>
          </a:prstGeom>
          <a:ln w="9525">
            <a:solidFill>
              <a:schemeClr val="tx1"/>
            </a:solidFill>
          </a:ln>
          <a:effectLst/>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工事関係書類</a:t>
            </a:r>
          </a:p>
        </p:txBody>
      </p:sp>
      <p:sp>
        <p:nvSpPr>
          <p:cNvPr id="8" name="正方形/長方形 7"/>
          <p:cNvSpPr/>
          <p:nvPr/>
        </p:nvSpPr>
        <p:spPr>
          <a:xfrm>
            <a:off x="1589088" y="809625"/>
            <a:ext cx="1116012" cy="215900"/>
          </a:xfrm>
          <a:prstGeom prst="rect">
            <a:avLst/>
          </a:prstGeom>
          <a:ln w="9525">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契約図書</a:t>
            </a:r>
          </a:p>
        </p:txBody>
      </p:sp>
      <p:sp>
        <p:nvSpPr>
          <p:cNvPr id="9" name="正方形/長方形 8"/>
          <p:cNvSpPr/>
          <p:nvPr/>
        </p:nvSpPr>
        <p:spPr>
          <a:xfrm>
            <a:off x="3028950" y="1090613"/>
            <a:ext cx="1692275" cy="215900"/>
          </a:xfrm>
          <a:prstGeom prst="rect">
            <a:avLst/>
          </a:prstGeom>
          <a:ln w="9525">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設計図書</a:t>
            </a:r>
          </a:p>
        </p:txBody>
      </p:sp>
      <p:sp>
        <p:nvSpPr>
          <p:cNvPr id="69640" name="正方形/長方形 10"/>
          <p:cNvSpPr>
            <a:spLocks noChangeArrowheads="1"/>
          </p:cNvSpPr>
          <p:nvPr/>
        </p:nvSpPr>
        <p:spPr bwMode="auto">
          <a:xfrm>
            <a:off x="1589088" y="2032000"/>
            <a:ext cx="11160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工事書類</a:t>
            </a:r>
          </a:p>
        </p:txBody>
      </p:sp>
      <p:sp>
        <p:nvSpPr>
          <p:cNvPr id="11" name="正方形/長方形 10"/>
          <p:cNvSpPr/>
          <p:nvPr/>
        </p:nvSpPr>
        <p:spPr>
          <a:xfrm>
            <a:off x="6865938" y="801688"/>
            <a:ext cx="1692275" cy="217487"/>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現場代理人等通知書</a:t>
            </a:r>
          </a:p>
        </p:txBody>
      </p:sp>
      <p:sp>
        <p:nvSpPr>
          <p:cNvPr id="69642" name="正方形/長方形 11"/>
          <p:cNvSpPr>
            <a:spLocks noChangeArrowheads="1"/>
          </p:cNvSpPr>
          <p:nvPr/>
        </p:nvSpPr>
        <p:spPr bwMode="auto">
          <a:xfrm>
            <a:off x="3028950" y="2500313"/>
            <a:ext cx="1692275"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工事写真</a:t>
            </a:r>
          </a:p>
        </p:txBody>
      </p:sp>
      <p:cxnSp>
        <p:nvCxnSpPr>
          <p:cNvPr id="10251" name="カギ線コネクタ 13"/>
          <p:cNvCxnSpPr>
            <a:cxnSpLocks noChangeShapeType="1"/>
            <a:stCxn id="7" idx="3"/>
            <a:endCxn id="8" idx="1"/>
          </p:cNvCxnSpPr>
          <p:nvPr/>
        </p:nvCxnSpPr>
        <p:spPr bwMode="auto">
          <a:xfrm>
            <a:off x="1165225" y="571500"/>
            <a:ext cx="423863" cy="346075"/>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2" name="カギ線コネクタ 15"/>
          <p:cNvCxnSpPr>
            <a:cxnSpLocks noChangeShapeType="1"/>
            <a:stCxn id="7" idx="3"/>
            <a:endCxn id="69640" idx="1"/>
          </p:cNvCxnSpPr>
          <p:nvPr/>
        </p:nvCxnSpPr>
        <p:spPr bwMode="auto">
          <a:xfrm>
            <a:off x="1165225" y="571500"/>
            <a:ext cx="423863" cy="1568450"/>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3" name="カギ線コネクタ 16"/>
          <p:cNvCxnSpPr>
            <a:cxnSpLocks noChangeShapeType="1"/>
            <a:stCxn id="8" idx="3"/>
            <a:endCxn id="6" idx="1"/>
          </p:cNvCxnSpPr>
          <p:nvPr/>
        </p:nvCxnSpPr>
        <p:spPr bwMode="auto">
          <a:xfrm>
            <a:off x="2705100" y="917575"/>
            <a:ext cx="323850" cy="4763"/>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4" name="カギ線コネクタ 17"/>
          <p:cNvCxnSpPr>
            <a:cxnSpLocks noChangeShapeType="1"/>
            <a:stCxn id="8" idx="3"/>
            <a:endCxn id="9" idx="1"/>
          </p:cNvCxnSpPr>
          <p:nvPr/>
        </p:nvCxnSpPr>
        <p:spPr bwMode="auto">
          <a:xfrm>
            <a:off x="2705100" y="917575"/>
            <a:ext cx="323850" cy="280988"/>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5" name="カギ線コネクタ 18"/>
          <p:cNvCxnSpPr>
            <a:cxnSpLocks noChangeShapeType="1"/>
            <a:stCxn id="189" idx="3"/>
            <a:endCxn id="21" idx="1"/>
          </p:cNvCxnSpPr>
          <p:nvPr/>
        </p:nvCxnSpPr>
        <p:spPr bwMode="auto">
          <a:xfrm>
            <a:off x="6356350" y="906463"/>
            <a:ext cx="509588" cy="271462"/>
          </a:xfrm>
          <a:prstGeom prst="bentConnector3">
            <a:avLst>
              <a:gd name="adj1" fmla="val 49843"/>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69648" name="正方形/長方形 19"/>
          <p:cNvSpPr>
            <a:spLocks noChangeArrowheads="1"/>
          </p:cNvSpPr>
          <p:nvPr/>
        </p:nvSpPr>
        <p:spPr bwMode="auto">
          <a:xfrm>
            <a:off x="3028950" y="2032000"/>
            <a:ext cx="1692275" cy="217488"/>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工事帳票</a:t>
            </a:r>
          </a:p>
        </p:txBody>
      </p:sp>
      <p:cxnSp>
        <p:nvCxnSpPr>
          <p:cNvPr id="10257" name="カギ線コネクタ 20"/>
          <p:cNvCxnSpPr>
            <a:cxnSpLocks noChangeShapeType="1"/>
            <a:stCxn id="69640" idx="3"/>
            <a:endCxn id="69648" idx="1"/>
          </p:cNvCxnSpPr>
          <p:nvPr/>
        </p:nvCxnSpPr>
        <p:spPr bwMode="auto">
          <a:xfrm>
            <a:off x="2705100" y="2139950"/>
            <a:ext cx="323850" cy="1588"/>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8" name="カギ線コネクタ 21"/>
          <p:cNvCxnSpPr>
            <a:cxnSpLocks noChangeShapeType="1"/>
            <a:stCxn id="69640" idx="3"/>
            <a:endCxn id="69642" idx="1"/>
          </p:cNvCxnSpPr>
          <p:nvPr/>
        </p:nvCxnSpPr>
        <p:spPr bwMode="auto">
          <a:xfrm>
            <a:off x="2705100" y="2139950"/>
            <a:ext cx="323850" cy="468313"/>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21" name="正方形/長方形 20"/>
          <p:cNvSpPr/>
          <p:nvPr/>
        </p:nvSpPr>
        <p:spPr>
          <a:xfrm>
            <a:off x="6865938" y="1069975"/>
            <a:ext cx="1692275" cy="215900"/>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請負代金内訳書</a:t>
            </a:r>
          </a:p>
        </p:txBody>
      </p:sp>
      <p:sp>
        <p:nvSpPr>
          <p:cNvPr id="22" name="正方形/長方形 21"/>
          <p:cNvSpPr/>
          <p:nvPr/>
        </p:nvSpPr>
        <p:spPr>
          <a:xfrm>
            <a:off x="6865938" y="1350963"/>
            <a:ext cx="1692275" cy="215900"/>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工程表</a:t>
            </a:r>
          </a:p>
        </p:txBody>
      </p:sp>
      <p:cxnSp>
        <p:nvCxnSpPr>
          <p:cNvPr id="10261" name="カギ線コネクタ 24"/>
          <p:cNvCxnSpPr>
            <a:cxnSpLocks noChangeShapeType="1"/>
            <a:stCxn id="189" idx="3"/>
            <a:endCxn id="11" idx="1"/>
          </p:cNvCxnSpPr>
          <p:nvPr/>
        </p:nvCxnSpPr>
        <p:spPr bwMode="auto">
          <a:xfrm>
            <a:off x="6356350" y="906463"/>
            <a:ext cx="509588" cy="4762"/>
          </a:xfrm>
          <a:prstGeom prst="bentConnector3">
            <a:avLst>
              <a:gd name="adj1" fmla="val 49843"/>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62" name="カギ線コネクタ 25"/>
          <p:cNvCxnSpPr>
            <a:cxnSpLocks noChangeShapeType="1"/>
            <a:stCxn id="189" idx="3"/>
            <a:endCxn id="22" idx="1"/>
          </p:cNvCxnSpPr>
          <p:nvPr/>
        </p:nvCxnSpPr>
        <p:spPr bwMode="auto">
          <a:xfrm>
            <a:off x="6356350" y="906463"/>
            <a:ext cx="509588" cy="552450"/>
          </a:xfrm>
          <a:prstGeom prst="bentConnector3">
            <a:avLst>
              <a:gd name="adj1" fmla="val 49843"/>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69655" name="正方形/長方形 24"/>
          <p:cNvSpPr>
            <a:spLocks noChangeArrowheads="1"/>
          </p:cNvSpPr>
          <p:nvPr/>
        </p:nvSpPr>
        <p:spPr bwMode="auto">
          <a:xfrm>
            <a:off x="7140575" y="203200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施工計画書</a:t>
            </a:r>
          </a:p>
        </p:txBody>
      </p:sp>
      <p:sp>
        <p:nvSpPr>
          <p:cNvPr id="69656" name="正方形/長方形 25"/>
          <p:cNvSpPr>
            <a:spLocks noChangeArrowheads="1"/>
          </p:cNvSpPr>
          <p:nvPr/>
        </p:nvSpPr>
        <p:spPr bwMode="auto">
          <a:xfrm>
            <a:off x="5154613" y="2032000"/>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solidFill>
                  <a:srgbClr val="FFFFFF"/>
                </a:solidFill>
                <a:latin typeface="HGP創英角ｺﾞｼｯｸUB" pitchFamily="50" charset="-128"/>
                <a:ea typeface="HGP創英角ｺﾞｼｯｸUB" pitchFamily="50" charset="-128"/>
              </a:rPr>
              <a:t>   </a:t>
            </a:r>
            <a:r>
              <a:rPr lang="ja-JP" altLang="en-US" b="0" dirty="0">
                <a:latin typeface="HGP創英角ｺﾞｼｯｸUB" pitchFamily="50" charset="-128"/>
                <a:ea typeface="HGP創英角ｺﾞｼｯｸUB" pitchFamily="50" charset="-128"/>
              </a:rPr>
              <a:t>工事打合せ簿</a:t>
            </a:r>
          </a:p>
        </p:txBody>
      </p:sp>
      <p:sp>
        <p:nvSpPr>
          <p:cNvPr id="69657" name="正方形/長方形 26"/>
          <p:cNvSpPr>
            <a:spLocks noChangeArrowheads="1"/>
          </p:cNvSpPr>
          <p:nvPr/>
        </p:nvSpPr>
        <p:spPr bwMode="auto">
          <a:xfrm>
            <a:off x="7140575" y="2592388"/>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工事履行報告書</a:t>
            </a:r>
          </a:p>
        </p:txBody>
      </p:sp>
      <p:sp>
        <p:nvSpPr>
          <p:cNvPr id="69658" name="正方形/長方形 27"/>
          <p:cNvSpPr>
            <a:spLocks noChangeArrowheads="1"/>
          </p:cNvSpPr>
          <p:nvPr/>
        </p:nvSpPr>
        <p:spPr bwMode="auto">
          <a:xfrm>
            <a:off x="5154613" y="2325688"/>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材料確認願</a:t>
            </a:r>
          </a:p>
        </p:txBody>
      </p:sp>
      <p:sp>
        <p:nvSpPr>
          <p:cNvPr id="69659" name="正方形/長方形 28"/>
          <p:cNvSpPr>
            <a:spLocks noChangeArrowheads="1"/>
          </p:cNvSpPr>
          <p:nvPr/>
        </p:nvSpPr>
        <p:spPr bwMode="auto">
          <a:xfrm>
            <a:off x="5154613" y="2619375"/>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段階確認書</a:t>
            </a:r>
          </a:p>
        </p:txBody>
      </p:sp>
      <p:sp>
        <p:nvSpPr>
          <p:cNvPr id="69660" name="正方形/長方形 29"/>
          <p:cNvSpPr>
            <a:spLocks noChangeArrowheads="1"/>
          </p:cNvSpPr>
          <p:nvPr/>
        </p:nvSpPr>
        <p:spPr bwMode="auto">
          <a:xfrm>
            <a:off x="5154613" y="2898775"/>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確認・立会願</a:t>
            </a:r>
          </a:p>
        </p:txBody>
      </p:sp>
      <p:cxnSp>
        <p:nvCxnSpPr>
          <p:cNvPr id="10269" name="カギ線コネクタ 32"/>
          <p:cNvCxnSpPr>
            <a:cxnSpLocks noChangeShapeType="1"/>
            <a:stCxn id="69648" idx="3"/>
            <a:endCxn id="69656" idx="1"/>
          </p:cNvCxnSpPr>
          <p:nvPr/>
        </p:nvCxnSpPr>
        <p:spPr bwMode="auto">
          <a:xfrm flipV="1">
            <a:off x="4721225" y="2139950"/>
            <a:ext cx="433388" cy="1588"/>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0" name="カギ線コネクタ 33"/>
          <p:cNvCxnSpPr>
            <a:cxnSpLocks noChangeShapeType="1"/>
            <a:stCxn id="69648" idx="3"/>
            <a:endCxn id="69658" idx="1"/>
          </p:cNvCxnSpPr>
          <p:nvPr/>
        </p:nvCxnSpPr>
        <p:spPr bwMode="auto">
          <a:xfrm>
            <a:off x="4721225" y="2141538"/>
            <a:ext cx="433388" cy="292100"/>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1" name="カギ線コネクタ 34"/>
          <p:cNvCxnSpPr>
            <a:cxnSpLocks noChangeShapeType="1"/>
            <a:stCxn id="69648" idx="3"/>
            <a:endCxn id="69659" idx="1"/>
          </p:cNvCxnSpPr>
          <p:nvPr/>
        </p:nvCxnSpPr>
        <p:spPr bwMode="auto">
          <a:xfrm>
            <a:off x="4721225" y="2141538"/>
            <a:ext cx="433388" cy="585787"/>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2" name="カギ線コネクタ 35"/>
          <p:cNvCxnSpPr>
            <a:cxnSpLocks noChangeShapeType="1"/>
            <a:stCxn id="69648" idx="3"/>
            <a:endCxn id="69660" idx="1"/>
          </p:cNvCxnSpPr>
          <p:nvPr/>
        </p:nvCxnSpPr>
        <p:spPr bwMode="auto">
          <a:xfrm>
            <a:off x="4721225" y="2141538"/>
            <a:ext cx="433388" cy="865187"/>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3" name="カギ線コネクタ 36"/>
          <p:cNvCxnSpPr>
            <a:cxnSpLocks noChangeShapeType="1"/>
            <a:stCxn id="69656" idx="3"/>
            <a:endCxn id="69655" idx="1"/>
          </p:cNvCxnSpPr>
          <p:nvPr/>
        </p:nvCxnSpPr>
        <p:spPr bwMode="auto">
          <a:xfrm>
            <a:off x="6702425" y="2139950"/>
            <a:ext cx="438150"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10274" name="カギ線コネクタ 37"/>
          <p:cNvCxnSpPr>
            <a:cxnSpLocks noChangeShapeType="1"/>
            <a:stCxn id="69656" idx="3"/>
            <a:endCxn id="69657" idx="1"/>
          </p:cNvCxnSpPr>
          <p:nvPr/>
        </p:nvCxnSpPr>
        <p:spPr bwMode="auto">
          <a:xfrm>
            <a:off x="6702425" y="2139950"/>
            <a:ext cx="438150" cy="560388"/>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69667" name="正方形/長方形 36"/>
          <p:cNvSpPr>
            <a:spLocks noChangeArrowheads="1"/>
          </p:cNvSpPr>
          <p:nvPr/>
        </p:nvSpPr>
        <p:spPr bwMode="auto">
          <a:xfrm>
            <a:off x="7140575" y="3144838"/>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関係機関協議資料</a:t>
            </a:r>
          </a:p>
        </p:txBody>
      </p:sp>
      <p:sp>
        <p:nvSpPr>
          <p:cNvPr id="69668" name="正方形/長方形 39"/>
          <p:cNvSpPr>
            <a:spLocks noChangeArrowheads="1"/>
          </p:cNvSpPr>
          <p:nvPr/>
        </p:nvSpPr>
        <p:spPr bwMode="auto">
          <a:xfrm>
            <a:off x="7140575" y="340995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品質管理資料</a:t>
            </a:r>
          </a:p>
        </p:txBody>
      </p:sp>
      <p:sp>
        <p:nvSpPr>
          <p:cNvPr id="69669" name="正方形/長方形 40"/>
          <p:cNvSpPr>
            <a:spLocks noChangeArrowheads="1"/>
          </p:cNvSpPr>
          <p:nvPr/>
        </p:nvSpPr>
        <p:spPr bwMode="auto">
          <a:xfrm>
            <a:off x="7140575" y="3703638"/>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出来形管理資料</a:t>
            </a:r>
          </a:p>
        </p:txBody>
      </p:sp>
      <p:cxnSp>
        <p:nvCxnSpPr>
          <p:cNvPr id="10278" name="カギ線コネクタ 41"/>
          <p:cNvCxnSpPr>
            <a:cxnSpLocks noChangeShapeType="1"/>
            <a:stCxn id="69656" idx="3"/>
            <a:endCxn id="69667" idx="1"/>
          </p:cNvCxnSpPr>
          <p:nvPr/>
        </p:nvCxnSpPr>
        <p:spPr bwMode="auto">
          <a:xfrm>
            <a:off x="6702425" y="2139950"/>
            <a:ext cx="438150" cy="1112838"/>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9" name="カギ線コネクタ 42"/>
          <p:cNvCxnSpPr>
            <a:cxnSpLocks noChangeShapeType="1"/>
            <a:stCxn id="69656" idx="3"/>
            <a:endCxn id="69668" idx="1"/>
          </p:cNvCxnSpPr>
          <p:nvPr/>
        </p:nvCxnSpPr>
        <p:spPr bwMode="auto">
          <a:xfrm>
            <a:off x="6702425" y="2139950"/>
            <a:ext cx="438150" cy="1377950"/>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80" name="カギ線コネクタ 43"/>
          <p:cNvCxnSpPr>
            <a:cxnSpLocks noChangeShapeType="1"/>
            <a:stCxn id="69656" idx="3"/>
            <a:endCxn id="69669" idx="1"/>
          </p:cNvCxnSpPr>
          <p:nvPr/>
        </p:nvCxnSpPr>
        <p:spPr bwMode="auto">
          <a:xfrm>
            <a:off x="6702425" y="2139950"/>
            <a:ext cx="438150" cy="1671638"/>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81" name="テキスト ボックス 115"/>
          <p:cNvSpPr txBox="1">
            <a:spLocks noChangeArrowheads="1"/>
          </p:cNvSpPr>
          <p:nvPr/>
        </p:nvSpPr>
        <p:spPr bwMode="auto">
          <a:xfrm>
            <a:off x="8234363" y="1308100"/>
            <a:ext cx="3381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等</a:t>
            </a:r>
          </a:p>
        </p:txBody>
      </p:sp>
      <p:sp>
        <p:nvSpPr>
          <p:cNvPr id="10282" name="テキスト ボックス 116"/>
          <p:cNvSpPr txBox="1">
            <a:spLocks noChangeArrowheads="1"/>
          </p:cNvSpPr>
          <p:nvPr/>
        </p:nvSpPr>
        <p:spPr bwMode="auto">
          <a:xfrm>
            <a:off x="8445500" y="3719513"/>
            <a:ext cx="3381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等</a:t>
            </a:r>
          </a:p>
        </p:txBody>
      </p:sp>
      <p:sp>
        <p:nvSpPr>
          <p:cNvPr id="10283" name="正方形/長方形 44"/>
          <p:cNvSpPr>
            <a:spLocks noChangeArrowheads="1"/>
          </p:cNvSpPr>
          <p:nvPr/>
        </p:nvSpPr>
        <p:spPr bwMode="auto">
          <a:xfrm>
            <a:off x="1589088" y="5291138"/>
            <a:ext cx="1116012"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工事完成図書</a:t>
            </a:r>
          </a:p>
        </p:txBody>
      </p:sp>
      <p:cxnSp>
        <p:nvCxnSpPr>
          <p:cNvPr id="10284" name="カギ線コネクタ 47"/>
          <p:cNvCxnSpPr>
            <a:cxnSpLocks noChangeShapeType="1"/>
            <a:stCxn id="7" idx="3"/>
            <a:endCxn id="10283" idx="1"/>
          </p:cNvCxnSpPr>
          <p:nvPr/>
        </p:nvCxnSpPr>
        <p:spPr bwMode="auto">
          <a:xfrm>
            <a:off x="1165225" y="571500"/>
            <a:ext cx="423863" cy="4827588"/>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85" name="正方形/長方形 46"/>
          <p:cNvSpPr>
            <a:spLocks noChangeArrowheads="1"/>
          </p:cNvSpPr>
          <p:nvPr/>
        </p:nvSpPr>
        <p:spPr bwMode="auto">
          <a:xfrm>
            <a:off x="3028950" y="5291138"/>
            <a:ext cx="1692275"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工事完成図</a:t>
            </a:r>
          </a:p>
        </p:txBody>
      </p:sp>
      <p:sp>
        <p:nvSpPr>
          <p:cNvPr id="10286" name="正方形/長方形 47"/>
          <p:cNvSpPr>
            <a:spLocks noChangeArrowheads="1"/>
          </p:cNvSpPr>
          <p:nvPr/>
        </p:nvSpPr>
        <p:spPr bwMode="auto">
          <a:xfrm>
            <a:off x="3028950" y="5572125"/>
            <a:ext cx="1692275"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工事管理台帳</a:t>
            </a:r>
          </a:p>
        </p:txBody>
      </p:sp>
      <p:cxnSp>
        <p:nvCxnSpPr>
          <p:cNvPr id="10287" name="カギ線コネクタ 50"/>
          <p:cNvCxnSpPr>
            <a:cxnSpLocks noChangeShapeType="1"/>
            <a:stCxn id="10283" idx="3"/>
            <a:endCxn id="10285" idx="1"/>
          </p:cNvCxnSpPr>
          <p:nvPr/>
        </p:nvCxnSpPr>
        <p:spPr bwMode="auto">
          <a:xfrm>
            <a:off x="2705100" y="5399088"/>
            <a:ext cx="323850"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10288" name="カギ線コネクタ 51"/>
          <p:cNvCxnSpPr>
            <a:cxnSpLocks noChangeShapeType="1"/>
            <a:stCxn id="10283" idx="3"/>
            <a:endCxn id="10286" idx="1"/>
          </p:cNvCxnSpPr>
          <p:nvPr/>
        </p:nvCxnSpPr>
        <p:spPr bwMode="auto">
          <a:xfrm>
            <a:off x="2705100" y="5399088"/>
            <a:ext cx="323850" cy="280987"/>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89" name="テキスト ボックス 153"/>
          <p:cNvSpPr txBox="1">
            <a:spLocks noChangeArrowheads="1"/>
          </p:cNvSpPr>
          <p:nvPr/>
        </p:nvSpPr>
        <p:spPr bwMode="auto">
          <a:xfrm>
            <a:off x="7067550" y="1817688"/>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sz="1000" b="0">
                <a:solidFill>
                  <a:srgbClr val="000000"/>
                </a:solidFill>
                <a:latin typeface="HGP創英角ｺﾞｼｯｸUB" pitchFamily="50" charset="-128"/>
                <a:ea typeface="HGP創英角ｺﾞｼｯｸUB" pitchFamily="50" charset="-128"/>
              </a:rPr>
              <a:t>添付資料</a:t>
            </a:r>
          </a:p>
        </p:txBody>
      </p:sp>
      <p:sp>
        <p:nvSpPr>
          <p:cNvPr id="10290" name="正方形/長方形 51"/>
          <p:cNvSpPr>
            <a:spLocks noChangeArrowheads="1"/>
          </p:cNvSpPr>
          <p:nvPr/>
        </p:nvSpPr>
        <p:spPr bwMode="auto">
          <a:xfrm>
            <a:off x="5154613" y="5267325"/>
            <a:ext cx="1547812"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施設管理台帳</a:t>
            </a:r>
          </a:p>
        </p:txBody>
      </p:sp>
      <p:sp>
        <p:nvSpPr>
          <p:cNvPr id="10291" name="正方形/長方形 52"/>
          <p:cNvSpPr>
            <a:spLocks noChangeArrowheads="1"/>
          </p:cNvSpPr>
          <p:nvPr/>
        </p:nvSpPr>
        <p:spPr bwMode="auto">
          <a:xfrm>
            <a:off x="5154613" y="5570538"/>
            <a:ext cx="1547812"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品質記録台帳</a:t>
            </a:r>
          </a:p>
        </p:txBody>
      </p:sp>
      <p:cxnSp>
        <p:nvCxnSpPr>
          <p:cNvPr id="10292" name="カギ線コネクタ 55"/>
          <p:cNvCxnSpPr>
            <a:cxnSpLocks noChangeShapeType="1"/>
            <a:stCxn id="10286" idx="3"/>
            <a:endCxn id="10291" idx="1"/>
          </p:cNvCxnSpPr>
          <p:nvPr/>
        </p:nvCxnSpPr>
        <p:spPr bwMode="auto">
          <a:xfrm flipV="1">
            <a:off x="4721225" y="5678488"/>
            <a:ext cx="433388" cy="1587"/>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93" name="カギ線コネクタ 63"/>
          <p:cNvCxnSpPr>
            <a:cxnSpLocks noChangeShapeType="1"/>
            <a:stCxn id="10286" idx="3"/>
            <a:endCxn id="10290" idx="1"/>
          </p:cNvCxnSpPr>
          <p:nvPr/>
        </p:nvCxnSpPr>
        <p:spPr bwMode="auto">
          <a:xfrm flipV="1">
            <a:off x="4721225" y="5375275"/>
            <a:ext cx="433388" cy="304800"/>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94" name="テキスト ボックス 153"/>
          <p:cNvSpPr txBox="1">
            <a:spLocks noChangeArrowheads="1"/>
          </p:cNvSpPr>
          <p:nvPr/>
        </p:nvSpPr>
        <p:spPr bwMode="auto">
          <a:xfrm>
            <a:off x="6788150" y="5237163"/>
            <a:ext cx="16573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トンネル台帳　等</a:t>
            </a:r>
          </a:p>
        </p:txBody>
      </p:sp>
      <p:sp>
        <p:nvSpPr>
          <p:cNvPr id="10295" name="テキスト ボックス 153"/>
          <p:cNvSpPr txBox="1">
            <a:spLocks noChangeArrowheads="1"/>
          </p:cNvSpPr>
          <p:nvPr/>
        </p:nvSpPr>
        <p:spPr bwMode="auto">
          <a:xfrm>
            <a:off x="6788150" y="5548313"/>
            <a:ext cx="215106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生コンクリート品質記録表　等</a:t>
            </a:r>
          </a:p>
        </p:txBody>
      </p:sp>
      <p:sp>
        <p:nvSpPr>
          <p:cNvPr id="10296" name="正方形/長方形 57"/>
          <p:cNvSpPr>
            <a:spLocks noChangeArrowheads="1"/>
          </p:cNvSpPr>
          <p:nvPr/>
        </p:nvSpPr>
        <p:spPr bwMode="auto">
          <a:xfrm>
            <a:off x="3028950" y="6153150"/>
            <a:ext cx="1692275"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地質土質調査成果</a:t>
            </a:r>
          </a:p>
        </p:txBody>
      </p:sp>
      <p:cxnSp>
        <p:nvCxnSpPr>
          <p:cNvPr id="10297" name="カギ線コネクタ 60"/>
          <p:cNvCxnSpPr>
            <a:cxnSpLocks noChangeShapeType="1"/>
            <a:stCxn id="10283" idx="3"/>
            <a:endCxn id="10296" idx="1"/>
          </p:cNvCxnSpPr>
          <p:nvPr/>
        </p:nvCxnSpPr>
        <p:spPr bwMode="auto">
          <a:xfrm>
            <a:off x="2705100" y="5399088"/>
            <a:ext cx="323850" cy="862012"/>
          </a:xfrm>
          <a:prstGeom prst="bentConnector3">
            <a:avLst>
              <a:gd name="adj1" fmla="val 49509"/>
            </a:avLst>
          </a:prstGeom>
          <a:noFill/>
          <a:ln w="9525" algn="ctr">
            <a:solidFill>
              <a:schemeClr val="tx1"/>
            </a:solidFill>
            <a:prstDash val="dash"/>
            <a:miter lim="800000"/>
            <a:headEnd/>
            <a:tailEnd/>
          </a:ln>
          <a:extLst>
            <a:ext uri="{909E8E84-426E-40DD-AFC4-6F175D3DCCD1}">
              <a14:hiddenFill xmlns="" xmlns:a14="http://schemas.microsoft.com/office/drawing/2010/main">
                <a:noFill/>
              </a14:hiddenFill>
            </a:ext>
          </a:extLst>
        </p:spPr>
      </p:cxnSp>
      <p:sp>
        <p:nvSpPr>
          <p:cNvPr id="10298" name="Rectangle 63"/>
          <p:cNvSpPr>
            <a:spLocks noChangeArrowheads="1"/>
          </p:cNvSpPr>
          <p:nvPr/>
        </p:nvSpPr>
        <p:spPr bwMode="auto">
          <a:xfrm>
            <a:off x="1498600" y="631825"/>
            <a:ext cx="7575550" cy="976313"/>
          </a:xfrm>
          <a:prstGeom prst="rect">
            <a:avLst/>
          </a:prstGeom>
          <a:noFill/>
          <a:ln w="25400" cap="rnd">
            <a:solidFill>
              <a:srgbClr val="FF00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299" name="Rectangle 67"/>
          <p:cNvSpPr>
            <a:spLocks noChangeArrowheads="1"/>
          </p:cNvSpPr>
          <p:nvPr/>
        </p:nvSpPr>
        <p:spPr bwMode="auto">
          <a:xfrm>
            <a:off x="1485900" y="6076950"/>
            <a:ext cx="7607300" cy="398463"/>
          </a:xfrm>
          <a:prstGeom prst="rect">
            <a:avLst/>
          </a:prstGeom>
          <a:noFill/>
          <a:ln w="25400" cap="rnd">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300" name="Rectangle 69"/>
          <p:cNvSpPr>
            <a:spLocks noChangeArrowheads="1"/>
          </p:cNvSpPr>
          <p:nvPr/>
        </p:nvSpPr>
        <p:spPr bwMode="auto">
          <a:xfrm>
            <a:off x="1485900" y="5137150"/>
            <a:ext cx="7607300" cy="828675"/>
          </a:xfrm>
          <a:prstGeom prst="rect">
            <a:avLst/>
          </a:prstGeom>
          <a:noFill/>
          <a:ln w="25400" cap="rnd">
            <a:solidFill>
              <a:srgbClr val="0080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301" name="Rectangle 70"/>
          <p:cNvSpPr>
            <a:spLocks noChangeArrowheads="1"/>
          </p:cNvSpPr>
          <p:nvPr/>
        </p:nvSpPr>
        <p:spPr bwMode="auto">
          <a:xfrm>
            <a:off x="1485900" y="1830388"/>
            <a:ext cx="7600950" cy="2165350"/>
          </a:xfrm>
          <a:prstGeom prst="rect">
            <a:avLst/>
          </a:prstGeom>
          <a:noFill/>
          <a:ln w="25400">
            <a:solidFill>
              <a:srgbClr val="0000FF"/>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302" name="テキスト ボックス 153"/>
          <p:cNvSpPr txBox="1">
            <a:spLocks noChangeArrowheads="1"/>
          </p:cNvSpPr>
          <p:nvPr/>
        </p:nvSpPr>
        <p:spPr bwMode="auto">
          <a:xfrm>
            <a:off x="1203485" y="1700213"/>
            <a:ext cx="2265044" cy="2154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dirty="0" smtClean="0">
                <a:solidFill>
                  <a:srgbClr val="FF0000"/>
                </a:solidFill>
                <a:latin typeface="HGP創英角ｺﾞｼｯｸUB" pitchFamily="50" charset="-128"/>
                <a:ea typeface="HGP創英角ｺﾞｼｯｸUB" pitchFamily="50" charset="-128"/>
              </a:rPr>
              <a:t>【</a:t>
            </a:r>
            <a:r>
              <a:rPr lang="ja-JP" altLang="en-US" sz="1400" b="0" u="sng" dirty="0" smtClean="0">
                <a:solidFill>
                  <a:srgbClr val="FF0000"/>
                </a:solidFill>
                <a:latin typeface="HGP創英角ｺﾞｼｯｸUB" pitchFamily="50" charset="-128"/>
                <a:ea typeface="HGP創英角ｺﾞｼｯｸUB" pitchFamily="50" charset="-128"/>
              </a:rPr>
              <a:t>電子もしくは紙で</a:t>
            </a:r>
            <a:r>
              <a:rPr lang="ja-JP" altLang="en-US" sz="1400" b="0" u="sng" dirty="0">
                <a:solidFill>
                  <a:srgbClr val="FF0000"/>
                </a:solidFill>
                <a:latin typeface="HGP創英角ｺﾞｼｯｸUB" pitchFamily="50" charset="-128"/>
                <a:ea typeface="HGP創英角ｺﾞｼｯｸUB" pitchFamily="50" charset="-128"/>
              </a:rPr>
              <a:t>提出・検査</a:t>
            </a:r>
            <a:r>
              <a:rPr lang="en-US" altLang="ja-JP" sz="1400" b="0" u="sng" dirty="0">
                <a:solidFill>
                  <a:srgbClr val="FF0000"/>
                </a:solidFill>
                <a:latin typeface="HGP創英角ｺﾞｼｯｸUB" pitchFamily="50" charset="-128"/>
                <a:ea typeface="HGP創英角ｺﾞｼｯｸUB" pitchFamily="50" charset="-128"/>
              </a:rPr>
              <a:t>】</a:t>
            </a:r>
          </a:p>
        </p:txBody>
      </p:sp>
      <p:sp>
        <p:nvSpPr>
          <p:cNvPr id="10303" name="テキスト ボックス 153"/>
          <p:cNvSpPr txBox="1">
            <a:spLocks noChangeArrowheads="1"/>
          </p:cNvSpPr>
          <p:nvPr/>
        </p:nvSpPr>
        <p:spPr bwMode="auto">
          <a:xfrm>
            <a:off x="1395413" y="5876925"/>
            <a:ext cx="1689100" cy="2159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a:solidFill>
                  <a:srgbClr val="000000"/>
                </a:solidFill>
                <a:latin typeface="HGP創英角ｺﾞｼｯｸUB" pitchFamily="50" charset="-128"/>
                <a:ea typeface="HGP創英角ｺﾞｼｯｸUB" pitchFamily="50" charset="-128"/>
              </a:rPr>
              <a:t>【</a:t>
            </a:r>
            <a:r>
              <a:rPr lang="ja-JP" altLang="en-US" sz="1400" b="0" u="sng">
                <a:solidFill>
                  <a:srgbClr val="000000"/>
                </a:solidFill>
                <a:latin typeface="HGP創英角ｺﾞｼｯｸUB" pitchFamily="50" charset="-128"/>
                <a:ea typeface="HGP創英角ｺﾞｼｯｸUB" pitchFamily="50" charset="-128"/>
              </a:rPr>
              <a:t>電子のみ納品・検査</a:t>
            </a:r>
            <a:r>
              <a:rPr lang="en-US" altLang="ja-JP" sz="1400" b="0" u="sng">
                <a:solidFill>
                  <a:srgbClr val="000000"/>
                </a:solidFill>
                <a:latin typeface="HGP創英角ｺﾞｼｯｸUB" pitchFamily="50" charset="-128"/>
                <a:ea typeface="HGP創英角ｺﾞｼｯｸUB" pitchFamily="50" charset="-128"/>
              </a:rPr>
              <a:t>】</a:t>
            </a:r>
            <a:endParaRPr lang="ja-JP" altLang="en-US" sz="1400" b="0" u="sng">
              <a:solidFill>
                <a:srgbClr val="000000"/>
              </a:solidFill>
              <a:latin typeface="HGP創英角ｺﾞｼｯｸUB" pitchFamily="50" charset="-128"/>
              <a:ea typeface="HGP創英角ｺﾞｼｯｸUB" pitchFamily="50" charset="-128"/>
            </a:endParaRPr>
          </a:p>
        </p:txBody>
      </p:sp>
      <p:sp>
        <p:nvSpPr>
          <p:cNvPr id="10304" name="テキスト ボックス 153"/>
          <p:cNvSpPr txBox="1">
            <a:spLocks noChangeArrowheads="1"/>
          </p:cNvSpPr>
          <p:nvPr/>
        </p:nvSpPr>
        <p:spPr bwMode="auto">
          <a:xfrm>
            <a:off x="1392238" y="5013325"/>
            <a:ext cx="2352675" cy="2159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a:solidFill>
                  <a:srgbClr val="FF0000"/>
                </a:solidFill>
                <a:latin typeface="HGP創英角ｺﾞｼｯｸUB" pitchFamily="50" charset="-128"/>
                <a:ea typeface="HGP創英角ｺﾞｼｯｸUB" pitchFamily="50" charset="-128"/>
              </a:rPr>
              <a:t>【</a:t>
            </a:r>
            <a:r>
              <a:rPr lang="ja-JP" altLang="en-US" sz="1400" b="0" u="sng">
                <a:solidFill>
                  <a:srgbClr val="FF0000"/>
                </a:solidFill>
                <a:latin typeface="HGP創英角ｺﾞｼｯｸUB" pitchFamily="50" charset="-128"/>
                <a:ea typeface="HGP創英角ｺﾞｼｯｸUB" pitchFamily="50" charset="-128"/>
              </a:rPr>
              <a:t>紙と電子の両方で納品・検査</a:t>
            </a:r>
            <a:r>
              <a:rPr lang="en-US" altLang="ja-JP" sz="1400" b="0" u="sng">
                <a:solidFill>
                  <a:srgbClr val="FF0000"/>
                </a:solidFill>
                <a:latin typeface="HGP創英角ｺﾞｼｯｸUB" pitchFamily="50" charset="-128"/>
                <a:ea typeface="HGP創英角ｺﾞｼｯｸUB" pitchFamily="50" charset="-128"/>
              </a:rPr>
              <a:t>】</a:t>
            </a:r>
            <a:endParaRPr lang="ja-JP" altLang="en-US" sz="1400" b="0" u="sng">
              <a:solidFill>
                <a:srgbClr val="FF0000"/>
              </a:solidFill>
              <a:latin typeface="HGP創英角ｺﾞｼｯｸUB" pitchFamily="50" charset="-128"/>
              <a:ea typeface="HGP創英角ｺﾞｼｯｸUB" pitchFamily="50" charset="-128"/>
            </a:endParaRPr>
          </a:p>
        </p:txBody>
      </p:sp>
      <p:sp>
        <p:nvSpPr>
          <p:cNvPr id="10305" name="テキスト ボックス 153"/>
          <p:cNvSpPr txBox="1">
            <a:spLocks noChangeArrowheads="1"/>
          </p:cNvSpPr>
          <p:nvPr/>
        </p:nvSpPr>
        <p:spPr bwMode="auto">
          <a:xfrm>
            <a:off x="1509713" y="3295650"/>
            <a:ext cx="5376862"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dirty="0">
                <a:solidFill>
                  <a:srgbClr val="669999"/>
                </a:solidFill>
                <a:latin typeface="HGP創英角ｺﾞｼｯｸUB" pitchFamily="50" charset="-128"/>
                <a:ea typeface="HGP創英角ｺﾞｼｯｸUB" pitchFamily="50" charset="-128"/>
              </a:rPr>
              <a:t>協議により紙又は電子のいずれかで提出可能</a:t>
            </a:r>
          </a:p>
          <a:p>
            <a:pPr eaLnBrk="1" hangingPunct="1">
              <a:spcBef>
                <a:spcPct val="20000"/>
              </a:spcBef>
              <a:buClr>
                <a:srgbClr val="330066"/>
              </a:buClr>
              <a:buSzPct val="70000"/>
              <a:buFont typeface="Wingdings" pitchFamily="2" charset="2"/>
              <a:buNone/>
            </a:pPr>
            <a:r>
              <a:rPr lang="ja-JP" altLang="en-US" b="0" dirty="0">
                <a:solidFill>
                  <a:srgbClr val="669999"/>
                </a:solidFill>
                <a:latin typeface="HGP創英角ｺﾞｼｯｸUB" pitchFamily="50" charset="-128"/>
                <a:ea typeface="HGP創英角ｺﾞｼｯｸUB" pitchFamily="50" charset="-128"/>
              </a:rPr>
              <a:t>・写真の提出は電子</a:t>
            </a:r>
          </a:p>
        </p:txBody>
      </p:sp>
      <p:sp>
        <p:nvSpPr>
          <p:cNvPr id="10306" name="正方形/長方形 4"/>
          <p:cNvSpPr>
            <a:spLocks noChangeArrowheads="1"/>
          </p:cNvSpPr>
          <p:nvPr/>
        </p:nvSpPr>
        <p:spPr bwMode="auto">
          <a:xfrm>
            <a:off x="460375" y="4897438"/>
            <a:ext cx="530225" cy="1627187"/>
          </a:xfrm>
          <a:prstGeom prst="rect">
            <a:avLst/>
          </a:prstGeom>
          <a:solidFill>
            <a:srgbClr val="99CCFF"/>
          </a:solidFill>
          <a:ln w="25400" algn="ctr">
            <a:solidFill>
              <a:srgbClr val="23236F"/>
            </a:solidFill>
            <a:miter lim="800000"/>
            <a:headEnd/>
            <a:tailEnd/>
          </a:ln>
        </p:spPr>
        <p:txBody>
          <a:bodyPr vert="eaVert" anchor="ctr"/>
          <a:lstStyle>
            <a:lvl1pPr marL="269875" indent="-269875"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sz="1400" b="0">
                <a:latin typeface="HGP創英角ｺﾞｼｯｸUB" pitchFamily="50" charset="-128"/>
                <a:ea typeface="HGP創英角ｺﾞｼｯｸUB" pitchFamily="50" charset="-128"/>
              </a:rPr>
              <a:t>長期保存する書類</a:t>
            </a:r>
            <a:r>
              <a:rPr lang="en-US" altLang="ja-JP" sz="1400" b="0">
                <a:latin typeface="HGP創英角ｺﾞｼｯｸUB" pitchFamily="50" charset="-128"/>
                <a:ea typeface="HGP創英角ｺﾞｼｯｸUB" pitchFamily="50" charset="-128"/>
              </a:rPr>
              <a:t>(</a:t>
            </a:r>
            <a:r>
              <a:rPr lang="ja-JP" altLang="en-US" sz="1400" b="0">
                <a:latin typeface="HGP創英角ｺﾞｼｯｸUB" pitchFamily="50" charset="-128"/>
                <a:ea typeface="HGP創英角ｺﾞｼｯｸUB" pitchFamily="50" charset="-128"/>
              </a:rPr>
              <a:t>納品書類）</a:t>
            </a:r>
          </a:p>
        </p:txBody>
      </p:sp>
      <p:sp>
        <p:nvSpPr>
          <p:cNvPr id="69699" name="正方形/長方形 4"/>
          <p:cNvSpPr>
            <a:spLocks noChangeArrowheads="1"/>
          </p:cNvSpPr>
          <p:nvPr/>
        </p:nvSpPr>
        <p:spPr bwMode="auto">
          <a:xfrm>
            <a:off x="485775" y="1881188"/>
            <a:ext cx="504825" cy="2271712"/>
          </a:xfrm>
          <a:prstGeom prst="rect">
            <a:avLst/>
          </a:prstGeom>
          <a:solidFill>
            <a:schemeClr val="accent6">
              <a:lumMod val="60000"/>
              <a:lumOff val="40000"/>
            </a:schemeClr>
          </a:solidFill>
          <a:ln w="25400" algn="ctr">
            <a:solidFill>
              <a:schemeClr val="tx1"/>
            </a:solidFill>
            <a:miter lim="800000"/>
            <a:headEnd/>
            <a:tailEnd/>
          </a:ln>
        </p:spPr>
        <p:txBody>
          <a:bodyPr vert="eaVert" anchor="ctr"/>
          <a:lstStyle/>
          <a:p>
            <a:pPr marL="269875" indent="-269875">
              <a:spcBef>
                <a:spcPct val="20000"/>
              </a:spcBef>
              <a:buClr>
                <a:srgbClr val="330066"/>
              </a:buClr>
              <a:buSzPct val="70000"/>
              <a:buFont typeface="Wingdings" pitchFamily="2" charset="2"/>
              <a:buNone/>
              <a:defRPr/>
            </a:pPr>
            <a:r>
              <a:rPr lang="ja-JP" altLang="en-US" sz="1400" b="0" dirty="0">
                <a:latin typeface="HGP創英角ｺﾞｼｯｸUB" pitchFamily="50" charset="-128"/>
                <a:ea typeface="HGP創英角ｺﾞｼｯｸUB" pitchFamily="50" charset="-128"/>
              </a:rPr>
              <a:t>短期保存する書類</a:t>
            </a:r>
          </a:p>
          <a:p>
            <a:pPr marL="269875" indent="-269875">
              <a:spcBef>
                <a:spcPct val="20000"/>
              </a:spcBef>
              <a:buClr>
                <a:srgbClr val="330066"/>
              </a:buClr>
              <a:buSzPct val="70000"/>
              <a:buFont typeface="Wingdings" pitchFamily="2" charset="2"/>
              <a:buNone/>
              <a:defRPr/>
            </a:pPr>
            <a:r>
              <a:rPr lang="en-US" altLang="ja-JP" sz="1400" b="0" dirty="0">
                <a:latin typeface="HGP創英角ｺﾞｼｯｸUB" pitchFamily="50" charset="-128"/>
                <a:ea typeface="HGP創英角ｺﾞｼｯｸUB" pitchFamily="50" charset="-128"/>
              </a:rPr>
              <a:t>(</a:t>
            </a:r>
            <a:r>
              <a:rPr lang="ja-JP" altLang="en-US" sz="1400" b="0" dirty="0">
                <a:latin typeface="HGP創英角ｺﾞｼｯｸUB" pitchFamily="50" charset="-128"/>
                <a:ea typeface="HGP創英角ｺﾞｼｯｸUB" pitchFamily="50" charset="-128"/>
              </a:rPr>
              <a:t>提出書類）</a:t>
            </a:r>
          </a:p>
        </p:txBody>
      </p:sp>
      <p:sp>
        <p:nvSpPr>
          <p:cNvPr id="76868" name="正方形/長方形 10"/>
          <p:cNvSpPr>
            <a:spLocks noChangeArrowheads="1"/>
          </p:cNvSpPr>
          <p:nvPr/>
        </p:nvSpPr>
        <p:spPr bwMode="auto">
          <a:xfrm>
            <a:off x="1576388" y="4264025"/>
            <a:ext cx="1116012" cy="215900"/>
          </a:xfrm>
          <a:prstGeom prst="rect">
            <a:avLst/>
          </a:prstGeom>
          <a:solidFill>
            <a:schemeClr val="tx2">
              <a:lumMod val="20000"/>
              <a:lumOff val="80000"/>
            </a:schemeClr>
          </a:solidFill>
          <a:ln w="9525" algn="ctr">
            <a:solidFill>
              <a:srgbClr val="80008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提示書類</a:t>
            </a:r>
          </a:p>
        </p:txBody>
      </p:sp>
      <p:sp>
        <p:nvSpPr>
          <p:cNvPr id="76869" name="正方形/長方形 10"/>
          <p:cNvSpPr>
            <a:spLocks noChangeArrowheads="1"/>
          </p:cNvSpPr>
          <p:nvPr/>
        </p:nvSpPr>
        <p:spPr bwMode="auto">
          <a:xfrm>
            <a:off x="3028950" y="4264025"/>
            <a:ext cx="5570538" cy="215900"/>
          </a:xfrm>
          <a:prstGeom prst="rect">
            <a:avLst/>
          </a:prstGeom>
          <a:solidFill>
            <a:schemeClr val="tx2">
              <a:lumMod val="20000"/>
              <a:lumOff val="80000"/>
            </a:schemeClr>
          </a:solidFill>
          <a:ln w="9525" algn="ctr">
            <a:solidFill>
              <a:srgbClr val="80008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実施工程表、産業廃棄物マニュフェスト、建退共受払簿、　など</a:t>
            </a:r>
          </a:p>
        </p:txBody>
      </p:sp>
      <p:sp>
        <p:nvSpPr>
          <p:cNvPr id="76870" name="正方形/長方形 10"/>
          <p:cNvSpPr>
            <a:spLocks noChangeArrowheads="1"/>
          </p:cNvSpPr>
          <p:nvPr/>
        </p:nvSpPr>
        <p:spPr bwMode="auto">
          <a:xfrm>
            <a:off x="460375" y="4241800"/>
            <a:ext cx="530225" cy="565150"/>
          </a:xfrm>
          <a:prstGeom prst="rect">
            <a:avLst/>
          </a:prstGeom>
          <a:solidFill>
            <a:schemeClr val="tx2">
              <a:lumMod val="20000"/>
              <a:lumOff val="80000"/>
            </a:schemeClr>
          </a:solidFill>
          <a:ln w="9525" algn="ctr">
            <a:solidFill>
              <a:srgbClr val="800080"/>
            </a:solidFill>
            <a:miter lim="800000"/>
            <a:headEnd/>
            <a:tailEnd/>
          </a:ln>
        </p:spPr>
        <p:txBody>
          <a:bodyPr lIns="0" rIns="0" anchor="ctr">
            <a:spAutoFit/>
          </a:bodyPr>
          <a:lstStyle/>
          <a:p>
            <a:pPr>
              <a:spcBef>
                <a:spcPct val="20000"/>
              </a:spcBef>
              <a:buClr>
                <a:srgbClr val="330066"/>
              </a:buClr>
              <a:buSzPct val="70000"/>
              <a:buFont typeface="Wingdings" pitchFamily="2" charset="2"/>
              <a:buNone/>
              <a:defRPr/>
            </a:pPr>
            <a:r>
              <a:rPr lang="ja-JP" altLang="en-US" sz="1400" b="0" dirty="0">
                <a:latin typeface="HGP創英角ｺﾞｼｯｸUB" pitchFamily="50" charset="-128"/>
                <a:ea typeface="HGP創英角ｺﾞｼｯｸUB" pitchFamily="50" charset="-128"/>
              </a:rPr>
              <a:t>提示</a:t>
            </a:r>
          </a:p>
          <a:p>
            <a:pPr>
              <a:spcBef>
                <a:spcPct val="20000"/>
              </a:spcBef>
              <a:buClr>
                <a:srgbClr val="330066"/>
              </a:buClr>
              <a:buSzPct val="70000"/>
              <a:buFont typeface="Wingdings" pitchFamily="2" charset="2"/>
              <a:buNone/>
              <a:defRPr/>
            </a:pPr>
            <a:r>
              <a:rPr lang="ja-JP" altLang="en-US" sz="1400" b="0" dirty="0">
                <a:latin typeface="HGP創英角ｺﾞｼｯｸUB" pitchFamily="50" charset="-128"/>
                <a:ea typeface="HGP創英角ｺﾞｼｯｸUB" pitchFamily="50" charset="-128"/>
              </a:rPr>
              <a:t>書類</a:t>
            </a:r>
          </a:p>
        </p:txBody>
      </p:sp>
      <p:sp>
        <p:nvSpPr>
          <p:cNvPr id="10311" name="テキスト ボックス 153"/>
          <p:cNvSpPr txBox="1">
            <a:spLocks noChangeArrowheads="1"/>
          </p:cNvSpPr>
          <p:nvPr/>
        </p:nvSpPr>
        <p:spPr bwMode="auto">
          <a:xfrm>
            <a:off x="3024188" y="4759325"/>
            <a:ext cx="61864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b="0">
                <a:solidFill>
                  <a:srgbClr val="000000"/>
                </a:solidFill>
                <a:latin typeface="HGP創英角ｺﾞｼｯｸUB" pitchFamily="50" charset="-128"/>
                <a:ea typeface="HGP創英角ｺﾞｼｯｸUB" pitchFamily="50" charset="-128"/>
              </a:rPr>
              <a:t>※</a:t>
            </a:r>
            <a:r>
              <a:rPr lang="ja-JP" altLang="en-US" b="0">
                <a:solidFill>
                  <a:srgbClr val="000000"/>
                </a:solidFill>
                <a:latin typeface="HGP創英角ｺﾞｼｯｸUB" pitchFamily="50" charset="-128"/>
                <a:ea typeface="HGP創英角ｺﾞｼｯｸUB" pitchFamily="50" charset="-128"/>
              </a:rPr>
              <a:t>基本的には、監督職員が求めた場合に提示する書類であるが、検査時にも適宜確認</a:t>
            </a:r>
          </a:p>
        </p:txBody>
      </p:sp>
      <p:sp>
        <p:nvSpPr>
          <p:cNvPr id="10312" name="テキスト ボックス 153"/>
          <p:cNvSpPr txBox="1">
            <a:spLocks noChangeArrowheads="1"/>
          </p:cNvSpPr>
          <p:nvPr/>
        </p:nvSpPr>
        <p:spPr bwMode="auto">
          <a:xfrm>
            <a:off x="1397000" y="4005263"/>
            <a:ext cx="1220788" cy="2159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a:solidFill>
                  <a:srgbClr val="FF0000"/>
                </a:solidFill>
                <a:latin typeface="HGP創英角ｺﾞｼｯｸUB" pitchFamily="50" charset="-128"/>
                <a:ea typeface="HGP創英角ｺﾞｼｯｸUB" pitchFamily="50" charset="-128"/>
              </a:rPr>
              <a:t>【</a:t>
            </a:r>
            <a:r>
              <a:rPr lang="ja-JP" altLang="en-US" sz="1400" b="0" u="sng">
                <a:solidFill>
                  <a:srgbClr val="FF0000"/>
                </a:solidFill>
                <a:latin typeface="HGP創英角ｺﾞｼｯｸUB" pitchFamily="50" charset="-128"/>
                <a:ea typeface="HGP創英角ｺﾞｼｯｸUB" pitchFamily="50" charset="-128"/>
              </a:rPr>
              <a:t>紙のみで検査</a:t>
            </a:r>
            <a:r>
              <a:rPr lang="en-US" altLang="ja-JP" sz="1400" b="0" u="sng">
                <a:solidFill>
                  <a:srgbClr val="FF0000"/>
                </a:solidFill>
                <a:latin typeface="HGP創英角ｺﾞｼｯｸUB" pitchFamily="50" charset="-128"/>
                <a:ea typeface="HGP創英角ｺﾞｼｯｸUB" pitchFamily="50" charset="-128"/>
              </a:rPr>
              <a:t>】</a:t>
            </a:r>
          </a:p>
        </p:txBody>
      </p:sp>
      <p:cxnSp>
        <p:nvCxnSpPr>
          <p:cNvPr id="10313" name="カギ線コネクタ 20"/>
          <p:cNvCxnSpPr>
            <a:cxnSpLocks noChangeShapeType="1"/>
            <a:stCxn id="76868" idx="3"/>
            <a:endCxn id="76869" idx="1"/>
          </p:cNvCxnSpPr>
          <p:nvPr/>
        </p:nvCxnSpPr>
        <p:spPr bwMode="auto">
          <a:xfrm>
            <a:off x="2692400" y="4371975"/>
            <a:ext cx="336550"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10314" name="カギ線コネクタ 20"/>
          <p:cNvCxnSpPr>
            <a:cxnSpLocks noChangeShapeType="1"/>
          </p:cNvCxnSpPr>
          <p:nvPr/>
        </p:nvCxnSpPr>
        <p:spPr bwMode="auto">
          <a:xfrm>
            <a:off x="1373188" y="4410075"/>
            <a:ext cx="204787"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grpSp>
        <p:nvGrpSpPr>
          <p:cNvPr id="10315" name="グループ化 421"/>
          <p:cNvGrpSpPr>
            <a:grpSpLocks/>
          </p:cNvGrpSpPr>
          <p:nvPr/>
        </p:nvGrpSpPr>
        <p:grpSpPr bwMode="auto">
          <a:xfrm>
            <a:off x="2274888" y="2370138"/>
            <a:ext cx="284162" cy="387350"/>
            <a:chOff x="8264258" y="5208440"/>
            <a:chExt cx="394085" cy="582657"/>
          </a:xfrm>
        </p:grpSpPr>
        <p:grpSp>
          <p:nvGrpSpPr>
            <p:cNvPr id="10410" name="Group 287"/>
            <p:cNvGrpSpPr>
              <a:grpSpLocks/>
            </p:cNvGrpSpPr>
            <p:nvPr/>
          </p:nvGrpSpPr>
          <p:grpSpPr bwMode="auto">
            <a:xfrm>
              <a:off x="8264258" y="5208440"/>
              <a:ext cx="246975" cy="582657"/>
              <a:chOff x="2175" y="2994"/>
              <a:chExt cx="451" cy="1052"/>
            </a:xfrm>
          </p:grpSpPr>
          <p:sp>
            <p:nvSpPr>
              <p:cNvPr id="10422"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3"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4"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5"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6"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7"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8"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9"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30"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431"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11" name="Group 298"/>
            <p:cNvGrpSpPr>
              <a:grpSpLocks/>
            </p:cNvGrpSpPr>
            <p:nvPr/>
          </p:nvGrpSpPr>
          <p:grpSpPr bwMode="auto">
            <a:xfrm>
              <a:off x="8411368" y="5208440"/>
              <a:ext cx="246975" cy="582657"/>
              <a:chOff x="2175" y="2994"/>
              <a:chExt cx="451" cy="1052"/>
            </a:xfrm>
          </p:grpSpPr>
          <p:sp>
            <p:nvSpPr>
              <p:cNvPr id="10412"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3"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4"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5"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6"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7"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8"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9"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0"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421"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1031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36700" y="6097588"/>
            <a:ext cx="292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317" name="グループ化 679"/>
          <p:cNvGrpSpPr>
            <a:grpSpLocks/>
          </p:cNvGrpSpPr>
          <p:nvPr/>
        </p:nvGrpSpPr>
        <p:grpSpPr bwMode="auto">
          <a:xfrm>
            <a:off x="2032000" y="5510213"/>
            <a:ext cx="201613" cy="398462"/>
            <a:chOff x="3787030" y="4941734"/>
            <a:chExt cx="399718" cy="863511"/>
          </a:xfrm>
        </p:grpSpPr>
        <p:grpSp>
          <p:nvGrpSpPr>
            <p:cNvPr id="10401" name="Group 309"/>
            <p:cNvGrpSpPr>
              <a:grpSpLocks/>
            </p:cNvGrpSpPr>
            <p:nvPr/>
          </p:nvGrpSpPr>
          <p:grpSpPr bwMode="auto">
            <a:xfrm>
              <a:off x="3847642" y="4941734"/>
              <a:ext cx="339106" cy="841916"/>
              <a:chOff x="2202" y="2994"/>
              <a:chExt cx="424" cy="1041"/>
            </a:xfrm>
          </p:grpSpPr>
          <p:sp>
            <p:nvSpPr>
              <p:cNvPr id="10403" name="AutoShape 310"/>
              <p:cNvSpPr>
                <a:spLocks noChangeArrowheads="1"/>
              </p:cNvSpPr>
              <p:nvPr/>
            </p:nvSpPr>
            <p:spPr bwMode="auto">
              <a:xfrm rot="5400000" flipH="1">
                <a:off x="1811" y="3385"/>
                <a:ext cx="1020" cy="237"/>
              </a:xfrm>
              <a:prstGeom prst="parallelogram">
                <a:avLst>
                  <a:gd name="adj" fmla="val 173068"/>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4" name="AutoShape 311"/>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5" name="AutoShape 312"/>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6" name="AutoShape 313"/>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7" name="AutoShape 314"/>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8" name="AutoShape 315"/>
              <p:cNvSpPr>
                <a:spLocks noChangeArrowheads="1"/>
              </p:cNvSpPr>
              <p:nvPr/>
            </p:nvSpPr>
            <p:spPr bwMode="auto">
              <a:xfrm rot="5400000" flipH="1">
                <a:off x="1998" y="3385"/>
                <a:ext cx="1020" cy="237"/>
              </a:xfrm>
              <a:prstGeom prst="parallelogram">
                <a:avLst>
                  <a:gd name="adj" fmla="val 173068"/>
                </a:avLst>
              </a:prstGeom>
              <a:solidFill>
                <a:schemeClr val="tx1"/>
              </a:solidFill>
              <a:ln w="9525">
                <a:solidFill>
                  <a:schemeClr val="bg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9" name="Rectangle 316"/>
              <p:cNvSpPr>
                <a:spLocks noChangeArrowheads="1"/>
              </p:cNvSpPr>
              <p:nvPr/>
            </p:nvSpPr>
            <p:spPr bwMode="auto">
              <a:xfrm>
                <a:off x="2216" y="3395"/>
                <a:ext cx="173" cy="64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grpSp>
        <p:pic>
          <p:nvPicPr>
            <p:cNvPr id="1040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87030" y="5233745"/>
              <a:ext cx="28575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1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8763" y="5572125"/>
            <a:ext cx="292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9"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87500" y="2438400"/>
            <a:ext cx="292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0" name="テキスト ボックス 153"/>
          <p:cNvSpPr txBox="1">
            <a:spLocks noChangeArrowheads="1"/>
          </p:cNvSpPr>
          <p:nvPr/>
        </p:nvSpPr>
        <p:spPr bwMode="auto">
          <a:xfrm>
            <a:off x="1909763" y="2490788"/>
            <a:ext cx="4206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b="0">
                <a:solidFill>
                  <a:srgbClr val="000000"/>
                </a:solidFill>
                <a:latin typeface="HGP創英角ｺﾞｼｯｸUB" pitchFamily="50" charset="-128"/>
                <a:ea typeface="HGP創英角ｺﾞｼｯｸUB" pitchFamily="50" charset="-128"/>
              </a:rPr>
              <a:t>or</a:t>
            </a:r>
          </a:p>
        </p:txBody>
      </p:sp>
      <p:grpSp>
        <p:nvGrpSpPr>
          <p:cNvPr id="10321" name="グループ化 421"/>
          <p:cNvGrpSpPr>
            <a:grpSpLocks/>
          </p:cNvGrpSpPr>
          <p:nvPr/>
        </p:nvGrpSpPr>
        <p:grpSpPr bwMode="auto">
          <a:xfrm>
            <a:off x="6069013" y="1071563"/>
            <a:ext cx="284162" cy="387350"/>
            <a:chOff x="8264258" y="5208440"/>
            <a:chExt cx="394085" cy="582657"/>
          </a:xfrm>
        </p:grpSpPr>
        <p:grpSp>
          <p:nvGrpSpPr>
            <p:cNvPr id="10379" name="Group 287"/>
            <p:cNvGrpSpPr>
              <a:grpSpLocks/>
            </p:cNvGrpSpPr>
            <p:nvPr/>
          </p:nvGrpSpPr>
          <p:grpSpPr bwMode="auto">
            <a:xfrm>
              <a:off x="8264258" y="5208440"/>
              <a:ext cx="246975" cy="582657"/>
              <a:chOff x="2175" y="2994"/>
              <a:chExt cx="451" cy="1052"/>
            </a:xfrm>
          </p:grpSpPr>
          <p:sp>
            <p:nvSpPr>
              <p:cNvPr id="10391"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2"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3"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4"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5"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6"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7"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8"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9"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400"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80" name="Group 298"/>
            <p:cNvGrpSpPr>
              <a:grpSpLocks/>
            </p:cNvGrpSpPr>
            <p:nvPr/>
          </p:nvGrpSpPr>
          <p:grpSpPr bwMode="auto">
            <a:xfrm>
              <a:off x="8411368" y="5208440"/>
              <a:ext cx="246975" cy="582657"/>
              <a:chOff x="2175" y="2994"/>
              <a:chExt cx="451" cy="1052"/>
            </a:xfrm>
          </p:grpSpPr>
          <p:sp>
            <p:nvSpPr>
              <p:cNvPr id="10381"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2"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3"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4"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5"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6"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7"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8"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9"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90"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0322" name="グループ化 421"/>
          <p:cNvGrpSpPr>
            <a:grpSpLocks/>
          </p:cNvGrpSpPr>
          <p:nvPr/>
        </p:nvGrpSpPr>
        <p:grpSpPr bwMode="auto">
          <a:xfrm>
            <a:off x="1498600" y="971550"/>
            <a:ext cx="284163" cy="387350"/>
            <a:chOff x="8264258" y="5208440"/>
            <a:chExt cx="394085" cy="582657"/>
          </a:xfrm>
        </p:grpSpPr>
        <p:grpSp>
          <p:nvGrpSpPr>
            <p:cNvPr id="10357" name="Group 287"/>
            <p:cNvGrpSpPr>
              <a:grpSpLocks/>
            </p:cNvGrpSpPr>
            <p:nvPr/>
          </p:nvGrpSpPr>
          <p:grpSpPr bwMode="auto">
            <a:xfrm>
              <a:off x="8264258" y="5208440"/>
              <a:ext cx="246975" cy="582657"/>
              <a:chOff x="2175" y="2994"/>
              <a:chExt cx="451" cy="1052"/>
            </a:xfrm>
          </p:grpSpPr>
          <p:sp>
            <p:nvSpPr>
              <p:cNvPr id="10369"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0"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1"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2"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3"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4"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5"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6"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7"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78"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58" name="Group 298"/>
            <p:cNvGrpSpPr>
              <a:grpSpLocks/>
            </p:cNvGrpSpPr>
            <p:nvPr/>
          </p:nvGrpSpPr>
          <p:grpSpPr bwMode="auto">
            <a:xfrm>
              <a:off x="8411368" y="5208440"/>
              <a:ext cx="246975" cy="582657"/>
              <a:chOff x="2175" y="2994"/>
              <a:chExt cx="451" cy="1052"/>
            </a:xfrm>
          </p:grpSpPr>
          <p:sp>
            <p:nvSpPr>
              <p:cNvPr id="10359"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0"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1"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2"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3"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4"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5"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6"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7"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68"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23" name="テキスト ボックス 153"/>
          <p:cNvSpPr txBox="1">
            <a:spLocks noChangeArrowheads="1"/>
          </p:cNvSpPr>
          <p:nvPr/>
        </p:nvSpPr>
        <p:spPr bwMode="auto">
          <a:xfrm>
            <a:off x="1766888" y="5616575"/>
            <a:ext cx="4206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a:t>
            </a:r>
          </a:p>
        </p:txBody>
      </p:sp>
      <p:grpSp>
        <p:nvGrpSpPr>
          <p:cNvPr id="10324" name="グループ化 421"/>
          <p:cNvGrpSpPr>
            <a:grpSpLocks/>
          </p:cNvGrpSpPr>
          <p:nvPr/>
        </p:nvGrpSpPr>
        <p:grpSpPr bwMode="auto">
          <a:xfrm>
            <a:off x="1909763" y="4481513"/>
            <a:ext cx="284162" cy="387350"/>
            <a:chOff x="8264258" y="5208440"/>
            <a:chExt cx="394085" cy="582657"/>
          </a:xfrm>
        </p:grpSpPr>
        <p:grpSp>
          <p:nvGrpSpPr>
            <p:cNvPr id="10335" name="Group 287"/>
            <p:cNvGrpSpPr>
              <a:grpSpLocks/>
            </p:cNvGrpSpPr>
            <p:nvPr/>
          </p:nvGrpSpPr>
          <p:grpSpPr bwMode="auto">
            <a:xfrm>
              <a:off x="8264258" y="5208440"/>
              <a:ext cx="246975" cy="582657"/>
              <a:chOff x="2175" y="2994"/>
              <a:chExt cx="451" cy="1052"/>
            </a:xfrm>
          </p:grpSpPr>
          <p:sp>
            <p:nvSpPr>
              <p:cNvPr id="10347"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8"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9"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0"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1"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2"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3"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4"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5"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56"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36" name="Group 298"/>
            <p:cNvGrpSpPr>
              <a:grpSpLocks/>
            </p:cNvGrpSpPr>
            <p:nvPr/>
          </p:nvGrpSpPr>
          <p:grpSpPr bwMode="auto">
            <a:xfrm>
              <a:off x="8411368" y="5208440"/>
              <a:ext cx="246975" cy="582657"/>
              <a:chOff x="2175" y="2994"/>
              <a:chExt cx="451" cy="1052"/>
            </a:xfrm>
          </p:grpSpPr>
          <p:sp>
            <p:nvSpPr>
              <p:cNvPr id="10337"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38"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39"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0"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1"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2"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3"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4"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5"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46"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25" name="テキスト ボックス 153"/>
          <p:cNvSpPr txBox="1">
            <a:spLocks noChangeArrowheads="1"/>
          </p:cNvSpPr>
          <p:nvPr/>
        </p:nvSpPr>
        <p:spPr bwMode="auto">
          <a:xfrm>
            <a:off x="61913" y="728663"/>
            <a:ext cx="406400" cy="1044575"/>
          </a:xfrm>
          <a:prstGeom prst="rect">
            <a:avLst/>
          </a:prstGeom>
          <a:solidFill>
            <a:schemeClr val="bg1"/>
          </a:solidFill>
          <a:ln w="9525">
            <a:solidFill>
              <a:srgbClr val="23236F"/>
            </a:solidFill>
            <a:miter lim="800000"/>
            <a:headEnd/>
            <a:tailEnd/>
          </a:ln>
        </p:spPr>
        <p:txBody>
          <a:bodyPr vert="eaVert" lIns="0" r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契約担当官</a:t>
            </a:r>
          </a:p>
          <a:p>
            <a:pPr eaLnBrk="1" hangingPunct="1">
              <a:spcBef>
                <a:spcPct val="20000"/>
              </a:spcBef>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との間の書類</a:t>
            </a:r>
          </a:p>
        </p:txBody>
      </p:sp>
      <p:sp>
        <p:nvSpPr>
          <p:cNvPr id="10326" name="テキスト ボックス 153"/>
          <p:cNvSpPr txBox="1">
            <a:spLocks noChangeArrowheads="1"/>
          </p:cNvSpPr>
          <p:nvPr/>
        </p:nvSpPr>
        <p:spPr bwMode="auto">
          <a:xfrm>
            <a:off x="107950" y="1844675"/>
            <a:ext cx="287338" cy="4679950"/>
          </a:xfrm>
          <a:prstGeom prst="rect">
            <a:avLst/>
          </a:prstGeom>
          <a:solidFill>
            <a:schemeClr val="bg1"/>
          </a:solidFill>
          <a:ln w="9525">
            <a:solidFill>
              <a:srgbClr val="23236F"/>
            </a:solidFill>
            <a:miter lim="800000"/>
            <a:headEnd/>
            <a:tailEnd/>
          </a:ln>
        </p:spPr>
        <p:txBody>
          <a:bodyPr vert="eaVert" lIns="36000" rIns="360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sz="1400" b="0">
                <a:latin typeface="HGP創英角ｺﾞｼｯｸUB" pitchFamily="50" charset="-128"/>
                <a:ea typeface="HGP創英角ｺﾞｼｯｸUB" pitchFamily="50" charset="-128"/>
              </a:rPr>
              <a:t>監督職員との間でやり取りする書類</a:t>
            </a:r>
          </a:p>
        </p:txBody>
      </p:sp>
      <p:sp>
        <p:nvSpPr>
          <p:cNvPr id="69719" name="正方形/長方形 28"/>
          <p:cNvSpPr>
            <a:spLocks noChangeArrowheads="1"/>
          </p:cNvSpPr>
          <p:nvPr/>
        </p:nvSpPr>
        <p:spPr bwMode="auto">
          <a:xfrm>
            <a:off x="7140575" y="231140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指示・承諾・協議等</a:t>
            </a:r>
          </a:p>
        </p:txBody>
      </p:sp>
      <p:sp>
        <p:nvSpPr>
          <p:cNvPr id="69720" name="正方形/長方形 28"/>
          <p:cNvSpPr>
            <a:spLocks noChangeArrowheads="1"/>
          </p:cNvSpPr>
          <p:nvPr/>
        </p:nvSpPr>
        <p:spPr bwMode="auto">
          <a:xfrm>
            <a:off x="7140575" y="286385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施工体制台帳</a:t>
            </a:r>
          </a:p>
        </p:txBody>
      </p:sp>
      <p:sp>
        <p:nvSpPr>
          <p:cNvPr id="10329" name="Freeform 214"/>
          <p:cNvSpPr>
            <a:spLocks/>
          </p:cNvSpPr>
          <p:nvPr/>
        </p:nvSpPr>
        <p:spPr bwMode="auto">
          <a:xfrm>
            <a:off x="1362075" y="904875"/>
            <a:ext cx="3925888" cy="488950"/>
          </a:xfrm>
          <a:custGeom>
            <a:avLst/>
            <a:gdLst>
              <a:gd name="T0" fmla="*/ 0 w 2473"/>
              <a:gd name="T1" fmla="*/ 2147483647 h 308"/>
              <a:gd name="T2" fmla="*/ 2147483647 w 2473"/>
              <a:gd name="T3" fmla="*/ 2147483647 h 308"/>
              <a:gd name="T4" fmla="*/ 2147483647 w 2473"/>
              <a:gd name="T5" fmla="*/ 0 h 308"/>
              <a:gd name="T6" fmla="*/ 2147483647 w 2473"/>
              <a:gd name="T7" fmla="*/ 2147483647 h 308"/>
              <a:gd name="T8" fmla="*/ 0 60000 65536"/>
              <a:gd name="T9" fmla="*/ 0 60000 65536"/>
              <a:gd name="T10" fmla="*/ 0 60000 65536"/>
              <a:gd name="T11" fmla="*/ 0 60000 65536"/>
              <a:gd name="T12" fmla="*/ 0 w 2473"/>
              <a:gd name="T13" fmla="*/ 0 h 308"/>
              <a:gd name="T14" fmla="*/ 2473 w 2473"/>
              <a:gd name="T15" fmla="*/ 308 h 308"/>
            </a:gdLst>
            <a:ahLst/>
            <a:cxnLst>
              <a:cxn ang="T8">
                <a:pos x="T0" y="T1"/>
              </a:cxn>
              <a:cxn ang="T9">
                <a:pos x="T2" y="T3"/>
              </a:cxn>
              <a:cxn ang="T10">
                <a:pos x="T4" y="T5"/>
              </a:cxn>
              <a:cxn ang="T11">
                <a:pos x="T6" y="T7"/>
              </a:cxn>
            </a:cxnLst>
            <a:rect l="T12" t="T13" r="T14" b="T15"/>
            <a:pathLst>
              <a:path w="2473" h="308">
                <a:moveTo>
                  <a:pt x="0" y="307"/>
                </a:moveTo>
                <a:lnTo>
                  <a:pt x="2279" y="308"/>
                </a:lnTo>
                <a:lnTo>
                  <a:pt x="2277" y="0"/>
                </a:lnTo>
                <a:lnTo>
                  <a:pt x="2473" y="3"/>
                </a:lnTo>
              </a:path>
            </a:pathLst>
          </a:custGeom>
          <a:noFill/>
          <a:ln w="9525">
            <a:solidFill>
              <a:schemeClr val="tx1"/>
            </a:solidFill>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89" name="正方形/長方形 188"/>
          <p:cNvSpPr/>
          <p:nvPr/>
        </p:nvSpPr>
        <p:spPr>
          <a:xfrm>
            <a:off x="5240338" y="798513"/>
            <a:ext cx="1116012" cy="215900"/>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契約関係書類</a:t>
            </a:r>
          </a:p>
        </p:txBody>
      </p:sp>
      <p:sp>
        <p:nvSpPr>
          <p:cNvPr id="76891" name="正方形/長方形 10"/>
          <p:cNvSpPr>
            <a:spLocks noChangeArrowheads="1"/>
          </p:cNvSpPr>
          <p:nvPr/>
        </p:nvSpPr>
        <p:spPr bwMode="auto">
          <a:xfrm>
            <a:off x="3028950" y="4552950"/>
            <a:ext cx="5570538" cy="215900"/>
          </a:xfrm>
          <a:prstGeom prst="rect">
            <a:avLst/>
          </a:prstGeom>
          <a:solidFill>
            <a:schemeClr val="tx2">
              <a:lumMod val="20000"/>
              <a:lumOff val="80000"/>
            </a:schemeClr>
          </a:solidFill>
          <a:ln w="9525" algn="ctr">
            <a:solidFill>
              <a:srgbClr val="80008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安全教育・訓練・新規入場者教育等の実施状況、機械点検記録　など</a:t>
            </a:r>
          </a:p>
        </p:txBody>
      </p:sp>
      <p:cxnSp>
        <p:nvCxnSpPr>
          <p:cNvPr id="10332" name="カギ線コネクタ 21"/>
          <p:cNvCxnSpPr>
            <a:cxnSpLocks noChangeShapeType="1"/>
            <a:stCxn id="76868" idx="3"/>
            <a:endCxn id="76891" idx="1"/>
          </p:cNvCxnSpPr>
          <p:nvPr/>
        </p:nvCxnSpPr>
        <p:spPr bwMode="auto">
          <a:xfrm>
            <a:off x="2692400" y="4371975"/>
            <a:ext cx="336550" cy="288925"/>
          </a:xfrm>
          <a:prstGeom prst="bentConnector3">
            <a:avLst>
              <a:gd name="adj1" fmla="val 49528"/>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333" name="テキスト ボックス 153"/>
          <p:cNvSpPr txBox="1">
            <a:spLocks noChangeArrowheads="1"/>
          </p:cNvSpPr>
          <p:nvPr/>
        </p:nvSpPr>
        <p:spPr bwMode="auto">
          <a:xfrm>
            <a:off x="4794250" y="6122988"/>
            <a:ext cx="215106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（工事内で実施する場合のみ）</a:t>
            </a:r>
          </a:p>
        </p:txBody>
      </p:sp>
    </p:spTree>
    <p:extLst>
      <p:ext uri="{BB962C8B-B14F-4D97-AF65-F5344CB8AC3E}">
        <p14:creationId xmlns="" xmlns:p14="http://schemas.microsoft.com/office/powerpoint/2010/main" val="41003850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p:cNvPicPr>
            <a:picLocks noChangeAspect="1" noChangeArrowheads="1"/>
          </p:cNvPicPr>
          <p:nvPr/>
        </p:nvPicPr>
        <p:blipFill>
          <a:blip r:embed="rId3" cstate="print"/>
          <a:srcRect/>
          <a:stretch>
            <a:fillRect/>
          </a:stretch>
        </p:blipFill>
        <p:spPr bwMode="auto">
          <a:xfrm>
            <a:off x="323528" y="3239893"/>
            <a:ext cx="3996444" cy="1746081"/>
          </a:xfrm>
          <a:prstGeom prst="rect">
            <a:avLst/>
          </a:prstGeom>
          <a:noFill/>
          <a:ln w="9525">
            <a:noFill/>
            <a:miter lim="800000"/>
            <a:headEnd/>
            <a:tailEnd/>
          </a:ln>
        </p:spPr>
      </p:pic>
      <p:sp>
        <p:nvSpPr>
          <p:cNvPr id="11266" name="Rectangle 2"/>
          <p:cNvSpPr>
            <a:spLocks noGrp="1" noChangeArrowheads="1"/>
          </p:cNvSpPr>
          <p:nvPr>
            <p:ph type="title" idx="4294967295"/>
          </p:nvPr>
        </p:nvSpPr>
        <p:spPr>
          <a:xfrm>
            <a:off x="108000" y="0"/>
            <a:ext cx="8351838" cy="648000"/>
          </a:xfrm>
        </p:spPr>
        <p:txBody>
          <a:bodyPr anchor="ctr"/>
          <a:lstStyle/>
          <a:p>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平成</a:t>
            </a:r>
            <a:r>
              <a:rPr lang="en-US" altLang="ja-JP" sz="3200" b="0" dirty="0" smtClean="0">
                <a:latin typeface="HGP創英角ｺﾞｼｯｸUB" pitchFamily="50" charset="-128"/>
                <a:ea typeface="HGP創英角ｺﾞｼｯｸUB" pitchFamily="50" charset="-128"/>
              </a:rPr>
              <a:t>28</a:t>
            </a:r>
            <a:r>
              <a:rPr lang="ja-JP" altLang="en-US" sz="3200" b="0" dirty="0" smtClean="0">
                <a:latin typeface="HGP創英角ｺﾞｼｯｸUB" pitchFamily="50" charset="-128"/>
                <a:ea typeface="HGP創英角ｺﾞｼｯｸUB" pitchFamily="50" charset="-128"/>
              </a:rPr>
              <a:t>年</a:t>
            </a:r>
            <a:r>
              <a:rPr lang="en-US" altLang="ja-JP" sz="3200" b="0" dirty="0" smtClean="0">
                <a:latin typeface="HGP創英角ｺﾞｼｯｸUB" pitchFamily="50" charset="-128"/>
                <a:ea typeface="HGP創英角ｺﾞｼｯｸUB" pitchFamily="50" charset="-128"/>
              </a:rPr>
              <a:t>3</a:t>
            </a:r>
            <a:r>
              <a:rPr lang="ja-JP" altLang="en-US" sz="3200" b="0" dirty="0" smtClean="0">
                <a:latin typeface="HGP創英角ｺﾞｼｯｸUB" pitchFamily="50" charset="-128"/>
                <a:ea typeface="HGP創英角ｺﾞｼｯｸUB" pitchFamily="50" charset="-128"/>
              </a:rPr>
              <a:t>月要領による電子成果品</a:t>
            </a:r>
          </a:p>
        </p:txBody>
      </p:sp>
      <p:sp>
        <p:nvSpPr>
          <p:cNvPr id="11267" name="角丸四角形 10"/>
          <p:cNvSpPr>
            <a:spLocks noChangeArrowheads="1"/>
          </p:cNvSpPr>
          <p:nvPr/>
        </p:nvSpPr>
        <p:spPr bwMode="auto">
          <a:xfrm>
            <a:off x="180000" y="2348880"/>
            <a:ext cx="8640000" cy="360362"/>
          </a:xfrm>
          <a:prstGeom prst="roundRect">
            <a:avLst>
              <a:gd name="adj" fmla="val 16667"/>
            </a:avLst>
          </a:prstGeom>
          <a:solidFill>
            <a:srgbClr val="00B050"/>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dirty="0">
                <a:solidFill>
                  <a:srgbClr val="FFFFFF"/>
                </a:solidFill>
                <a:latin typeface="HGP創英角ｺﾞｼｯｸUB" pitchFamily="50" charset="-128"/>
                <a:ea typeface="HGP創英角ｺﾞｼｯｸUB" pitchFamily="50" charset="-128"/>
              </a:rPr>
              <a:t>平成</a:t>
            </a:r>
            <a:r>
              <a:rPr lang="en-US" altLang="ja-JP" sz="1400" dirty="0" smtClean="0">
                <a:solidFill>
                  <a:srgbClr val="FFFFFF"/>
                </a:solidFill>
                <a:latin typeface="HGP創英角ｺﾞｼｯｸUB" pitchFamily="50" charset="-128"/>
                <a:ea typeface="HGP創英角ｺﾞｼｯｸUB" pitchFamily="50" charset="-128"/>
              </a:rPr>
              <a:t>28</a:t>
            </a:r>
            <a:r>
              <a:rPr lang="ja-JP" altLang="en-US" sz="1400" dirty="0" smtClean="0">
                <a:solidFill>
                  <a:srgbClr val="FFFFFF"/>
                </a:solidFill>
                <a:latin typeface="HGP創英角ｺﾞｼｯｸUB" pitchFamily="50" charset="-128"/>
                <a:ea typeface="HGP創英角ｺﾞｼｯｸUB" pitchFamily="50" charset="-128"/>
              </a:rPr>
              <a:t>年</a:t>
            </a:r>
            <a:r>
              <a:rPr lang="en-US" altLang="ja-JP" sz="1400" dirty="0" smtClean="0">
                <a:solidFill>
                  <a:srgbClr val="FFFFFF"/>
                </a:solidFill>
                <a:latin typeface="HGP創英角ｺﾞｼｯｸUB" pitchFamily="50" charset="-128"/>
                <a:ea typeface="HGP創英角ｺﾞｼｯｸUB" pitchFamily="50" charset="-128"/>
              </a:rPr>
              <a:t>3</a:t>
            </a:r>
            <a:r>
              <a:rPr lang="ja-JP" altLang="en-US" sz="1400" dirty="0" smtClean="0">
                <a:solidFill>
                  <a:srgbClr val="FFFFFF"/>
                </a:solidFill>
                <a:latin typeface="HGP創英角ｺﾞｼｯｸUB" pitchFamily="50" charset="-128"/>
                <a:ea typeface="HGP創英角ｺﾞｼｯｸUB" pitchFamily="50" charset="-128"/>
              </a:rPr>
              <a:t>月版</a:t>
            </a:r>
            <a:r>
              <a:rPr lang="ja-JP" altLang="en-US" sz="1400" dirty="0">
                <a:solidFill>
                  <a:srgbClr val="FFFFFF"/>
                </a:solidFill>
                <a:latin typeface="HGP創英角ｺﾞｼｯｸUB" pitchFamily="50" charset="-128"/>
                <a:ea typeface="HGP創英角ｺﾞｼｯｸUB" pitchFamily="50" charset="-128"/>
              </a:rPr>
              <a:t>適用工事</a:t>
            </a:r>
          </a:p>
        </p:txBody>
      </p:sp>
      <p:pic>
        <p:nvPicPr>
          <p:cNvPr id="11268" name="図 14" descr="IP12_A14.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0" y="648000"/>
            <a:ext cx="1223963"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テキスト ボックス 18"/>
          <p:cNvSpPr txBox="1">
            <a:spLocks noChangeArrowheads="1"/>
          </p:cNvSpPr>
          <p:nvPr/>
        </p:nvSpPr>
        <p:spPr bwMode="auto">
          <a:xfrm>
            <a:off x="1259632" y="648000"/>
            <a:ext cx="7776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r>
              <a:rPr lang="ja-JP" altLang="en-US" sz="2400" b="0" dirty="0" smtClean="0">
                <a:latin typeface="HGP創英角ｺﾞｼｯｸUB" pitchFamily="50" charset="-128"/>
                <a:ea typeface="HGP創英角ｺﾞｼｯｸUB" pitchFamily="50" charset="-128"/>
              </a:rPr>
              <a:t>平成</a:t>
            </a:r>
            <a:r>
              <a:rPr lang="en-US" altLang="ja-JP" sz="2400" b="0" dirty="0" smtClean="0">
                <a:latin typeface="HGP創英角ｺﾞｼｯｸUB" pitchFamily="50" charset="-128"/>
                <a:ea typeface="HGP創英角ｺﾞｼｯｸUB" pitchFamily="50" charset="-128"/>
              </a:rPr>
              <a:t>28</a:t>
            </a:r>
            <a:r>
              <a:rPr lang="ja-JP" altLang="en-US" sz="2400" b="0" dirty="0" smtClean="0">
                <a:latin typeface="HGP創英角ｺﾞｼｯｸUB" pitchFamily="50" charset="-128"/>
                <a:ea typeface="HGP創英角ｺﾞｼｯｸUB" pitchFamily="50" charset="-128"/>
              </a:rPr>
              <a:t>年</a:t>
            </a:r>
            <a:r>
              <a:rPr lang="en-US" altLang="ja-JP" sz="2400" b="0" dirty="0" smtClean="0">
                <a:latin typeface="HGP創英角ｺﾞｼｯｸUB" pitchFamily="50" charset="-128"/>
                <a:ea typeface="HGP創英角ｺﾞｼｯｸUB" pitchFamily="50" charset="-128"/>
              </a:rPr>
              <a:t>3</a:t>
            </a:r>
            <a:r>
              <a:rPr lang="ja-JP" altLang="en-US" sz="2400" b="0" dirty="0" smtClean="0">
                <a:latin typeface="HGP創英角ｺﾞｼｯｸUB" pitchFamily="50" charset="-128"/>
                <a:ea typeface="HGP創英角ｺﾞｼｯｸUB" pitchFamily="50" charset="-128"/>
              </a:rPr>
              <a:t>月の改定後、工事の電子納品は以下のとおり。</a:t>
            </a:r>
            <a:endParaRPr lang="en-US" altLang="ja-JP" sz="2400" b="0" dirty="0" smtClean="0">
              <a:latin typeface="HGP創英角ｺﾞｼｯｸUB" pitchFamily="50" charset="-128"/>
              <a:ea typeface="HGP創英角ｺﾞｼｯｸUB" pitchFamily="50" charset="-128"/>
            </a:endParaRPr>
          </a:p>
          <a:p>
            <a:r>
              <a:rPr lang="ja-JP" altLang="en-US" sz="2000" b="0" dirty="0" smtClean="0">
                <a:solidFill>
                  <a:srgbClr val="FF3300"/>
                </a:solidFill>
                <a:latin typeface="HGP創英角ｺﾞｼｯｸUB" pitchFamily="50" charset="-128"/>
                <a:ea typeface="HGP創英角ｺﾞｼｯｸUB" pitchFamily="50" charset="-128"/>
              </a:rPr>
              <a:t>・</a:t>
            </a:r>
            <a:r>
              <a:rPr lang="en-US" altLang="ja-JP" sz="2000" b="0" dirty="0" err="1" smtClean="0">
                <a:solidFill>
                  <a:srgbClr val="FF3300"/>
                </a:solidFill>
                <a:latin typeface="HGP創英角ｺﾞｼｯｸUB" pitchFamily="50" charset="-128"/>
                <a:ea typeface="HGP創英角ｺﾞｼｯｸUB" pitchFamily="50" charset="-128"/>
              </a:rPr>
              <a:t>i</a:t>
            </a:r>
            <a:r>
              <a:rPr lang="en-US" altLang="ja-JP" sz="2000" b="0" dirty="0" smtClean="0">
                <a:solidFill>
                  <a:srgbClr val="FF3300"/>
                </a:solidFill>
                <a:latin typeface="HGP創英角ｺﾞｼｯｸUB" pitchFamily="50" charset="-128"/>
                <a:ea typeface="HGP創英角ｺﾞｼｯｸUB" pitchFamily="50" charset="-128"/>
              </a:rPr>
              <a:t>-Construction</a:t>
            </a:r>
            <a:r>
              <a:rPr lang="ja-JP" altLang="en-US" sz="2000" b="0" dirty="0" smtClean="0">
                <a:solidFill>
                  <a:srgbClr val="FF3300"/>
                </a:solidFill>
                <a:latin typeface="HGP創英角ｺﾞｼｯｸUB" pitchFamily="50" charset="-128"/>
                <a:ea typeface="HGP創英角ｺﾞｼｯｸUB" pitchFamily="50" charset="-128"/>
              </a:rPr>
              <a:t>関連要領等　（電子成果品）　</a:t>
            </a:r>
            <a:r>
              <a:rPr lang="en-US" altLang="ja-JP" sz="2000" b="0" dirty="0" smtClean="0">
                <a:solidFill>
                  <a:srgbClr val="FF3300"/>
                </a:solidFill>
                <a:latin typeface="HGP創英角ｺﾞｼｯｸUB" pitchFamily="50" charset="-128"/>
                <a:ea typeface="HGP創英角ｺﾞｼｯｸUB" pitchFamily="50" charset="-128"/>
              </a:rPr>
              <a:t>【ICON</a:t>
            </a:r>
            <a:r>
              <a:rPr lang="ja-JP" altLang="en-US" sz="2000" b="0" dirty="0" smtClean="0">
                <a:solidFill>
                  <a:srgbClr val="FF3300"/>
                </a:solidFill>
                <a:latin typeface="HGP創英角ｺﾞｼｯｸUB" pitchFamily="50" charset="-128"/>
                <a:ea typeface="HGP創英角ｺﾞｼｯｸUB" pitchFamily="50" charset="-128"/>
              </a:rPr>
              <a:t>が新規追加</a:t>
            </a:r>
            <a:r>
              <a:rPr lang="en-US" altLang="ja-JP" sz="2000" b="0" dirty="0" smtClean="0">
                <a:solidFill>
                  <a:srgbClr val="FF3300"/>
                </a:solidFill>
                <a:latin typeface="HGP創英角ｺﾞｼｯｸUB" pitchFamily="50" charset="-128"/>
                <a:ea typeface="HGP創英角ｺﾞｼｯｸUB" pitchFamily="50" charset="-128"/>
              </a:rPr>
              <a:t>】</a:t>
            </a:r>
          </a:p>
          <a:p>
            <a:pPr algn="l" eaLnBrk="1" hangingPunct="1"/>
            <a:endParaRPr lang="ja-JP" altLang="en-US" sz="2000" b="0" dirty="0">
              <a:solidFill>
                <a:srgbClr val="FF3300"/>
              </a:solidFill>
              <a:latin typeface="HGP創英角ｺﾞｼｯｸUB" pitchFamily="50" charset="-128"/>
              <a:ea typeface="HGP創英角ｺﾞｼｯｸUB" pitchFamily="50" charset="-128"/>
            </a:endParaRPr>
          </a:p>
        </p:txBody>
      </p:sp>
      <p:sp>
        <p:nvSpPr>
          <p:cNvPr id="71686" name="AutoShape 16"/>
          <p:cNvSpPr>
            <a:spLocks noChangeArrowheads="1"/>
          </p:cNvSpPr>
          <p:nvPr/>
        </p:nvSpPr>
        <p:spPr bwMode="auto">
          <a:xfrm>
            <a:off x="4608513" y="2888630"/>
            <a:ext cx="4032250" cy="360362"/>
          </a:xfrm>
          <a:prstGeom prst="roundRect">
            <a:avLst>
              <a:gd name="adj" fmla="val 16667"/>
            </a:avLst>
          </a:prstGeom>
          <a:solidFill>
            <a:schemeClr val="accent6">
              <a:lumMod val="60000"/>
              <a:lumOff val="40000"/>
            </a:schemeClr>
          </a:solidFill>
          <a:ln w="9525">
            <a:noFill/>
            <a:round/>
            <a:headEnd/>
            <a:tailEnd/>
          </a:ln>
        </p:spPr>
        <p:txBody>
          <a:bodyPr anchor="ctr"/>
          <a:lstStyle/>
          <a:p>
            <a:pPr>
              <a:defRPr/>
            </a:pPr>
            <a:r>
              <a:rPr lang="ja-JP" altLang="en-US" sz="1600" dirty="0">
                <a:solidFill>
                  <a:schemeClr val="bg1"/>
                </a:solidFill>
                <a:latin typeface="HGP創英角ｺﾞｼｯｸUB" pitchFamily="50" charset="-128"/>
                <a:ea typeface="HGP創英角ｺﾞｼｯｸUB" pitchFamily="50" charset="-128"/>
              </a:rPr>
              <a:t>工事書類</a:t>
            </a:r>
          </a:p>
        </p:txBody>
      </p:sp>
      <p:sp>
        <p:nvSpPr>
          <p:cNvPr id="11272" name="AutoShape 15"/>
          <p:cNvSpPr>
            <a:spLocks noChangeArrowheads="1"/>
          </p:cNvSpPr>
          <p:nvPr/>
        </p:nvSpPr>
        <p:spPr bwMode="auto">
          <a:xfrm>
            <a:off x="323850" y="2888630"/>
            <a:ext cx="4032250" cy="360362"/>
          </a:xfrm>
          <a:prstGeom prst="roundRect">
            <a:avLst>
              <a:gd name="adj" fmla="val 16667"/>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pPr>
            <a:r>
              <a:rPr lang="ja-JP" altLang="en-US" sz="1600">
                <a:solidFill>
                  <a:schemeClr val="bg1"/>
                </a:solidFill>
                <a:latin typeface="HGP創英角ｺﾞｼｯｸUB" pitchFamily="50" charset="-128"/>
                <a:ea typeface="HGP創英角ｺﾞｼｯｸUB" pitchFamily="50" charset="-128"/>
              </a:rPr>
              <a:t>工事完成図書（電子成果品）</a:t>
            </a:r>
            <a:endParaRPr lang="en-US" altLang="ja-JP" sz="1600">
              <a:solidFill>
                <a:schemeClr val="bg1"/>
              </a:solidFill>
              <a:latin typeface="HGP創英角ｺﾞｼｯｸUB" pitchFamily="50" charset="-128"/>
              <a:ea typeface="HGP創英角ｺﾞｼｯｸUB" pitchFamily="50" charset="-128"/>
            </a:endParaRPr>
          </a:p>
        </p:txBody>
      </p:sp>
      <p:sp>
        <p:nvSpPr>
          <p:cNvPr id="11273" name="Rectangle 13"/>
          <p:cNvSpPr>
            <a:spLocks noChangeArrowheads="1"/>
          </p:cNvSpPr>
          <p:nvPr/>
        </p:nvSpPr>
        <p:spPr bwMode="auto">
          <a:xfrm>
            <a:off x="323850" y="2925142"/>
            <a:ext cx="4032250" cy="2052638"/>
          </a:xfrm>
          <a:prstGeom prst="rect">
            <a:avLst/>
          </a:prstGeom>
          <a:noFill/>
          <a:ln w="38100">
            <a:solidFill>
              <a:srgbClr val="99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71690" name="Rectangle 14"/>
          <p:cNvSpPr>
            <a:spLocks noChangeArrowheads="1"/>
          </p:cNvSpPr>
          <p:nvPr/>
        </p:nvSpPr>
        <p:spPr bwMode="auto">
          <a:xfrm>
            <a:off x="4608513" y="2888630"/>
            <a:ext cx="4032250" cy="3060700"/>
          </a:xfrm>
          <a:prstGeom prst="rect">
            <a:avLst/>
          </a:prstGeom>
          <a:noFill/>
          <a:ln w="38100">
            <a:solidFill>
              <a:schemeClr val="accent6">
                <a:lumMod val="60000"/>
                <a:lumOff val="40000"/>
              </a:schemeClr>
            </a:solidFill>
            <a:miter lim="800000"/>
            <a:headEnd/>
            <a:tailEnd/>
          </a:ln>
        </p:spPr>
        <p:txBody>
          <a:bodyPr wrap="none" anchor="ctr"/>
          <a:lstStyle/>
          <a:p>
            <a:pPr>
              <a:defRPr/>
            </a:pPr>
            <a:endParaRPr lang="ja-JP" altLang="en-US">
              <a:solidFill>
                <a:srgbClr val="000000"/>
              </a:solidFill>
              <a:latin typeface="HGP創英角ｺﾞｼｯｸUB" pitchFamily="50" charset="-128"/>
              <a:ea typeface="HGP創英角ｺﾞｼｯｸUB" pitchFamily="50" charset="-128"/>
            </a:endParaRPr>
          </a:p>
        </p:txBody>
      </p:sp>
      <p:pic>
        <p:nvPicPr>
          <p:cNvPr id="11275" name="Picture 1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37088" y="3268042"/>
            <a:ext cx="3930650" cy="264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6" name="正方形/長方形 8"/>
          <p:cNvSpPr>
            <a:spLocks noChangeArrowheads="1"/>
          </p:cNvSpPr>
          <p:nvPr/>
        </p:nvSpPr>
        <p:spPr bwMode="auto">
          <a:xfrm>
            <a:off x="4680012" y="6021288"/>
            <a:ext cx="3852863"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電子納品等運用ガイドライン　</a:t>
            </a:r>
            <a:r>
              <a:rPr lang="en-US" altLang="ja-JP" dirty="0"/>
              <a:t>【</a:t>
            </a:r>
            <a:r>
              <a:rPr lang="ja-JP" altLang="en-US" dirty="0"/>
              <a:t>土木工事編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extLst>
      <p:ext uri="{BB962C8B-B14F-4D97-AF65-F5344CB8AC3E}">
        <p14:creationId xmlns:p14="http://schemas.microsoft.com/office/powerpoint/2010/main" xmlns="" val="19412870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280000" cy="648000"/>
          </a:xfrm>
          <a:prstGeom prst="rect">
            <a:avLst/>
          </a:prstGeom>
          <a:noFill/>
          <a:ln w="9525">
            <a:noFill/>
            <a:miter lim="800000"/>
            <a:headEnd/>
            <a:tailEnd/>
          </a:ln>
        </p:spPr>
        <p:txBody>
          <a:bodyPr lIns="0" tIns="0" rIns="0" bIns="0" anchor="ctr"/>
          <a:lstStyle/>
          <a:p>
            <a:pPr algn="l">
              <a:defRPr/>
            </a:pPr>
            <a:r>
              <a:rPr lang="ja-JP" altLang="en-US" sz="3200" b="0" kern="0" dirty="0">
                <a:solidFill>
                  <a:schemeClr val="tx2"/>
                </a:solidFill>
                <a:latin typeface="HGP創英角ｺﾞｼｯｸUB" pitchFamily="50" charset="-128"/>
                <a:ea typeface="HGP創英角ｺﾞｼｯｸUB" pitchFamily="50" charset="-128"/>
                <a:cs typeface="+mj-cs"/>
              </a:rPr>
              <a:t>工事電子成果品の構成（工事完成図・台帳）</a:t>
            </a:r>
          </a:p>
        </p:txBody>
      </p:sp>
      <p:pic>
        <p:nvPicPr>
          <p:cNvPr id="12291" name="図 14" descr="IP12_A14.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000" y="648000"/>
            <a:ext cx="1223963"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テキスト ボックス 18"/>
          <p:cNvSpPr txBox="1">
            <a:spLocks noChangeArrowheads="1"/>
          </p:cNvSpPr>
          <p:nvPr/>
        </p:nvSpPr>
        <p:spPr bwMode="auto">
          <a:xfrm>
            <a:off x="1511660" y="648000"/>
            <a:ext cx="738151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Clr>
                <a:schemeClr val="tx1"/>
              </a:buClr>
              <a:buFont typeface="HGP創英角ｺﾞｼｯｸUB" panose="020B0900000000000000" pitchFamily="50" charset="-128"/>
              <a:buChar char="○"/>
            </a:pPr>
            <a:r>
              <a:rPr lang="ja-JP" altLang="en-US" sz="2000" b="0" dirty="0" smtClean="0">
                <a:latin typeface="HGP創英角ｺﾞｼｯｸUB" pitchFamily="50" charset="-128"/>
                <a:ea typeface="HGP創英角ｺﾞｼｯｸUB" pitchFamily="50" charset="-128"/>
              </a:rPr>
              <a:t>電子</a:t>
            </a:r>
            <a:r>
              <a:rPr lang="ja-JP" altLang="en-US" sz="2000" b="0" dirty="0">
                <a:latin typeface="HGP創英角ｺﾞｼｯｸUB" pitchFamily="50" charset="-128"/>
                <a:ea typeface="HGP創英角ｺﾞｼｯｸUB" pitchFamily="50" charset="-128"/>
              </a:rPr>
              <a:t>成果品は、受注者が作成した</a:t>
            </a:r>
            <a:r>
              <a:rPr lang="ja-JP" altLang="en-US" sz="2000" b="0" dirty="0">
                <a:solidFill>
                  <a:srgbClr val="FF0000"/>
                </a:solidFill>
                <a:latin typeface="HGP創英角ｺﾞｼｯｸUB" pitchFamily="50" charset="-128"/>
                <a:ea typeface="HGP創英角ｺﾞｼｯｸUB" pitchFamily="50" charset="-128"/>
              </a:rPr>
              <a:t>成果品のデータ</a:t>
            </a:r>
            <a:r>
              <a:rPr lang="ja-JP" altLang="en-US" sz="2000" b="0" dirty="0">
                <a:latin typeface="HGP創英角ｺﾞｼｯｸUB" pitchFamily="50" charset="-128"/>
                <a:ea typeface="HGP創英角ｺﾞｼｯｸUB" pitchFamily="50" charset="-128"/>
              </a:rPr>
              <a:t>と</a:t>
            </a:r>
            <a:r>
              <a:rPr lang="ja-JP" altLang="en-US" sz="2000" b="0" dirty="0">
                <a:solidFill>
                  <a:srgbClr val="FF0000"/>
                </a:solidFill>
                <a:latin typeface="HGP創英角ｺﾞｼｯｸUB" pitchFamily="50" charset="-128"/>
                <a:ea typeface="HGP創英角ｺﾞｼｯｸUB" pitchFamily="50" charset="-128"/>
              </a:rPr>
              <a:t>各管理ファイル</a:t>
            </a:r>
            <a:r>
              <a:rPr lang="ja-JP" altLang="en-US" sz="2000" b="0" dirty="0">
                <a:latin typeface="HGP創英角ｺﾞｼｯｸUB" pitchFamily="50" charset="-128"/>
                <a:ea typeface="HGP創英角ｺﾞｼｯｸUB" pitchFamily="50" charset="-128"/>
              </a:rPr>
              <a:t>、</a:t>
            </a:r>
            <a:r>
              <a:rPr lang="en-US" altLang="ja-JP" sz="2000" b="0" dirty="0">
                <a:solidFill>
                  <a:srgbClr val="FF0000"/>
                </a:solidFill>
                <a:latin typeface="HGP創英角ｺﾞｼｯｸUB" pitchFamily="50" charset="-128"/>
                <a:ea typeface="HGP創英角ｺﾞｼｯｸUB" pitchFamily="50" charset="-128"/>
              </a:rPr>
              <a:t>DTD</a:t>
            </a:r>
            <a:r>
              <a:rPr lang="ja-JP" altLang="en-US" sz="2000" b="0" dirty="0">
                <a:solidFill>
                  <a:srgbClr val="FF0000"/>
                </a:solidFill>
                <a:latin typeface="HGP創英角ｺﾞｼｯｸUB" pitchFamily="50" charset="-128"/>
                <a:ea typeface="HGP創英角ｺﾞｼｯｸUB" pitchFamily="50" charset="-128"/>
              </a:rPr>
              <a:t>ファイル</a:t>
            </a:r>
            <a:r>
              <a:rPr lang="ja-JP" altLang="en-US" sz="2000" b="0" dirty="0">
                <a:latin typeface="HGP創英角ｺﾞｼｯｸUB" pitchFamily="50" charset="-128"/>
                <a:ea typeface="HGP創英角ｺﾞｼｯｸUB" pitchFamily="50" charset="-128"/>
              </a:rPr>
              <a:t>で構成されます。</a:t>
            </a:r>
            <a:endParaRPr lang="en-US" altLang="ja-JP" sz="2000" b="0" dirty="0">
              <a:latin typeface="HGP創英角ｺﾞｼｯｸUB" pitchFamily="50" charset="-128"/>
              <a:ea typeface="HGP創英角ｺﾞｼｯｸUB" pitchFamily="50" charset="-128"/>
            </a:endParaRPr>
          </a:p>
          <a:p>
            <a:pPr marL="342900" indent="-342900" algn="l" eaLnBrk="1" hangingPunct="1">
              <a:buClr>
                <a:schemeClr val="tx1"/>
              </a:buClr>
              <a:buFont typeface="HGP創英角ｺﾞｼｯｸUB" panose="020B0900000000000000" pitchFamily="50" charset="-128"/>
              <a:buChar char="○"/>
            </a:pPr>
            <a:r>
              <a:rPr lang="ja-JP" altLang="en-US" sz="2000" b="0" dirty="0" smtClean="0">
                <a:latin typeface="HGP創英角ｺﾞｼｯｸUB" pitchFamily="50" charset="-128"/>
                <a:ea typeface="HGP創英角ｺﾞｼｯｸUB" pitchFamily="50" charset="-128"/>
              </a:rPr>
              <a:t>管理</a:t>
            </a:r>
            <a:r>
              <a:rPr lang="ja-JP" altLang="en-US" sz="2000" b="0" dirty="0">
                <a:latin typeface="HGP創英角ｺﾞｼｯｸUB" pitchFamily="50" charset="-128"/>
                <a:ea typeface="HGP創英角ｺﾞｼｯｸUB" pitchFamily="50" charset="-128"/>
              </a:rPr>
              <a:t>ファイル、</a:t>
            </a:r>
            <a:r>
              <a:rPr lang="en-US" altLang="ja-JP" sz="2000" b="0" dirty="0">
                <a:latin typeface="HGP創英角ｺﾞｼｯｸUB" pitchFamily="50" charset="-128"/>
                <a:ea typeface="HGP創英角ｺﾞｼｯｸUB" pitchFamily="50" charset="-128"/>
              </a:rPr>
              <a:t>DTD</a:t>
            </a:r>
            <a:r>
              <a:rPr lang="ja-JP" altLang="en-US" sz="2000" b="0" dirty="0">
                <a:latin typeface="HGP創英角ｺﾞｼｯｸUB" pitchFamily="50" charset="-128"/>
                <a:ea typeface="HGP創英角ｺﾞｼｯｸUB" pitchFamily="50" charset="-128"/>
              </a:rPr>
              <a:t>ファイルがないと電子成果品のチェックや保管管理システムへの登録ができません。</a:t>
            </a:r>
            <a:endParaRPr lang="en-US" altLang="ja-JP" sz="2000" b="0" dirty="0">
              <a:latin typeface="HGP創英角ｺﾞｼｯｸUB" pitchFamily="50" charset="-128"/>
              <a:ea typeface="HGP創英角ｺﾞｼｯｸUB" pitchFamily="50" charset="-128"/>
            </a:endParaRPr>
          </a:p>
        </p:txBody>
      </p:sp>
      <p:sp>
        <p:nvSpPr>
          <p:cNvPr id="12294" name="テキスト ボックス 153"/>
          <p:cNvSpPr txBox="1">
            <a:spLocks noChangeArrowheads="1"/>
          </p:cNvSpPr>
          <p:nvPr/>
        </p:nvSpPr>
        <p:spPr bwMode="auto">
          <a:xfrm>
            <a:off x="1549401" y="5795962"/>
            <a:ext cx="67310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330066"/>
              </a:buClr>
              <a:buSzPct val="70000"/>
              <a:buFont typeface="Wingdings" pitchFamily="2" charset="2"/>
              <a:buNone/>
            </a:pPr>
            <a:r>
              <a:rPr lang="en-US" altLang="ja-JP" sz="1400" b="0" dirty="0">
                <a:solidFill>
                  <a:srgbClr val="FF0000"/>
                </a:solidFill>
                <a:latin typeface="HGP創英角ｺﾞｼｯｸUB" pitchFamily="50" charset="-128"/>
                <a:ea typeface="HGP創英角ｺﾞｼｯｸUB" pitchFamily="50" charset="-128"/>
              </a:rPr>
              <a:t>※</a:t>
            </a:r>
            <a:r>
              <a:rPr lang="ja-JP" altLang="en-US" sz="1400" b="0" dirty="0">
                <a:solidFill>
                  <a:srgbClr val="FF0000"/>
                </a:solidFill>
                <a:latin typeface="HGP創英角ｺﾞｼｯｸUB" pitchFamily="50" charset="-128"/>
                <a:ea typeface="HGP創英角ｺﾞｼｯｸUB" pitchFamily="50" charset="-128"/>
              </a:rPr>
              <a:t>上記の他に協議により地質データフォルダとその他フォルダを使用することができます。</a:t>
            </a:r>
          </a:p>
        </p:txBody>
      </p:sp>
      <p:sp>
        <p:nvSpPr>
          <p:cNvPr id="12295" name="正方形/長方形 8"/>
          <p:cNvSpPr>
            <a:spLocks noChangeArrowheads="1"/>
          </p:cNvSpPr>
          <p:nvPr/>
        </p:nvSpPr>
        <p:spPr bwMode="auto">
          <a:xfrm>
            <a:off x="5037452" y="6057900"/>
            <a:ext cx="3851275"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電子納品等運用ガイドライン　</a:t>
            </a:r>
            <a:r>
              <a:rPr lang="en-US" altLang="ja-JP" dirty="0"/>
              <a:t>【</a:t>
            </a:r>
            <a:r>
              <a:rPr lang="ja-JP" altLang="en-US" dirty="0"/>
              <a:t>土木工事編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pic>
        <p:nvPicPr>
          <p:cNvPr id="484353" name="Picture 1"/>
          <p:cNvPicPr>
            <a:picLocks noChangeAspect="1" noChangeArrowheads="1"/>
          </p:cNvPicPr>
          <p:nvPr/>
        </p:nvPicPr>
        <p:blipFill>
          <a:blip r:embed="rId3" cstate="print"/>
          <a:srcRect/>
          <a:stretch>
            <a:fillRect/>
          </a:stretch>
        </p:blipFill>
        <p:spPr bwMode="auto">
          <a:xfrm>
            <a:off x="2087724" y="1941114"/>
            <a:ext cx="5856423" cy="3900154"/>
          </a:xfrm>
          <a:prstGeom prst="rect">
            <a:avLst/>
          </a:prstGeom>
          <a:noFill/>
          <a:ln w="9525">
            <a:noFill/>
            <a:miter lim="800000"/>
            <a:headEnd/>
            <a:tailEnd/>
          </a:ln>
        </p:spPr>
      </p:pic>
    </p:spTree>
    <p:extLst>
      <p:ext uri="{BB962C8B-B14F-4D97-AF65-F5344CB8AC3E}">
        <p14:creationId xmlns:p14="http://schemas.microsoft.com/office/powerpoint/2010/main" xmlns="" val="4037207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5</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図面と各成果品の留意事項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4642594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図面に関する留意事項ついて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411062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08000" y="0"/>
            <a:ext cx="8640000"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対象工種（直轄事業で取り扱う</a:t>
            </a:r>
            <a:r>
              <a:rPr lang="en-US" altLang="ja-JP" sz="3600" b="0" dirty="0" smtClean="0">
                <a:latin typeface="HGP創英角ｺﾞｼｯｸUB" pitchFamily="50" charset="-128"/>
                <a:ea typeface="HGP創英角ｺﾞｼｯｸUB" pitchFamily="50" charset="-128"/>
              </a:rPr>
              <a:t>34</a:t>
            </a:r>
            <a:r>
              <a:rPr lang="ja-JP" altLang="en-US" sz="3600" b="0" dirty="0" smtClean="0">
                <a:latin typeface="HGP創英角ｺﾞｼｯｸUB" pitchFamily="50" charset="-128"/>
                <a:ea typeface="HGP創英角ｺﾞｼｯｸUB" pitchFamily="50" charset="-128"/>
              </a:rPr>
              <a:t>工種）</a:t>
            </a:r>
          </a:p>
        </p:txBody>
      </p:sp>
      <p:pic>
        <p:nvPicPr>
          <p:cNvPr id="307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68425" y="836613"/>
            <a:ext cx="6315075" cy="484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4" name="Picture 4" descr="04ILAD2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388" y="5084763"/>
            <a:ext cx="1908175" cy="160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5184775" y="5768975"/>
            <a:ext cx="36353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lnSpc>
                <a:spcPct val="80000"/>
              </a:lnSpc>
              <a:spcBef>
                <a:spcPct val="20000"/>
              </a:spcBef>
              <a:buClr>
                <a:srgbClr val="330066"/>
              </a:buClr>
              <a:buSzPct val="70000"/>
              <a:buFont typeface="Wingdings" pitchFamily="2" charset="2"/>
              <a:buNone/>
            </a:pPr>
            <a:r>
              <a:rPr lang="en-US" altLang="ja-JP" sz="1900" b="0" dirty="0">
                <a:solidFill>
                  <a:srgbClr val="000000"/>
                </a:solidFill>
                <a:latin typeface="HGP創英角ｺﾞｼｯｸUB" pitchFamily="50" charset="-128"/>
                <a:ea typeface="HGP創英角ｺﾞｼｯｸUB" pitchFamily="50" charset="-128"/>
              </a:rPr>
              <a:t>CAD</a:t>
            </a:r>
            <a:r>
              <a:rPr lang="ja-JP" altLang="en-US" sz="1900" b="0" dirty="0">
                <a:solidFill>
                  <a:srgbClr val="000000"/>
                </a:solidFill>
                <a:latin typeface="HGP創英角ｺﾞｼｯｸUB" pitchFamily="50" charset="-128"/>
                <a:ea typeface="HGP創英角ｺﾞｼｯｸUB" pitchFamily="50" charset="-128"/>
              </a:rPr>
              <a:t>製図</a:t>
            </a:r>
            <a:r>
              <a:rPr lang="ja-JP" altLang="en-US" sz="1900" b="0" dirty="0" smtClean="0">
                <a:solidFill>
                  <a:srgbClr val="000000"/>
                </a:solidFill>
                <a:latin typeface="HGP創英角ｺﾞｼｯｸUB" pitchFamily="50" charset="-128"/>
                <a:ea typeface="HGP創英角ｺﾞｼｯｸUB" pitchFamily="50" charset="-128"/>
              </a:rPr>
              <a:t>基準</a:t>
            </a:r>
            <a:r>
              <a:rPr lang="ja-JP" altLang="en-US" sz="1900" b="0" dirty="0">
                <a:solidFill>
                  <a:srgbClr val="000000"/>
                </a:solidFill>
                <a:latin typeface="HGP創英角ｺﾞｼｯｸUB" pitchFamily="50" charset="-128"/>
                <a:ea typeface="HGP創英角ｺﾞｼｯｸUB" pitchFamily="50" charset="-128"/>
              </a:rPr>
              <a:t>　</a:t>
            </a:r>
            <a:r>
              <a:rPr lang="en-US" altLang="ja-JP" sz="1900" b="0" dirty="0">
                <a:solidFill>
                  <a:srgbClr val="000000"/>
                </a:solidFill>
                <a:latin typeface="HGP創英角ｺﾞｼｯｸUB" pitchFamily="50" charset="-128"/>
                <a:ea typeface="HGP創英角ｺﾞｼｯｸUB" pitchFamily="50" charset="-128"/>
              </a:rPr>
              <a:t>P.3</a:t>
            </a:r>
          </a:p>
        </p:txBody>
      </p:sp>
      <p:sp>
        <p:nvSpPr>
          <p:cNvPr id="30726" name="Rectangle 6"/>
          <p:cNvSpPr>
            <a:spLocks noChangeArrowheads="1"/>
          </p:cNvSpPr>
          <p:nvPr/>
        </p:nvSpPr>
        <p:spPr bwMode="auto">
          <a:xfrm>
            <a:off x="1979613" y="6210300"/>
            <a:ext cx="7164387" cy="647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Clr>
                <a:srgbClr val="330066"/>
              </a:buClr>
              <a:buSzPct val="70000"/>
              <a:buFont typeface="Wingdings" pitchFamily="2" charset="2"/>
              <a:buNone/>
            </a:pPr>
            <a:r>
              <a:rPr lang="ja-JP" altLang="en-US" sz="1900" i="1" u="sng">
                <a:solidFill>
                  <a:srgbClr val="333399"/>
                </a:solidFill>
                <a:latin typeface="HGP創英角ｺﾞｼｯｸUB" pitchFamily="50" charset="-128"/>
                <a:ea typeface="HGP創英角ｺﾞｼｯｸUB" pitchFamily="50" charset="-128"/>
              </a:rPr>
              <a:t>→概略設計、予備設計では測量精度が担保されていない場合が多いため詳細設計以降を対象としています。</a:t>
            </a:r>
            <a:endParaRPr lang="ja-JP" altLang="en-US" sz="1900">
              <a:solidFill>
                <a:srgbClr val="333399"/>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533792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37412" y="705004"/>
            <a:ext cx="1800000" cy="254397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 name="テキスト ボックス 3"/>
          <p:cNvSpPr txBox="1"/>
          <p:nvPr/>
        </p:nvSpPr>
        <p:spPr>
          <a:xfrm>
            <a:off x="180000" y="648000"/>
            <a:ext cx="7062788" cy="5386090"/>
          </a:xfrm>
          <a:prstGeom prst="rect">
            <a:avLst/>
          </a:prstGeom>
          <a:noFill/>
        </p:spPr>
        <p:txBody>
          <a:bodyPr>
            <a:spAutoFit/>
          </a:bodyPr>
          <a:lstStyle/>
          <a:p>
            <a:pPr marL="285750" indent="-285750" algn="l">
              <a:buFont typeface="HGP創英角ｺﾞｼｯｸUB" panose="020B0900000000000000" pitchFamily="50" charset="-128"/>
              <a:buChar char="○"/>
              <a:defRPr/>
            </a:pPr>
            <a:r>
              <a:rPr lang="ja-JP" altLang="en-US" sz="2800" b="0" dirty="0">
                <a:solidFill>
                  <a:srgbClr val="002060"/>
                </a:solidFill>
                <a:latin typeface="HGP創英角ｺﾞｼｯｸUB" panose="020B0900000000000000" pitchFamily="50" charset="-128"/>
                <a:ea typeface="HGP創英角ｺﾞｼｯｸUB" panose="020B0900000000000000" pitchFamily="50" charset="-128"/>
              </a:rPr>
              <a:t>土木工事共通仕様書では、電子納品を次の様に記載されている。</a:t>
            </a:r>
            <a:endParaRPr lang="en-US" altLang="ja-JP" sz="2800" b="0" dirty="0">
              <a:solidFill>
                <a:srgbClr val="002060"/>
              </a:solidFill>
              <a:latin typeface="HGP創英角ｺﾞｼｯｸUB" panose="020B0900000000000000" pitchFamily="50" charset="-128"/>
              <a:ea typeface="HGP創英角ｺﾞｼｯｸUB" panose="020B0900000000000000" pitchFamily="50" charset="-128"/>
            </a:endParaRPr>
          </a:p>
          <a:p>
            <a:pPr marL="285750" indent="-285750" algn="l">
              <a:buFont typeface="Arial" panose="020B0604020202020204" pitchFamily="34" charset="0"/>
              <a:buChar char="•"/>
              <a:defRPr/>
            </a:pPr>
            <a:r>
              <a:rPr lang="ja-JP" altLang="en-US" sz="2400" b="0" dirty="0" smtClean="0">
                <a:latin typeface="HGP創英角ｺﾞｼｯｸUB" panose="020B0900000000000000" pitchFamily="50" charset="-128"/>
                <a:ea typeface="HGP創英角ｺﾞｼｯｸUB" panose="020B0900000000000000" pitchFamily="50" charset="-128"/>
              </a:rPr>
              <a:t>第</a:t>
            </a:r>
            <a:r>
              <a:rPr lang="en-US" altLang="ja-JP" sz="2400" b="0" dirty="0" smtClean="0">
                <a:latin typeface="HGP創英角ｺﾞｼｯｸUB" panose="020B0900000000000000" pitchFamily="50" charset="-128"/>
                <a:ea typeface="HGP創英角ｺﾞｼｯｸUB" panose="020B0900000000000000" pitchFamily="50" charset="-128"/>
              </a:rPr>
              <a:t>3</a:t>
            </a:r>
            <a:r>
              <a:rPr lang="ja-JP" altLang="en-US" sz="2400" b="0" dirty="0">
                <a:latin typeface="HGP創英角ｺﾞｼｯｸUB" panose="020B0900000000000000" pitchFamily="50" charset="-128"/>
                <a:ea typeface="HGP創英角ｺﾞｼｯｸUB" panose="020B0900000000000000" pitchFamily="50" charset="-128"/>
              </a:rPr>
              <a:t>編　</a:t>
            </a:r>
            <a:r>
              <a:rPr lang="zh-TW" altLang="en-US" sz="2400" b="0" dirty="0">
                <a:latin typeface="HGP創英角ｺﾞｼｯｸUB" panose="020B0900000000000000" pitchFamily="50" charset="-128"/>
                <a:ea typeface="HGP創英角ｺﾞｼｯｸUB" panose="020B0900000000000000" pitchFamily="50" charset="-128"/>
              </a:rPr>
              <a:t>土木工事共通編 第</a:t>
            </a:r>
            <a:r>
              <a:rPr lang="en-US" altLang="zh-TW" sz="2400" b="0" dirty="0">
                <a:latin typeface="HGP創英角ｺﾞｼｯｸUB" panose="020B0900000000000000" pitchFamily="50" charset="-128"/>
                <a:ea typeface="HGP創英角ｺﾞｼｯｸUB" panose="020B0900000000000000" pitchFamily="50" charset="-128"/>
              </a:rPr>
              <a:t>1</a:t>
            </a:r>
            <a:r>
              <a:rPr lang="zh-TW" altLang="en-US" sz="2400" b="0" dirty="0">
                <a:latin typeface="HGP創英角ｺﾞｼｯｸUB" panose="020B0900000000000000" pitchFamily="50" charset="-128"/>
                <a:ea typeface="HGP創英角ｺﾞｼｯｸUB" panose="020B0900000000000000" pitchFamily="50" charset="-128"/>
              </a:rPr>
              <a:t>章 総則</a:t>
            </a:r>
            <a:endParaRPr lang="en-US" altLang="zh-TW" sz="2400" b="0" dirty="0">
              <a:latin typeface="HGP創英角ｺﾞｼｯｸUB" panose="020B0900000000000000" pitchFamily="50" charset="-128"/>
              <a:ea typeface="HGP創英角ｺﾞｼｯｸUB" panose="020B0900000000000000" pitchFamily="50" charset="-128"/>
            </a:endParaRPr>
          </a:p>
          <a:p>
            <a:pPr algn="l">
              <a:defRPr/>
            </a:pPr>
            <a:r>
              <a:rPr lang="ja-JP" altLang="en-US" sz="2400" b="0" dirty="0">
                <a:latin typeface="HGP創英角ｺﾞｼｯｸUB" panose="020B0900000000000000" pitchFamily="50" charset="-128"/>
                <a:ea typeface="HGP創英角ｺﾞｼｯｸUB" panose="020B0900000000000000" pitchFamily="50" charset="-128"/>
              </a:rPr>
              <a:t>　</a:t>
            </a:r>
            <a:r>
              <a:rPr lang="en-US" altLang="ja-JP" sz="2400" b="0" dirty="0">
                <a:latin typeface="HGP創英角ｺﾞｼｯｸUB" panose="020B0900000000000000" pitchFamily="50" charset="-128"/>
                <a:ea typeface="HGP創英角ｺﾞｼｯｸUB" panose="020B0900000000000000" pitchFamily="50" charset="-128"/>
              </a:rPr>
              <a:t>3-1-1-9</a:t>
            </a:r>
            <a:r>
              <a:rPr lang="ja-JP" altLang="en-US" sz="2400" b="0" dirty="0">
                <a:latin typeface="HGP創英角ｺﾞｼｯｸUB" panose="020B0900000000000000" pitchFamily="50" charset="-128"/>
                <a:ea typeface="HGP創英角ｺﾞｼｯｸUB" panose="020B0900000000000000" pitchFamily="50" charset="-128"/>
              </a:rPr>
              <a:t>　工事完成図書の納品</a:t>
            </a:r>
            <a:endParaRPr lang="en-US" altLang="ja-JP" sz="2400" b="0" dirty="0">
              <a:latin typeface="HGP創英角ｺﾞｼｯｸUB" panose="020B0900000000000000" pitchFamily="50" charset="-128"/>
              <a:ea typeface="HGP創英角ｺﾞｼｯｸUB" panose="020B0900000000000000" pitchFamily="50" charset="-128"/>
            </a:endParaRPr>
          </a:p>
          <a:p>
            <a:pPr algn="l">
              <a:defRPr/>
            </a:pPr>
            <a:r>
              <a:rPr lang="ja-JP" altLang="en-US" sz="2400" b="0" dirty="0">
                <a:latin typeface="HGP創英角ｺﾞｼｯｸUB" panose="020B0900000000000000" pitchFamily="50" charset="-128"/>
                <a:ea typeface="HGP創英角ｺﾞｼｯｸUB" panose="020B0900000000000000" pitchFamily="50" charset="-128"/>
              </a:rPr>
              <a:t>　</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電子成果品及び紙の成果品</a:t>
            </a:r>
          </a:p>
          <a:p>
            <a:pPr marL="450850" algn="l">
              <a:defRPr/>
            </a:pPr>
            <a:r>
              <a:rPr lang="ja-JP" altLang="en-US" sz="2400" b="0" dirty="0">
                <a:latin typeface="HGP創英角ｺﾞｼｯｸUB" panose="020B0900000000000000" pitchFamily="50" charset="-128"/>
                <a:ea typeface="HGP創英角ｺﾞｼｯｸUB" panose="020B0900000000000000" pitchFamily="50" charset="-128"/>
              </a:rPr>
              <a:t>　受注者は、「電子納品等運用ガイドライン</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土木工事編</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」に基づいて</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電子成果品及び紙の成果品</a:t>
            </a:r>
            <a:r>
              <a:rPr lang="ja-JP" altLang="en-US" sz="2400" b="0" dirty="0">
                <a:latin typeface="HGP創英角ｺﾞｼｯｸUB" panose="020B0900000000000000" pitchFamily="50" charset="-128"/>
                <a:ea typeface="HGP創英角ｺﾞｼｯｸUB" panose="020B0900000000000000" pitchFamily="50" charset="-128"/>
              </a:rPr>
              <a:t>を作成及び納品しなければならない。</a:t>
            </a:r>
            <a:endParaRPr lang="en-US" altLang="ja-JP" sz="2400" b="0" dirty="0">
              <a:latin typeface="HGP創英角ｺﾞｼｯｸUB" panose="020B0900000000000000" pitchFamily="50" charset="-128"/>
              <a:ea typeface="HGP創英角ｺﾞｼｯｸUB" panose="020B0900000000000000" pitchFamily="50" charset="-128"/>
            </a:endParaRPr>
          </a:p>
          <a:p>
            <a:pPr algn="l">
              <a:defRPr/>
            </a:pPr>
            <a:r>
              <a:rPr lang="ja-JP" altLang="en-US" sz="2400" b="0" dirty="0">
                <a:latin typeface="HGP創英角ｺﾞｼｯｸUB" panose="020B0900000000000000" pitchFamily="50" charset="-128"/>
                <a:ea typeface="HGP創英角ｺﾞｼｯｸUB" panose="020B0900000000000000" pitchFamily="50" charset="-128"/>
              </a:rPr>
              <a:t>　</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5.</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道路工事完成図等の電子成果品</a:t>
            </a:r>
            <a:endParaRPr lang="en-US" altLang="ja-JP" sz="2400" b="0" dirty="0">
              <a:solidFill>
                <a:srgbClr val="FF0000"/>
              </a:solidFill>
              <a:latin typeface="HGP創英角ｺﾞｼｯｸUB" panose="020B0900000000000000" pitchFamily="50" charset="-128"/>
              <a:ea typeface="HGP創英角ｺﾞｼｯｸUB" panose="020B0900000000000000" pitchFamily="50" charset="-128"/>
            </a:endParaRPr>
          </a:p>
          <a:p>
            <a:pPr marL="450850" algn="l">
              <a:defRPr/>
            </a:pPr>
            <a:r>
              <a:rPr lang="ja-JP" altLang="en-US" sz="2400" b="0" dirty="0">
                <a:latin typeface="HGP創英角ｺﾞｼｯｸUB" panose="020B0900000000000000" pitchFamily="50" charset="-128"/>
                <a:ea typeface="HGP創英角ｺﾞｼｯｸUB" panose="020B0900000000000000" pitchFamily="50" charset="-128"/>
              </a:rPr>
              <a:t>　受注者は、表</a:t>
            </a:r>
            <a:r>
              <a:rPr lang="en-US" altLang="ja-JP" sz="2400" b="0" dirty="0">
                <a:latin typeface="HGP創英角ｺﾞｼｯｸUB" panose="020B0900000000000000" pitchFamily="50" charset="-128"/>
                <a:ea typeface="HGP創英角ｺﾞｼｯｸUB" panose="020B0900000000000000" pitchFamily="50" charset="-128"/>
              </a:rPr>
              <a:t>3-1-2</a:t>
            </a:r>
            <a:r>
              <a:rPr lang="ja-JP" altLang="en-US" sz="2400" b="0" dirty="0">
                <a:latin typeface="HGP創英角ｺﾞｼｯｸUB" panose="020B0900000000000000" pitchFamily="50" charset="-128"/>
                <a:ea typeface="HGP創英角ｺﾞｼｯｸUB" panose="020B0900000000000000" pitchFamily="50" charset="-128"/>
              </a:rPr>
              <a:t>に掲げる道路工事完成図等作成の対象工事である場合、</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「道路工事完成図等作成要領（国土技術政策総合研究所）」に基づいて電子成果品</a:t>
            </a:r>
            <a:r>
              <a:rPr lang="ja-JP" altLang="en-US" sz="2400" b="0" dirty="0">
                <a:latin typeface="HGP創英角ｺﾞｼｯｸUB" panose="020B0900000000000000" pitchFamily="50" charset="-128"/>
                <a:ea typeface="HGP創英角ｺﾞｼｯｸUB" panose="020B0900000000000000" pitchFamily="50" charset="-128"/>
              </a:rPr>
              <a:t>を作成しなければならない</a:t>
            </a:r>
            <a:r>
              <a:rPr lang="ja-JP" altLang="en-US" sz="2400" b="0" dirty="0" smtClean="0">
                <a:latin typeface="HGP創英角ｺﾞｼｯｸUB" panose="020B0900000000000000" pitchFamily="50" charset="-128"/>
                <a:ea typeface="HGP創英角ｺﾞｼｯｸUB" panose="020B0900000000000000" pitchFamily="50" charset="-128"/>
              </a:rPr>
              <a:t>。</a:t>
            </a:r>
            <a:endParaRPr lang="en-US" altLang="ja-JP" sz="2400" b="0" dirty="0" smtClean="0">
              <a:latin typeface="HGP創英角ｺﾞｼｯｸUB" panose="020B0900000000000000" pitchFamily="50" charset="-128"/>
              <a:ea typeface="HGP創英角ｺﾞｼｯｸUB" panose="020B0900000000000000" pitchFamily="50" charset="-128"/>
            </a:endParaRPr>
          </a:p>
          <a:p>
            <a:pPr marL="450850" algn="l">
              <a:defRPr/>
            </a:pPr>
            <a:endParaRPr lang="en-US" altLang="ja-JP" sz="2400" b="0" dirty="0">
              <a:latin typeface="HGP創英角ｺﾞｼｯｸUB" panose="020B0900000000000000" pitchFamily="50" charset="-128"/>
              <a:ea typeface="HGP創英角ｺﾞｼｯｸUB" panose="020B0900000000000000" pitchFamily="50" charset="-128"/>
            </a:endParaRPr>
          </a:p>
        </p:txBody>
      </p:sp>
      <p:sp>
        <p:nvSpPr>
          <p:cNvPr id="5" name="Rectangle 2"/>
          <p:cNvSpPr txBox="1">
            <a:spLocks noChangeArrowheads="1"/>
          </p:cNvSpPr>
          <p:nvPr/>
        </p:nvSpPr>
        <p:spPr>
          <a:xfrm>
            <a:off x="108000" y="0"/>
            <a:ext cx="4536008"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制度における電子納品</a:t>
            </a:r>
          </a:p>
        </p:txBody>
      </p:sp>
    </p:spTree>
    <p:extLst>
      <p:ext uri="{BB962C8B-B14F-4D97-AF65-F5344CB8AC3E}">
        <p14:creationId xmlns="" xmlns:p14="http://schemas.microsoft.com/office/powerpoint/2010/main" val="587788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3"/>
          <p:cNvSpPr>
            <a:spLocks noChangeAspect="1" noChangeArrowheads="1" noTextEdit="1"/>
          </p:cNvSpPr>
          <p:nvPr/>
        </p:nvSpPr>
        <p:spPr bwMode="auto">
          <a:xfrm>
            <a:off x="1403350" y="728663"/>
            <a:ext cx="654685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31747" name="Line 15"/>
          <p:cNvSpPr>
            <a:spLocks noChangeShapeType="1"/>
          </p:cNvSpPr>
          <p:nvPr/>
        </p:nvSpPr>
        <p:spPr bwMode="auto">
          <a:xfrm>
            <a:off x="2249488" y="1554163"/>
            <a:ext cx="0" cy="4906962"/>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nvGrpSpPr>
          <p:cNvPr id="31748" name="Group 184"/>
          <p:cNvGrpSpPr>
            <a:grpSpLocks/>
          </p:cNvGrpSpPr>
          <p:nvPr/>
        </p:nvGrpSpPr>
        <p:grpSpPr bwMode="auto">
          <a:xfrm>
            <a:off x="1692275" y="981075"/>
            <a:ext cx="6311900" cy="5313363"/>
            <a:chOff x="980" y="713"/>
            <a:chExt cx="3976" cy="3347"/>
          </a:xfrm>
        </p:grpSpPr>
        <p:sp>
          <p:nvSpPr>
            <p:cNvPr id="31751" name="Rectangle 4"/>
            <p:cNvSpPr>
              <a:spLocks noChangeArrowheads="1"/>
            </p:cNvSpPr>
            <p:nvPr/>
          </p:nvSpPr>
          <p:spPr bwMode="auto">
            <a:xfrm>
              <a:off x="1417" y="714"/>
              <a:ext cx="3534" cy="185"/>
            </a:xfrm>
            <a:prstGeom prst="rect">
              <a:avLst/>
            </a:prstGeom>
            <a:solidFill>
              <a:srgbClr val="FFFF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2" name="Rectangle 5"/>
            <p:cNvSpPr>
              <a:spLocks noChangeArrowheads="1"/>
            </p:cNvSpPr>
            <p:nvPr/>
          </p:nvSpPr>
          <p:spPr bwMode="auto">
            <a:xfrm>
              <a:off x="1417" y="714"/>
              <a:ext cx="3534" cy="18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3" name="Rectangle 6"/>
            <p:cNvSpPr>
              <a:spLocks noChangeArrowheads="1"/>
            </p:cNvSpPr>
            <p:nvPr/>
          </p:nvSpPr>
          <p:spPr bwMode="auto">
            <a:xfrm>
              <a:off x="2700" y="1171"/>
              <a:ext cx="500" cy="8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4" name="Rectangle 7"/>
            <p:cNvSpPr>
              <a:spLocks noChangeArrowheads="1"/>
            </p:cNvSpPr>
            <p:nvPr/>
          </p:nvSpPr>
          <p:spPr bwMode="auto">
            <a:xfrm>
              <a:off x="2767" y="1179"/>
              <a:ext cx="339"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発注電子媒体</a:t>
              </a:r>
              <a:endParaRPr lang="ja-JP" altLang="en-US" sz="1800" b="0">
                <a:solidFill>
                  <a:srgbClr val="000000"/>
                </a:solidFill>
                <a:latin typeface="HGP創英角ｺﾞｼｯｸUB" pitchFamily="50" charset="-128"/>
                <a:ea typeface="HGP創英角ｺﾞｼｯｸUB" pitchFamily="50" charset="-128"/>
              </a:endParaRPr>
            </a:p>
          </p:txBody>
        </p:sp>
        <p:sp>
          <p:nvSpPr>
            <p:cNvPr id="31755" name="Freeform 8"/>
            <p:cNvSpPr>
              <a:spLocks/>
            </p:cNvSpPr>
            <p:nvPr/>
          </p:nvSpPr>
          <p:spPr bwMode="auto">
            <a:xfrm>
              <a:off x="3054" y="1171"/>
              <a:ext cx="62" cy="188"/>
            </a:xfrm>
            <a:custGeom>
              <a:avLst/>
              <a:gdLst>
                <a:gd name="T0" fmla="*/ 0 w 62"/>
                <a:gd name="T1" fmla="*/ 0 h 188"/>
                <a:gd name="T2" fmla="*/ 62 w 62"/>
                <a:gd name="T3" fmla="*/ 94 h 188"/>
                <a:gd name="T4" fmla="*/ 0 w 62"/>
                <a:gd name="T5" fmla="*/ 188 h 188"/>
                <a:gd name="T6" fmla="*/ 0 w 62"/>
                <a:gd name="T7" fmla="*/ 188 h 188"/>
                <a:gd name="T8" fmla="*/ 0 60000 65536"/>
                <a:gd name="T9" fmla="*/ 0 60000 65536"/>
                <a:gd name="T10" fmla="*/ 0 60000 65536"/>
                <a:gd name="T11" fmla="*/ 0 60000 65536"/>
                <a:gd name="T12" fmla="*/ 0 w 62"/>
                <a:gd name="T13" fmla="*/ 0 h 188"/>
                <a:gd name="T14" fmla="*/ 62 w 62"/>
                <a:gd name="T15" fmla="*/ 188 h 188"/>
              </a:gdLst>
              <a:ahLst/>
              <a:cxnLst>
                <a:cxn ang="T8">
                  <a:pos x="T0" y="T1"/>
                </a:cxn>
                <a:cxn ang="T9">
                  <a:pos x="T2" y="T3"/>
                </a:cxn>
                <a:cxn ang="T10">
                  <a:pos x="T4" y="T5"/>
                </a:cxn>
                <a:cxn ang="T11">
                  <a:pos x="T6" y="T7"/>
                </a:cxn>
              </a:cxnLst>
              <a:rect l="T12" t="T13" r="T14" b="T15"/>
              <a:pathLst>
                <a:path w="62" h="188">
                  <a:moveTo>
                    <a:pt x="0" y="0"/>
                  </a:moveTo>
                  <a:cubicBezTo>
                    <a:pt x="34" y="0"/>
                    <a:pt x="62" y="42"/>
                    <a:pt x="62" y="94"/>
                  </a:cubicBezTo>
                  <a:cubicBezTo>
                    <a:pt x="62" y="146"/>
                    <a:pt x="34" y="188"/>
                    <a:pt x="0" y="188"/>
                  </a:cubicBezTo>
                  <a:cubicBezTo>
                    <a:pt x="0" y="188"/>
                    <a:pt x="0" y="188"/>
                    <a:pt x="0" y="188"/>
                  </a:cubicBez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56" name="Rectangle 9"/>
            <p:cNvSpPr>
              <a:spLocks noChangeArrowheads="1"/>
            </p:cNvSpPr>
            <p:nvPr/>
          </p:nvSpPr>
          <p:spPr bwMode="auto">
            <a:xfrm>
              <a:off x="1793" y="3309"/>
              <a:ext cx="875"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7" name="Rectangle 10"/>
            <p:cNvSpPr>
              <a:spLocks noChangeArrowheads="1"/>
            </p:cNvSpPr>
            <p:nvPr/>
          </p:nvSpPr>
          <p:spPr bwMode="auto">
            <a:xfrm>
              <a:off x="1793" y="3309"/>
              <a:ext cx="875"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8" name="Rectangle 11"/>
            <p:cNvSpPr>
              <a:spLocks noChangeArrowheads="1"/>
            </p:cNvSpPr>
            <p:nvPr/>
          </p:nvSpPr>
          <p:spPr bwMode="auto">
            <a:xfrm>
              <a:off x="2012" y="3310"/>
              <a:ext cx="4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工事成果図面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759" name="Rectangle 12"/>
            <p:cNvSpPr>
              <a:spLocks noChangeArrowheads="1"/>
            </p:cNvSpPr>
            <p:nvPr/>
          </p:nvSpPr>
          <p:spPr bwMode="auto">
            <a:xfrm>
              <a:off x="980" y="907"/>
              <a:ext cx="437" cy="3152"/>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0" name="Rectangle 13"/>
            <p:cNvSpPr>
              <a:spLocks noChangeArrowheads="1"/>
            </p:cNvSpPr>
            <p:nvPr/>
          </p:nvSpPr>
          <p:spPr bwMode="auto">
            <a:xfrm>
              <a:off x="980" y="908"/>
              <a:ext cx="437" cy="3152"/>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1" name="Line 14"/>
            <p:cNvSpPr>
              <a:spLocks noChangeShapeType="1"/>
            </p:cNvSpPr>
            <p:nvPr/>
          </p:nvSpPr>
          <p:spPr bwMode="auto">
            <a:xfrm>
              <a:off x="2929" y="720"/>
              <a:ext cx="0" cy="334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62" name="Line 16"/>
            <p:cNvSpPr>
              <a:spLocks noChangeShapeType="1"/>
            </p:cNvSpPr>
            <p:nvPr/>
          </p:nvSpPr>
          <p:spPr bwMode="auto">
            <a:xfrm>
              <a:off x="4951" y="758"/>
              <a:ext cx="0" cy="3302"/>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63" name="Line 17"/>
            <p:cNvSpPr>
              <a:spLocks noChangeShapeType="1"/>
            </p:cNvSpPr>
            <p:nvPr/>
          </p:nvSpPr>
          <p:spPr bwMode="auto">
            <a:xfrm>
              <a:off x="980" y="902"/>
              <a:ext cx="3966"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64" name="Rectangle 18"/>
            <p:cNvSpPr>
              <a:spLocks noChangeArrowheads="1"/>
            </p:cNvSpPr>
            <p:nvPr/>
          </p:nvSpPr>
          <p:spPr bwMode="auto">
            <a:xfrm>
              <a:off x="1793" y="1244"/>
              <a:ext cx="875"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5" name="Rectangle 19"/>
            <p:cNvSpPr>
              <a:spLocks noChangeArrowheads="1"/>
            </p:cNvSpPr>
            <p:nvPr/>
          </p:nvSpPr>
          <p:spPr bwMode="auto">
            <a:xfrm>
              <a:off x="1793" y="1244"/>
              <a:ext cx="875"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6" name="Rectangle 20"/>
            <p:cNvSpPr>
              <a:spLocks noChangeArrowheads="1"/>
            </p:cNvSpPr>
            <p:nvPr/>
          </p:nvSpPr>
          <p:spPr bwMode="auto">
            <a:xfrm>
              <a:off x="2085" y="1255"/>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発注図面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767" name="Rectangle 21"/>
            <p:cNvSpPr>
              <a:spLocks noChangeArrowheads="1"/>
            </p:cNvSpPr>
            <p:nvPr/>
          </p:nvSpPr>
          <p:spPr bwMode="auto">
            <a:xfrm>
              <a:off x="1928" y="1343"/>
              <a:ext cx="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68" name="Rectangle 22"/>
            <p:cNvSpPr>
              <a:spLocks noChangeArrowheads="1"/>
            </p:cNvSpPr>
            <p:nvPr/>
          </p:nvSpPr>
          <p:spPr bwMode="auto">
            <a:xfrm>
              <a:off x="2518" y="1343"/>
              <a:ext cx="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69" name="Rectangle 23"/>
            <p:cNvSpPr>
              <a:spLocks noChangeArrowheads="1"/>
            </p:cNvSpPr>
            <p:nvPr/>
          </p:nvSpPr>
          <p:spPr bwMode="auto">
            <a:xfrm>
              <a:off x="1964" y="1337"/>
              <a:ext cx="565"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 </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770" name="Line 24"/>
            <p:cNvSpPr>
              <a:spLocks noChangeShapeType="1"/>
            </p:cNvSpPr>
            <p:nvPr/>
          </p:nvSpPr>
          <p:spPr bwMode="auto">
            <a:xfrm>
              <a:off x="2230" y="1056"/>
              <a:ext cx="0" cy="188"/>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71" name="Freeform 25"/>
            <p:cNvSpPr>
              <a:spLocks/>
            </p:cNvSpPr>
            <p:nvPr/>
          </p:nvSpPr>
          <p:spPr bwMode="auto">
            <a:xfrm>
              <a:off x="2210" y="1203"/>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72" name="Rectangle 26"/>
            <p:cNvSpPr>
              <a:spLocks noChangeArrowheads="1"/>
            </p:cNvSpPr>
            <p:nvPr/>
          </p:nvSpPr>
          <p:spPr bwMode="auto">
            <a:xfrm>
              <a:off x="3169" y="1244"/>
              <a:ext cx="771"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73" name="Rectangle 27"/>
            <p:cNvSpPr>
              <a:spLocks noChangeArrowheads="1"/>
            </p:cNvSpPr>
            <p:nvPr/>
          </p:nvSpPr>
          <p:spPr bwMode="auto">
            <a:xfrm>
              <a:off x="3169" y="1244"/>
              <a:ext cx="771"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74" name="Rectangle 28"/>
            <p:cNvSpPr>
              <a:spLocks noChangeArrowheads="1"/>
            </p:cNvSpPr>
            <p:nvPr/>
          </p:nvSpPr>
          <p:spPr bwMode="auto">
            <a:xfrm>
              <a:off x="3299" y="1255"/>
              <a:ext cx="50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発注図面の整理</a:t>
              </a:r>
              <a:endParaRPr lang="ja-JP" altLang="en-US" sz="1800" b="0">
                <a:solidFill>
                  <a:srgbClr val="000000"/>
                </a:solidFill>
                <a:latin typeface="HGP創英角ｺﾞｼｯｸUB" pitchFamily="50" charset="-128"/>
                <a:ea typeface="HGP創英角ｺﾞｼｯｸUB" pitchFamily="50" charset="-128"/>
              </a:endParaRPr>
            </a:p>
          </p:txBody>
        </p:sp>
        <p:sp>
          <p:nvSpPr>
            <p:cNvPr id="31775" name="Line 30"/>
            <p:cNvSpPr>
              <a:spLocks noChangeShapeType="1"/>
            </p:cNvSpPr>
            <p:nvPr/>
          </p:nvSpPr>
          <p:spPr bwMode="auto">
            <a:xfrm>
              <a:off x="2668" y="1401"/>
              <a:ext cx="495"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76" name="Freeform 31"/>
            <p:cNvSpPr>
              <a:spLocks/>
            </p:cNvSpPr>
            <p:nvPr/>
          </p:nvSpPr>
          <p:spPr bwMode="auto">
            <a:xfrm>
              <a:off x="3123" y="1380"/>
              <a:ext cx="40" cy="41"/>
            </a:xfrm>
            <a:custGeom>
              <a:avLst/>
              <a:gdLst>
                <a:gd name="T0" fmla="*/ 0 w 40"/>
                <a:gd name="T1" fmla="*/ 41 h 41"/>
                <a:gd name="T2" fmla="*/ 40 w 40"/>
                <a:gd name="T3" fmla="*/ 21 h 41"/>
                <a:gd name="T4" fmla="*/ 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41"/>
                  </a:moveTo>
                  <a:lnTo>
                    <a:pt x="40" y="21"/>
                  </a:lnTo>
                  <a:lnTo>
                    <a:pt x="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77" name="Freeform 32"/>
            <p:cNvSpPr>
              <a:spLocks/>
            </p:cNvSpPr>
            <p:nvPr/>
          </p:nvSpPr>
          <p:spPr bwMode="auto">
            <a:xfrm>
              <a:off x="3127" y="1682"/>
              <a:ext cx="875" cy="376"/>
            </a:xfrm>
            <a:custGeom>
              <a:avLst/>
              <a:gdLst>
                <a:gd name="T0" fmla="*/ 0 w 875"/>
                <a:gd name="T1" fmla="*/ 188 h 376"/>
                <a:gd name="T2" fmla="*/ 438 w 875"/>
                <a:gd name="T3" fmla="*/ 0 h 376"/>
                <a:gd name="T4" fmla="*/ 875 w 875"/>
                <a:gd name="T5" fmla="*/ 188 h 376"/>
                <a:gd name="T6" fmla="*/ 438 w 875"/>
                <a:gd name="T7" fmla="*/ 376 h 376"/>
                <a:gd name="T8" fmla="*/ 0 w 875"/>
                <a:gd name="T9" fmla="*/ 188 h 376"/>
                <a:gd name="T10" fmla="*/ 0 60000 65536"/>
                <a:gd name="T11" fmla="*/ 0 60000 65536"/>
                <a:gd name="T12" fmla="*/ 0 60000 65536"/>
                <a:gd name="T13" fmla="*/ 0 60000 65536"/>
                <a:gd name="T14" fmla="*/ 0 60000 65536"/>
                <a:gd name="T15" fmla="*/ 0 w 875"/>
                <a:gd name="T16" fmla="*/ 0 h 376"/>
                <a:gd name="T17" fmla="*/ 875 w 875"/>
                <a:gd name="T18" fmla="*/ 376 h 376"/>
              </a:gdLst>
              <a:ahLst/>
              <a:cxnLst>
                <a:cxn ang="T10">
                  <a:pos x="T0" y="T1"/>
                </a:cxn>
                <a:cxn ang="T11">
                  <a:pos x="T2" y="T3"/>
                </a:cxn>
                <a:cxn ang="T12">
                  <a:pos x="T4" y="T5"/>
                </a:cxn>
                <a:cxn ang="T13">
                  <a:pos x="T6" y="T7"/>
                </a:cxn>
                <a:cxn ang="T14">
                  <a:pos x="T8" y="T9"/>
                </a:cxn>
              </a:cxnLst>
              <a:rect l="T15" t="T16" r="T17" b="T18"/>
              <a:pathLst>
                <a:path w="875" h="376">
                  <a:moveTo>
                    <a:pt x="0" y="188"/>
                  </a:moveTo>
                  <a:lnTo>
                    <a:pt x="438" y="0"/>
                  </a:lnTo>
                  <a:lnTo>
                    <a:pt x="875" y="188"/>
                  </a:lnTo>
                  <a:lnTo>
                    <a:pt x="438" y="376"/>
                  </a:lnTo>
                  <a:lnTo>
                    <a:pt x="0" y="18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778" name="Freeform 33"/>
            <p:cNvSpPr>
              <a:spLocks/>
            </p:cNvSpPr>
            <p:nvPr/>
          </p:nvSpPr>
          <p:spPr bwMode="auto">
            <a:xfrm>
              <a:off x="3127" y="1682"/>
              <a:ext cx="875" cy="376"/>
            </a:xfrm>
            <a:custGeom>
              <a:avLst/>
              <a:gdLst>
                <a:gd name="T0" fmla="*/ 0 w 875"/>
                <a:gd name="T1" fmla="*/ 188 h 376"/>
                <a:gd name="T2" fmla="*/ 438 w 875"/>
                <a:gd name="T3" fmla="*/ 0 h 376"/>
                <a:gd name="T4" fmla="*/ 875 w 875"/>
                <a:gd name="T5" fmla="*/ 188 h 376"/>
                <a:gd name="T6" fmla="*/ 438 w 875"/>
                <a:gd name="T7" fmla="*/ 376 h 376"/>
                <a:gd name="T8" fmla="*/ 0 w 875"/>
                <a:gd name="T9" fmla="*/ 188 h 376"/>
                <a:gd name="T10" fmla="*/ 0 60000 65536"/>
                <a:gd name="T11" fmla="*/ 0 60000 65536"/>
                <a:gd name="T12" fmla="*/ 0 60000 65536"/>
                <a:gd name="T13" fmla="*/ 0 60000 65536"/>
                <a:gd name="T14" fmla="*/ 0 60000 65536"/>
                <a:gd name="T15" fmla="*/ 0 w 875"/>
                <a:gd name="T16" fmla="*/ 0 h 376"/>
                <a:gd name="T17" fmla="*/ 875 w 875"/>
                <a:gd name="T18" fmla="*/ 376 h 376"/>
              </a:gdLst>
              <a:ahLst/>
              <a:cxnLst>
                <a:cxn ang="T10">
                  <a:pos x="T0" y="T1"/>
                </a:cxn>
                <a:cxn ang="T11">
                  <a:pos x="T2" y="T3"/>
                </a:cxn>
                <a:cxn ang="T12">
                  <a:pos x="T4" y="T5"/>
                </a:cxn>
                <a:cxn ang="T13">
                  <a:pos x="T6" y="T7"/>
                </a:cxn>
                <a:cxn ang="T14">
                  <a:pos x="T8" y="T9"/>
                </a:cxn>
              </a:cxnLst>
              <a:rect l="T15" t="T16" r="T17" b="T18"/>
              <a:pathLst>
                <a:path w="875" h="376">
                  <a:moveTo>
                    <a:pt x="0" y="188"/>
                  </a:moveTo>
                  <a:lnTo>
                    <a:pt x="438" y="0"/>
                  </a:lnTo>
                  <a:lnTo>
                    <a:pt x="875" y="188"/>
                  </a:lnTo>
                  <a:lnTo>
                    <a:pt x="438" y="376"/>
                  </a:lnTo>
                  <a:lnTo>
                    <a:pt x="0" y="188"/>
                  </a:lnTo>
                  <a:close/>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79" name="Rectangle 34"/>
            <p:cNvSpPr>
              <a:spLocks noChangeArrowheads="1"/>
            </p:cNvSpPr>
            <p:nvPr/>
          </p:nvSpPr>
          <p:spPr bwMode="auto">
            <a:xfrm>
              <a:off x="3310" y="1828"/>
              <a:ext cx="50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発注図面の照査</a:t>
              </a:r>
              <a:endParaRPr lang="ja-JP" altLang="en-US" sz="1800" b="0">
                <a:solidFill>
                  <a:srgbClr val="000000"/>
                </a:solidFill>
                <a:latin typeface="HGP創英角ｺﾞｼｯｸUB" pitchFamily="50" charset="-128"/>
                <a:ea typeface="HGP創英角ｺﾞｼｯｸUB" pitchFamily="50" charset="-128"/>
              </a:endParaRPr>
            </a:p>
          </p:txBody>
        </p:sp>
        <p:sp>
          <p:nvSpPr>
            <p:cNvPr id="31780" name="Line 35"/>
            <p:cNvSpPr>
              <a:spLocks noChangeShapeType="1"/>
            </p:cNvSpPr>
            <p:nvPr/>
          </p:nvSpPr>
          <p:spPr bwMode="auto">
            <a:xfrm>
              <a:off x="3560" y="1434"/>
              <a:ext cx="5" cy="248"/>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81" name="Freeform 36"/>
            <p:cNvSpPr>
              <a:spLocks/>
            </p:cNvSpPr>
            <p:nvPr/>
          </p:nvSpPr>
          <p:spPr bwMode="auto">
            <a:xfrm>
              <a:off x="3545" y="1641"/>
              <a:ext cx="40" cy="41"/>
            </a:xfrm>
            <a:custGeom>
              <a:avLst/>
              <a:gdLst>
                <a:gd name="T0" fmla="*/ 0 w 40"/>
                <a:gd name="T1" fmla="*/ 0 h 41"/>
                <a:gd name="T2" fmla="*/ 20 w 40"/>
                <a:gd name="T3" fmla="*/ 41 h 41"/>
                <a:gd name="T4" fmla="*/ 4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0"/>
                  </a:moveTo>
                  <a:lnTo>
                    <a:pt x="20" y="41"/>
                  </a:lnTo>
                  <a:lnTo>
                    <a:pt x="4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82" name="Rectangle 37"/>
            <p:cNvSpPr>
              <a:spLocks noChangeArrowheads="1"/>
            </p:cNvSpPr>
            <p:nvPr/>
          </p:nvSpPr>
          <p:spPr bwMode="auto">
            <a:xfrm>
              <a:off x="3242" y="2245"/>
              <a:ext cx="646" cy="1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3" name="Rectangle 38"/>
            <p:cNvSpPr>
              <a:spLocks noChangeArrowheads="1"/>
            </p:cNvSpPr>
            <p:nvPr/>
          </p:nvSpPr>
          <p:spPr bwMode="auto">
            <a:xfrm>
              <a:off x="3242" y="2245"/>
              <a:ext cx="646" cy="136"/>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4" name="Rectangle 39"/>
            <p:cNvSpPr>
              <a:spLocks noChangeArrowheads="1"/>
            </p:cNvSpPr>
            <p:nvPr/>
          </p:nvSpPr>
          <p:spPr bwMode="auto">
            <a:xfrm>
              <a:off x="3362" y="2277"/>
              <a:ext cx="40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・協議図面等</a:t>
              </a:r>
              <a:endParaRPr lang="ja-JP" altLang="en-US" sz="1800" b="0">
                <a:solidFill>
                  <a:srgbClr val="000000"/>
                </a:solidFill>
                <a:latin typeface="HGP創英角ｺﾞｼｯｸUB" pitchFamily="50" charset="-128"/>
                <a:ea typeface="HGP創英角ｺﾞｼｯｸUB" pitchFamily="50" charset="-128"/>
              </a:endParaRPr>
            </a:p>
          </p:txBody>
        </p:sp>
        <p:sp>
          <p:nvSpPr>
            <p:cNvPr id="31785" name="Rectangle 40"/>
            <p:cNvSpPr>
              <a:spLocks noChangeArrowheads="1"/>
            </p:cNvSpPr>
            <p:nvPr/>
          </p:nvSpPr>
          <p:spPr bwMode="auto">
            <a:xfrm>
              <a:off x="1793" y="2245"/>
              <a:ext cx="875" cy="1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6" name="Rectangle 41"/>
            <p:cNvSpPr>
              <a:spLocks noChangeArrowheads="1"/>
            </p:cNvSpPr>
            <p:nvPr/>
          </p:nvSpPr>
          <p:spPr bwMode="auto">
            <a:xfrm>
              <a:off x="1793" y="2245"/>
              <a:ext cx="875" cy="12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7" name="Rectangle 42"/>
            <p:cNvSpPr>
              <a:spLocks noChangeArrowheads="1"/>
            </p:cNvSpPr>
            <p:nvPr/>
          </p:nvSpPr>
          <p:spPr bwMode="auto">
            <a:xfrm>
              <a:off x="2085" y="2266"/>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指示図面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788" name="Freeform 43"/>
            <p:cNvSpPr>
              <a:spLocks/>
            </p:cNvSpPr>
            <p:nvPr/>
          </p:nvSpPr>
          <p:spPr bwMode="auto">
            <a:xfrm>
              <a:off x="2668" y="2155"/>
              <a:ext cx="568" cy="292"/>
            </a:xfrm>
            <a:custGeom>
              <a:avLst/>
              <a:gdLst>
                <a:gd name="T0" fmla="*/ 0 w 568"/>
                <a:gd name="T1" fmla="*/ 146 h 292"/>
                <a:gd name="T2" fmla="*/ 85 w 568"/>
                <a:gd name="T3" fmla="*/ 0 h 292"/>
                <a:gd name="T4" fmla="*/ 85 w 568"/>
                <a:gd name="T5" fmla="*/ 96 h 292"/>
                <a:gd name="T6" fmla="*/ 484 w 568"/>
                <a:gd name="T7" fmla="*/ 96 h 292"/>
                <a:gd name="T8" fmla="*/ 484 w 568"/>
                <a:gd name="T9" fmla="*/ 0 h 292"/>
                <a:gd name="T10" fmla="*/ 568 w 568"/>
                <a:gd name="T11" fmla="*/ 146 h 292"/>
                <a:gd name="T12" fmla="*/ 484 w 568"/>
                <a:gd name="T13" fmla="*/ 292 h 292"/>
                <a:gd name="T14" fmla="*/ 484 w 568"/>
                <a:gd name="T15" fmla="*/ 195 h 292"/>
                <a:gd name="T16" fmla="*/ 85 w 568"/>
                <a:gd name="T17" fmla="*/ 195 h 292"/>
                <a:gd name="T18" fmla="*/ 85 w 568"/>
                <a:gd name="T19" fmla="*/ 292 h 292"/>
                <a:gd name="T20" fmla="*/ 0 w 568"/>
                <a:gd name="T21" fmla="*/ 146 h 2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292"/>
                <a:gd name="T35" fmla="*/ 568 w 568"/>
                <a:gd name="T36" fmla="*/ 292 h 2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292">
                  <a:moveTo>
                    <a:pt x="0" y="146"/>
                  </a:moveTo>
                  <a:lnTo>
                    <a:pt x="85" y="0"/>
                  </a:lnTo>
                  <a:lnTo>
                    <a:pt x="85" y="96"/>
                  </a:lnTo>
                  <a:lnTo>
                    <a:pt x="484" y="96"/>
                  </a:lnTo>
                  <a:lnTo>
                    <a:pt x="484" y="0"/>
                  </a:lnTo>
                  <a:lnTo>
                    <a:pt x="568" y="146"/>
                  </a:lnTo>
                  <a:lnTo>
                    <a:pt x="484" y="292"/>
                  </a:lnTo>
                  <a:lnTo>
                    <a:pt x="484" y="195"/>
                  </a:lnTo>
                  <a:lnTo>
                    <a:pt x="85" y="195"/>
                  </a:lnTo>
                  <a:lnTo>
                    <a:pt x="85" y="292"/>
                  </a:lnTo>
                  <a:lnTo>
                    <a:pt x="0" y="1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789" name="Freeform 44"/>
            <p:cNvSpPr>
              <a:spLocks/>
            </p:cNvSpPr>
            <p:nvPr/>
          </p:nvSpPr>
          <p:spPr bwMode="auto">
            <a:xfrm>
              <a:off x="2668" y="2155"/>
              <a:ext cx="568" cy="292"/>
            </a:xfrm>
            <a:custGeom>
              <a:avLst/>
              <a:gdLst>
                <a:gd name="T0" fmla="*/ 0 w 568"/>
                <a:gd name="T1" fmla="*/ 146 h 292"/>
                <a:gd name="T2" fmla="*/ 85 w 568"/>
                <a:gd name="T3" fmla="*/ 0 h 292"/>
                <a:gd name="T4" fmla="*/ 85 w 568"/>
                <a:gd name="T5" fmla="*/ 96 h 292"/>
                <a:gd name="T6" fmla="*/ 484 w 568"/>
                <a:gd name="T7" fmla="*/ 96 h 292"/>
                <a:gd name="T8" fmla="*/ 484 w 568"/>
                <a:gd name="T9" fmla="*/ 0 h 292"/>
                <a:gd name="T10" fmla="*/ 568 w 568"/>
                <a:gd name="T11" fmla="*/ 146 h 292"/>
                <a:gd name="T12" fmla="*/ 484 w 568"/>
                <a:gd name="T13" fmla="*/ 292 h 292"/>
                <a:gd name="T14" fmla="*/ 484 w 568"/>
                <a:gd name="T15" fmla="*/ 195 h 292"/>
                <a:gd name="T16" fmla="*/ 85 w 568"/>
                <a:gd name="T17" fmla="*/ 195 h 292"/>
                <a:gd name="T18" fmla="*/ 85 w 568"/>
                <a:gd name="T19" fmla="*/ 292 h 292"/>
                <a:gd name="T20" fmla="*/ 0 w 568"/>
                <a:gd name="T21" fmla="*/ 146 h 2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292"/>
                <a:gd name="T35" fmla="*/ 568 w 568"/>
                <a:gd name="T36" fmla="*/ 292 h 2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292">
                  <a:moveTo>
                    <a:pt x="0" y="146"/>
                  </a:moveTo>
                  <a:lnTo>
                    <a:pt x="85" y="0"/>
                  </a:lnTo>
                  <a:lnTo>
                    <a:pt x="85" y="96"/>
                  </a:lnTo>
                  <a:lnTo>
                    <a:pt x="484" y="96"/>
                  </a:lnTo>
                  <a:lnTo>
                    <a:pt x="484" y="0"/>
                  </a:lnTo>
                  <a:lnTo>
                    <a:pt x="568" y="146"/>
                  </a:lnTo>
                  <a:lnTo>
                    <a:pt x="484" y="292"/>
                  </a:lnTo>
                  <a:lnTo>
                    <a:pt x="484" y="195"/>
                  </a:lnTo>
                  <a:lnTo>
                    <a:pt x="85" y="195"/>
                  </a:lnTo>
                  <a:lnTo>
                    <a:pt x="85" y="292"/>
                  </a:lnTo>
                  <a:lnTo>
                    <a:pt x="0" y="146"/>
                  </a:lnTo>
                  <a:close/>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90" name="Rectangle 45"/>
            <p:cNvSpPr>
              <a:spLocks noChangeArrowheads="1"/>
            </p:cNvSpPr>
            <p:nvPr/>
          </p:nvSpPr>
          <p:spPr bwMode="auto">
            <a:xfrm>
              <a:off x="2793" y="2005"/>
              <a:ext cx="313" cy="50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91" name="Rectangle 46"/>
            <p:cNvSpPr>
              <a:spLocks noChangeArrowheads="1"/>
            </p:cNvSpPr>
            <p:nvPr/>
          </p:nvSpPr>
          <p:spPr bwMode="auto">
            <a:xfrm>
              <a:off x="2981" y="2048"/>
              <a:ext cx="37"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92" name="Rectangle 47"/>
            <p:cNvSpPr>
              <a:spLocks noChangeArrowheads="1"/>
            </p:cNvSpPr>
            <p:nvPr/>
          </p:nvSpPr>
          <p:spPr bwMode="auto">
            <a:xfrm>
              <a:off x="2882" y="2048"/>
              <a:ext cx="132"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協議 </a:t>
              </a:r>
              <a:endParaRPr lang="ja-JP" altLang="en-US" sz="1800" b="0">
                <a:solidFill>
                  <a:srgbClr val="000000"/>
                </a:solidFill>
                <a:latin typeface="HGP創英角ｺﾞｼｯｸUB" pitchFamily="50" charset="-128"/>
                <a:ea typeface="HGP創英角ｺﾞｼｯｸUB" pitchFamily="50" charset="-128"/>
              </a:endParaRPr>
            </a:p>
          </p:txBody>
        </p:sp>
        <p:sp>
          <p:nvSpPr>
            <p:cNvPr id="31793" name="Rectangle 48"/>
            <p:cNvSpPr>
              <a:spLocks noChangeArrowheads="1"/>
            </p:cNvSpPr>
            <p:nvPr/>
          </p:nvSpPr>
          <p:spPr bwMode="auto">
            <a:xfrm>
              <a:off x="2981" y="2121"/>
              <a:ext cx="37"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94" name="Rectangle 49"/>
            <p:cNvSpPr>
              <a:spLocks noChangeArrowheads="1"/>
            </p:cNvSpPr>
            <p:nvPr/>
          </p:nvSpPr>
          <p:spPr bwMode="auto">
            <a:xfrm>
              <a:off x="2882" y="2121"/>
              <a:ext cx="132"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承諾 </a:t>
              </a:r>
              <a:endParaRPr lang="ja-JP" altLang="en-US" sz="1800" b="0">
                <a:solidFill>
                  <a:srgbClr val="000000"/>
                </a:solidFill>
                <a:latin typeface="HGP創英角ｺﾞｼｯｸUB" pitchFamily="50" charset="-128"/>
                <a:ea typeface="HGP創英角ｺﾞｼｯｸUB" pitchFamily="50" charset="-128"/>
              </a:endParaRPr>
            </a:p>
          </p:txBody>
        </p:sp>
        <p:sp>
          <p:nvSpPr>
            <p:cNvPr id="31795" name="Rectangle 50"/>
            <p:cNvSpPr>
              <a:spLocks noChangeArrowheads="1"/>
            </p:cNvSpPr>
            <p:nvPr/>
          </p:nvSpPr>
          <p:spPr bwMode="auto">
            <a:xfrm>
              <a:off x="2898" y="2188"/>
              <a:ext cx="113"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報告</a:t>
              </a:r>
              <a:endParaRPr lang="ja-JP" altLang="en-US" sz="1800" b="0">
                <a:solidFill>
                  <a:srgbClr val="000000"/>
                </a:solidFill>
                <a:latin typeface="HGP創英角ｺﾞｼｯｸUB" pitchFamily="50" charset="-128"/>
                <a:ea typeface="HGP創英角ｺﾞｼｯｸUB" pitchFamily="50" charset="-128"/>
              </a:endParaRPr>
            </a:p>
          </p:txBody>
        </p:sp>
        <p:sp>
          <p:nvSpPr>
            <p:cNvPr id="31796" name="Rectangle 51"/>
            <p:cNvSpPr>
              <a:spLocks noChangeArrowheads="1"/>
            </p:cNvSpPr>
            <p:nvPr/>
          </p:nvSpPr>
          <p:spPr bwMode="auto">
            <a:xfrm>
              <a:off x="2898" y="2261"/>
              <a:ext cx="113"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指示</a:t>
              </a:r>
              <a:endParaRPr lang="ja-JP" altLang="en-US" sz="1800" b="0">
                <a:solidFill>
                  <a:srgbClr val="000000"/>
                </a:solidFill>
                <a:latin typeface="HGP創英角ｺﾞｼｯｸUB" pitchFamily="50" charset="-128"/>
                <a:ea typeface="HGP創英角ｺﾞｼｯｸUB" pitchFamily="50" charset="-128"/>
              </a:endParaRPr>
            </a:p>
          </p:txBody>
        </p:sp>
        <p:sp>
          <p:nvSpPr>
            <p:cNvPr id="31797" name="Rectangle 52"/>
            <p:cNvSpPr>
              <a:spLocks noChangeArrowheads="1"/>
            </p:cNvSpPr>
            <p:nvPr/>
          </p:nvSpPr>
          <p:spPr bwMode="auto">
            <a:xfrm>
              <a:off x="2882" y="2334"/>
              <a:ext cx="150"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または</a:t>
              </a:r>
              <a:endParaRPr lang="ja-JP" altLang="en-US" sz="1800" b="0">
                <a:solidFill>
                  <a:srgbClr val="000000"/>
                </a:solidFill>
                <a:latin typeface="HGP創英角ｺﾞｼｯｸUB" pitchFamily="50" charset="-128"/>
                <a:ea typeface="HGP創英角ｺﾞｼｯｸUB" pitchFamily="50" charset="-128"/>
              </a:endParaRPr>
            </a:p>
          </p:txBody>
        </p:sp>
        <p:sp>
          <p:nvSpPr>
            <p:cNvPr id="31798" name="Rectangle 53"/>
            <p:cNvSpPr>
              <a:spLocks noChangeArrowheads="1"/>
            </p:cNvSpPr>
            <p:nvPr/>
          </p:nvSpPr>
          <p:spPr bwMode="auto">
            <a:xfrm>
              <a:off x="2898" y="2402"/>
              <a:ext cx="113"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承諾</a:t>
              </a:r>
              <a:endParaRPr lang="ja-JP" altLang="en-US" sz="1800" b="0">
                <a:solidFill>
                  <a:srgbClr val="000000"/>
                </a:solidFill>
                <a:latin typeface="HGP創英角ｺﾞｼｯｸUB" pitchFamily="50" charset="-128"/>
                <a:ea typeface="HGP創英角ｺﾞｼｯｸUB" pitchFamily="50" charset="-128"/>
              </a:endParaRPr>
            </a:p>
          </p:txBody>
        </p:sp>
        <p:sp>
          <p:nvSpPr>
            <p:cNvPr id="31799" name="Rectangle 54"/>
            <p:cNvSpPr>
              <a:spLocks noChangeArrowheads="1"/>
            </p:cNvSpPr>
            <p:nvPr/>
          </p:nvSpPr>
          <p:spPr bwMode="auto">
            <a:xfrm>
              <a:off x="1793" y="2871"/>
              <a:ext cx="875" cy="1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0" name="Rectangle 55"/>
            <p:cNvSpPr>
              <a:spLocks noChangeArrowheads="1"/>
            </p:cNvSpPr>
            <p:nvPr/>
          </p:nvSpPr>
          <p:spPr bwMode="auto">
            <a:xfrm>
              <a:off x="1793" y="2871"/>
              <a:ext cx="875" cy="12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1" name="Rectangle 56"/>
            <p:cNvSpPr>
              <a:spLocks noChangeArrowheads="1"/>
            </p:cNvSpPr>
            <p:nvPr/>
          </p:nvSpPr>
          <p:spPr bwMode="auto">
            <a:xfrm>
              <a:off x="2012" y="2892"/>
              <a:ext cx="4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変更発注図面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02" name="Line 57"/>
            <p:cNvSpPr>
              <a:spLocks noChangeShapeType="1"/>
            </p:cNvSpPr>
            <p:nvPr/>
          </p:nvSpPr>
          <p:spPr bwMode="auto">
            <a:xfrm>
              <a:off x="3565" y="2058"/>
              <a:ext cx="0" cy="18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03" name="Freeform 58"/>
            <p:cNvSpPr>
              <a:spLocks/>
            </p:cNvSpPr>
            <p:nvPr/>
          </p:nvSpPr>
          <p:spPr bwMode="auto">
            <a:xfrm>
              <a:off x="3545" y="2198"/>
              <a:ext cx="40" cy="40"/>
            </a:xfrm>
            <a:custGeom>
              <a:avLst/>
              <a:gdLst>
                <a:gd name="T0" fmla="*/ 0 w 40"/>
                <a:gd name="T1" fmla="*/ 0 h 40"/>
                <a:gd name="T2" fmla="*/ 20 w 40"/>
                <a:gd name="T3" fmla="*/ 40 h 40"/>
                <a:gd name="T4" fmla="*/ 40 w 40"/>
                <a:gd name="T5" fmla="*/ 0 h 40"/>
                <a:gd name="T6" fmla="*/ 0 60000 65536"/>
                <a:gd name="T7" fmla="*/ 0 60000 65536"/>
                <a:gd name="T8" fmla="*/ 0 60000 65536"/>
                <a:gd name="T9" fmla="*/ 0 w 40"/>
                <a:gd name="T10" fmla="*/ 0 h 40"/>
                <a:gd name="T11" fmla="*/ 40 w 40"/>
                <a:gd name="T12" fmla="*/ 40 h 40"/>
              </a:gdLst>
              <a:ahLst/>
              <a:cxnLst>
                <a:cxn ang="T6">
                  <a:pos x="T0" y="T1"/>
                </a:cxn>
                <a:cxn ang="T7">
                  <a:pos x="T2" y="T3"/>
                </a:cxn>
                <a:cxn ang="T8">
                  <a:pos x="T4" y="T5"/>
                </a:cxn>
              </a:cxnLst>
              <a:rect l="T9" t="T10" r="T11" b="T12"/>
              <a:pathLst>
                <a:path w="40" h="40">
                  <a:moveTo>
                    <a:pt x="0" y="0"/>
                  </a:moveTo>
                  <a:lnTo>
                    <a:pt x="20" y="40"/>
                  </a:lnTo>
                  <a:lnTo>
                    <a:pt x="4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04" name="Line 59"/>
            <p:cNvSpPr>
              <a:spLocks noChangeShapeType="1"/>
            </p:cNvSpPr>
            <p:nvPr/>
          </p:nvSpPr>
          <p:spPr bwMode="auto">
            <a:xfrm>
              <a:off x="2668" y="2933"/>
              <a:ext cx="813"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05" name="Freeform 60"/>
            <p:cNvSpPr>
              <a:spLocks/>
            </p:cNvSpPr>
            <p:nvPr/>
          </p:nvSpPr>
          <p:spPr bwMode="auto">
            <a:xfrm>
              <a:off x="3441" y="2913"/>
              <a:ext cx="40" cy="41"/>
            </a:xfrm>
            <a:custGeom>
              <a:avLst/>
              <a:gdLst>
                <a:gd name="T0" fmla="*/ 0 w 40"/>
                <a:gd name="T1" fmla="*/ 41 h 41"/>
                <a:gd name="T2" fmla="*/ 40 w 40"/>
                <a:gd name="T3" fmla="*/ 20 h 41"/>
                <a:gd name="T4" fmla="*/ 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41"/>
                  </a:moveTo>
                  <a:lnTo>
                    <a:pt x="40" y="20"/>
                  </a:lnTo>
                  <a:lnTo>
                    <a:pt x="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06" name="Rectangle 61"/>
            <p:cNvSpPr>
              <a:spLocks noChangeArrowheads="1"/>
            </p:cNvSpPr>
            <p:nvPr/>
          </p:nvSpPr>
          <p:spPr bwMode="auto">
            <a:xfrm>
              <a:off x="3127" y="2871"/>
              <a:ext cx="875" cy="1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7" name="Rectangle 62"/>
            <p:cNvSpPr>
              <a:spLocks noChangeArrowheads="1"/>
            </p:cNvSpPr>
            <p:nvPr/>
          </p:nvSpPr>
          <p:spPr bwMode="auto">
            <a:xfrm>
              <a:off x="3127" y="2871"/>
              <a:ext cx="875" cy="12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8" name="Rectangle 63"/>
            <p:cNvSpPr>
              <a:spLocks noChangeArrowheads="1"/>
            </p:cNvSpPr>
            <p:nvPr/>
          </p:nvSpPr>
          <p:spPr bwMode="auto">
            <a:xfrm>
              <a:off x="3231" y="2892"/>
              <a:ext cx="649"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変更発注図面の整理</a:t>
              </a:r>
              <a:endParaRPr lang="ja-JP" altLang="en-US" sz="1800" b="0">
                <a:solidFill>
                  <a:srgbClr val="000000"/>
                </a:solidFill>
                <a:latin typeface="HGP創英角ｺﾞｼｯｸUB" pitchFamily="50" charset="-128"/>
                <a:ea typeface="HGP創英角ｺﾞｼｯｸUB" pitchFamily="50" charset="-128"/>
              </a:endParaRPr>
            </a:p>
          </p:txBody>
        </p:sp>
        <p:sp>
          <p:nvSpPr>
            <p:cNvPr id="31809" name="Line 65"/>
            <p:cNvSpPr>
              <a:spLocks noChangeShapeType="1"/>
            </p:cNvSpPr>
            <p:nvPr/>
          </p:nvSpPr>
          <p:spPr bwMode="auto">
            <a:xfrm>
              <a:off x="2230" y="2363"/>
              <a:ext cx="0" cy="501"/>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10" name="Freeform 66"/>
            <p:cNvSpPr>
              <a:spLocks/>
            </p:cNvSpPr>
            <p:nvPr/>
          </p:nvSpPr>
          <p:spPr bwMode="auto">
            <a:xfrm>
              <a:off x="2210" y="2823"/>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11" name="Rectangle 68"/>
            <p:cNvSpPr>
              <a:spLocks noChangeArrowheads="1"/>
            </p:cNvSpPr>
            <p:nvPr/>
          </p:nvSpPr>
          <p:spPr bwMode="auto">
            <a:xfrm>
              <a:off x="3127" y="3309"/>
              <a:ext cx="875"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12" name="Rectangle 69"/>
            <p:cNvSpPr>
              <a:spLocks noChangeArrowheads="1"/>
            </p:cNvSpPr>
            <p:nvPr/>
          </p:nvSpPr>
          <p:spPr bwMode="auto">
            <a:xfrm>
              <a:off x="3127" y="3309"/>
              <a:ext cx="875"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13" name="Rectangle 70"/>
            <p:cNvSpPr>
              <a:spLocks noChangeArrowheads="1"/>
            </p:cNvSpPr>
            <p:nvPr/>
          </p:nvSpPr>
          <p:spPr bwMode="auto">
            <a:xfrm>
              <a:off x="3419" y="3319"/>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完成図面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14" name="Rectangle 71"/>
            <p:cNvSpPr>
              <a:spLocks noChangeArrowheads="1"/>
            </p:cNvSpPr>
            <p:nvPr/>
          </p:nvSpPr>
          <p:spPr bwMode="auto">
            <a:xfrm>
              <a:off x="3195" y="3508"/>
              <a:ext cx="78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00" b="0">
                  <a:solidFill>
                    <a:srgbClr val="000000"/>
                  </a:solidFill>
                  <a:latin typeface="HGP創英角ｺﾞｼｯｸUB" pitchFamily="50" charset="-128"/>
                  <a:ea typeface="HGP創英角ｺﾞｼｯｸUB" pitchFamily="50" charset="-128"/>
                </a:rPr>
                <a:t>DRAWINGF</a:t>
              </a:r>
              <a:r>
                <a:rPr lang="ja-JP" altLang="en-US" sz="900" b="0">
                  <a:solidFill>
                    <a:srgbClr val="000000"/>
                  </a:solidFill>
                  <a:latin typeface="HGP創英角ｺﾞｼｯｸUB" pitchFamily="50" charset="-128"/>
                  <a:ea typeface="HGP創英角ｺﾞｼｯｸUB" pitchFamily="50" charset="-128"/>
                </a:rPr>
                <a:t>フォルダに格納</a:t>
              </a:r>
              <a:endParaRPr lang="ja-JP" altLang="en-US" sz="1800" b="0">
                <a:solidFill>
                  <a:srgbClr val="000000"/>
                </a:solidFill>
                <a:latin typeface="HGP創英角ｺﾞｼｯｸUB" pitchFamily="50" charset="-128"/>
                <a:ea typeface="HGP創英角ｺﾞｼｯｸUB" pitchFamily="50" charset="-128"/>
              </a:endParaRPr>
            </a:p>
          </p:txBody>
        </p:sp>
        <p:sp>
          <p:nvSpPr>
            <p:cNvPr id="31815" name="Line 72"/>
            <p:cNvSpPr>
              <a:spLocks noChangeShapeType="1"/>
            </p:cNvSpPr>
            <p:nvPr/>
          </p:nvSpPr>
          <p:spPr bwMode="auto">
            <a:xfrm flipH="1">
              <a:off x="2668" y="3434"/>
              <a:ext cx="459"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16" name="Freeform 73"/>
            <p:cNvSpPr>
              <a:spLocks/>
            </p:cNvSpPr>
            <p:nvPr/>
          </p:nvSpPr>
          <p:spPr bwMode="auto">
            <a:xfrm>
              <a:off x="2668" y="3414"/>
              <a:ext cx="41" cy="40"/>
            </a:xfrm>
            <a:custGeom>
              <a:avLst/>
              <a:gdLst>
                <a:gd name="T0" fmla="*/ 41 w 41"/>
                <a:gd name="T1" fmla="*/ 0 h 40"/>
                <a:gd name="T2" fmla="*/ 0 w 41"/>
                <a:gd name="T3" fmla="*/ 20 h 40"/>
                <a:gd name="T4" fmla="*/ 41 w 41"/>
                <a:gd name="T5" fmla="*/ 40 h 40"/>
                <a:gd name="T6" fmla="*/ 0 60000 65536"/>
                <a:gd name="T7" fmla="*/ 0 60000 65536"/>
                <a:gd name="T8" fmla="*/ 0 60000 65536"/>
                <a:gd name="T9" fmla="*/ 0 w 41"/>
                <a:gd name="T10" fmla="*/ 0 h 40"/>
                <a:gd name="T11" fmla="*/ 41 w 41"/>
                <a:gd name="T12" fmla="*/ 40 h 40"/>
              </a:gdLst>
              <a:ahLst/>
              <a:cxnLst>
                <a:cxn ang="T6">
                  <a:pos x="T0" y="T1"/>
                </a:cxn>
                <a:cxn ang="T7">
                  <a:pos x="T2" y="T3"/>
                </a:cxn>
                <a:cxn ang="T8">
                  <a:pos x="T4" y="T5"/>
                </a:cxn>
              </a:cxnLst>
              <a:rect l="T9" t="T10" r="T11" b="T12"/>
              <a:pathLst>
                <a:path w="41" h="40">
                  <a:moveTo>
                    <a:pt x="41" y="0"/>
                  </a:moveTo>
                  <a:lnTo>
                    <a:pt x="0" y="20"/>
                  </a:lnTo>
                  <a:lnTo>
                    <a:pt x="41" y="4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17" name="Line 74"/>
            <p:cNvSpPr>
              <a:spLocks noChangeShapeType="1"/>
            </p:cNvSpPr>
            <p:nvPr/>
          </p:nvSpPr>
          <p:spPr bwMode="auto">
            <a:xfrm>
              <a:off x="980" y="3684"/>
              <a:ext cx="3976"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18" name="Rectangle 75"/>
            <p:cNvSpPr>
              <a:spLocks noChangeArrowheads="1"/>
            </p:cNvSpPr>
            <p:nvPr/>
          </p:nvSpPr>
          <p:spPr bwMode="auto">
            <a:xfrm>
              <a:off x="1793" y="3803"/>
              <a:ext cx="875" cy="1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19" name="Rectangle 76"/>
            <p:cNvSpPr>
              <a:spLocks noChangeArrowheads="1"/>
            </p:cNvSpPr>
            <p:nvPr/>
          </p:nvSpPr>
          <p:spPr bwMode="auto">
            <a:xfrm>
              <a:off x="1793" y="3803"/>
              <a:ext cx="875" cy="131"/>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20" name="Rectangle 77"/>
            <p:cNvSpPr>
              <a:spLocks noChangeArrowheads="1"/>
            </p:cNvSpPr>
            <p:nvPr/>
          </p:nvSpPr>
          <p:spPr bwMode="auto">
            <a:xfrm>
              <a:off x="2012" y="3825"/>
              <a:ext cx="4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維持管理図面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21" name="Line 78"/>
            <p:cNvSpPr>
              <a:spLocks noChangeShapeType="1"/>
            </p:cNvSpPr>
            <p:nvPr/>
          </p:nvSpPr>
          <p:spPr bwMode="auto">
            <a:xfrm>
              <a:off x="2230" y="3497"/>
              <a:ext cx="0" cy="306"/>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22" name="Freeform 79"/>
            <p:cNvSpPr>
              <a:spLocks/>
            </p:cNvSpPr>
            <p:nvPr/>
          </p:nvSpPr>
          <p:spPr bwMode="auto">
            <a:xfrm>
              <a:off x="2210" y="3762"/>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23" name="Rectangle 80"/>
            <p:cNvSpPr>
              <a:spLocks noChangeArrowheads="1"/>
            </p:cNvSpPr>
            <p:nvPr/>
          </p:nvSpPr>
          <p:spPr bwMode="auto">
            <a:xfrm>
              <a:off x="1110" y="2256"/>
              <a:ext cx="176"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施工</a:t>
              </a:r>
              <a:endParaRPr lang="ja-JP" altLang="en-US" sz="1800" b="0">
                <a:solidFill>
                  <a:srgbClr val="000000"/>
                </a:solidFill>
                <a:latin typeface="HGP創英角ｺﾞｼｯｸUB" pitchFamily="50" charset="-128"/>
                <a:ea typeface="HGP創英角ｺﾞｼｯｸUB" pitchFamily="50" charset="-128"/>
              </a:endParaRPr>
            </a:p>
          </p:txBody>
        </p:sp>
        <p:sp>
          <p:nvSpPr>
            <p:cNvPr id="31824" name="Line 81"/>
            <p:cNvSpPr>
              <a:spLocks noChangeShapeType="1"/>
            </p:cNvSpPr>
            <p:nvPr/>
          </p:nvSpPr>
          <p:spPr bwMode="auto">
            <a:xfrm>
              <a:off x="1417" y="4060"/>
              <a:ext cx="3534"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nvGrpSpPr>
            <p:cNvPr id="31825" name="Group 82"/>
            <p:cNvGrpSpPr>
              <a:grpSpLocks/>
            </p:cNvGrpSpPr>
            <p:nvPr/>
          </p:nvGrpSpPr>
          <p:grpSpPr bwMode="auto">
            <a:xfrm>
              <a:off x="2851" y="1245"/>
              <a:ext cx="151" cy="109"/>
              <a:chOff x="2542" y="1433"/>
              <a:chExt cx="151" cy="109"/>
            </a:xfrm>
          </p:grpSpPr>
          <p:sp>
            <p:nvSpPr>
              <p:cNvPr id="31903" name="Freeform 83"/>
              <p:cNvSpPr>
                <a:spLocks/>
              </p:cNvSpPr>
              <p:nvPr/>
            </p:nvSpPr>
            <p:spPr bwMode="auto">
              <a:xfrm>
                <a:off x="2542" y="1433"/>
                <a:ext cx="151" cy="97"/>
              </a:xfrm>
              <a:custGeom>
                <a:avLst/>
                <a:gdLst>
                  <a:gd name="T0" fmla="*/ 1 w 151"/>
                  <a:gd name="T1" fmla="*/ 62 h 97"/>
                  <a:gd name="T2" fmla="*/ 4 w 151"/>
                  <a:gd name="T3" fmla="*/ 53 h 97"/>
                  <a:gd name="T4" fmla="*/ 11 w 151"/>
                  <a:gd name="T5" fmla="*/ 42 h 97"/>
                  <a:gd name="T6" fmla="*/ 21 w 151"/>
                  <a:gd name="T7" fmla="*/ 32 h 97"/>
                  <a:gd name="T8" fmla="*/ 34 w 151"/>
                  <a:gd name="T9" fmla="*/ 23 h 97"/>
                  <a:gd name="T10" fmla="*/ 48 w 151"/>
                  <a:gd name="T11" fmla="*/ 14 h 97"/>
                  <a:gd name="T12" fmla="*/ 65 w 151"/>
                  <a:gd name="T13" fmla="*/ 8 h 97"/>
                  <a:gd name="T14" fmla="*/ 73 w 151"/>
                  <a:gd name="T15" fmla="*/ 5 h 97"/>
                  <a:gd name="T16" fmla="*/ 82 w 151"/>
                  <a:gd name="T17" fmla="*/ 3 h 97"/>
                  <a:gd name="T18" fmla="*/ 90 w 151"/>
                  <a:gd name="T19" fmla="*/ 1 h 97"/>
                  <a:gd name="T20" fmla="*/ 98 w 151"/>
                  <a:gd name="T21" fmla="*/ 0 h 97"/>
                  <a:gd name="T22" fmla="*/ 105 w 151"/>
                  <a:gd name="T23" fmla="*/ 0 h 97"/>
                  <a:gd name="T24" fmla="*/ 112 w 151"/>
                  <a:gd name="T25" fmla="*/ 0 h 97"/>
                  <a:gd name="T26" fmla="*/ 117 w 151"/>
                  <a:gd name="T27" fmla="*/ 1 h 97"/>
                  <a:gd name="T28" fmla="*/ 122 w 151"/>
                  <a:gd name="T29" fmla="*/ 1 h 97"/>
                  <a:gd name="T30" fmla="*/ 124 w 151"/>
                  <a:gd name="T31" fmla="*/ 2 h 97"/>
                  <a:gd name="T32" fmla="*/ 127 w 151"/>
                  <a:gd name="T33" fmla="*/ 2 h 97"/>
                  <a:gd name="T34" fmla="*/ 129 w 151"/>
                  <a:gd name="T35" fmla="*/ 3 h 97"/>
                  <a:gd name="T36" fmla="*/ 131 w 151"/>
                  <a:gd name="T37" fmla="*/ 4 h 97"/>
                  <a:gd name="T38" fmla="*/ 139 w 151"/>
                  <a:gd name="T39" fmla="*/ 7 h 97"/>
                  <a:gd name="T40" fmla="*/ 144 w 151"/>
                  <a:gd name="T41" fmla="*/ 12 h 97"/>
                  <a:gd name="T42" fmla="*/ 148 w 151"/>
                  <a:gd name="T43" fmla="*/ 17 h 97"/>
                  <a:gd name="T44" fmla="*/ 150 w 151"/>
                  <a:gd name="T45" fmla="*/ 20 h 97"/>
                  <a:gd name="T46" fmla="*/ 150 w 151"/>
                  <a:gd name="T47" fmla="*/ 22 h 97"/>
                  <a:gd name="T48" fmla="*/ 151 w 151"/>
                  <a:gd name="T49" fmla="*/ 25 h 97"/>
                  <a:gd name="T50" fmla="*/ 151 w 151"/>
                  <a:gd name="T51" fmla="*/ 32 h 97"/>
                  <a:gd name="T52" fmla="*/ 148 w 151"/>
                  <a:gd name="T53" fmla="*/ 42 h 97"/>
                  <a:gd name="T54" fmla="*/ 142 w 151"/>
                  <a:gd name="T55" fmla="*/ 52 h 97"/>
                  <a:gd name="T56" fmla="*/ 133 w 151"/>
                  <a:gd name="T57" fmla="*/ 62 h 97"/>
                  <a:gd name="T58" fmla="*/ 122 w 151"/>
                  <a:gd name="T59" fmla="*/ 72 h 97"/>
                  <a:gd name="T60" fmla="*/ 108 w 151"/>
                  <a:gd name="T61" fmla="*/ 80 h 97"/>
                  <a:gd name="T62" fmla="*/ 92 w 151"/>
                  <a:gd name="T63" fmla="*/ 87 h 97"/>
                  <a:gd name="T64" fmla="*/ 81 w 151"/>
                  <a:gd name="T65" fmla="*/ 91 h 97"/>
                  <a:gd name="T66" fmla="*/ 72 w 151"/>
                  <a:gd name="T67" fmla="*/ 94 h 97"/>
                  <a:gd name="T68" fmla="*/ 63 w 151"/>
                  <a:gd name="T69" fmla="*/ 95 h 97"/>
                  <a:gd name="T70" fmla="*/ 55 w 151"/>
                  <a:gd name="T71" fmla="*/ 96 h 97"/>
                  <a:gd name="T72" fmla="*/ 47 w 151"/>
                  <a:gd name="T73" fmla="*/ 97 h 97"/>
                  <a:gd name="T74" fmla="*/ 40 w 151"/>
                  <a:gd name="T75" fmla="*/ 97 h 97"/>
                  <a:gd name="T76" fmla="*/ 35 w 151"/>
                  <a:gd name="T77" fmla="*/ 96 h 97"/>
                  <a:gd name="T78" fmla="*/ 30 w 151"/>
                  <a:gd name="T79" fmla="*/ 96 h 97"/>
                  <a:gd name="T80" fmla="*/ 27 w 151"/>
                  <a:gd name="T81" fmla="*/ 95 h 97"/>
                  <a:gd name="T82" fmla="*/ 24 w 151"/>
                  <a:gd name="T83" fmla="*/ 94 h 97"/>
                  <a:gd name="T84" fmla="*/ 22 w 151"/>
                  <a:gd name="T85" fmla="*/ 94 h 97"/>
                  <a:gd name="T86" fmla="*/ 21 w 151"/>
                  <a:gd name="T87" fmla="*/ 93 h 97"/>
                  <a:gd name="T88" fmla="*/ 20 w 151"/>
                  <a:gd name="T89" fmla="*/ 93 h 97"/>
                  <a:gd name="T90" fmla="*/ 16 w 151"/>
                  <a:gd name="T91" fmla="*/ 92 h 97"/>
                  <a:gd name="T92" fmla="*/ 10 w 151"/>
                  <a:gd name="T93" fmla="*/ 88 h 97"/>
                  <a:gd name="T94" fmla="*/ 5 w 151"/>
                  <a:gd name="T95" fmla="*/ 83 h 97"/>
                  <a:gd name="T96" fmla="*/ 3 w 151"/>
                  <a:gd name="T97" fmla="*/ 79 h 97"/>
                  <a:gd name="T98" fmla="*/ 1 w 151"/>
                  <a:gd name="T99" fmla="*/ 76 h 97"/>
                  <a:gd name="T100" fmla="*/ 1 w 151"/>
                  <a:gd name="T101" fmla="*/ 74 h 97"/>
                  <a:gd name="T102" fmla="*/ 0 w 151"/>
                  <a:gd name="T103" fmla="*/ 7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
                  <a:gd name="T157" fmla="*/ 0 h 97"/>
                  <a:gd name="T158" fmla="*/ 151 w 151"/>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 h="97">
                    <a:moveTo>
                      <a:pt x="0" y="68"/>
                    </a:moveTo>
                    <a:lnTo>
                      <a:pt x="0" y="65"/>
                    </a:lnTo>
                    <a:lnTo>
                      <a:pt x="1" y="62"/>
                    </a:lnTo>
                    <a:lnTo>
                      <a:pt x="1" y="59"/>
                    </a:lnTo>
                    <a:lnTo>
                      <a:pt x="3" y="56"/>
                    </a:lnTo>
                    <a:lnTo>
                      <a:pt x="4" y="53"/>
                    </a:lnTo>
                    <a:lnTo>
                      <a:pt x="6" y="49"/>
                    </a:lnTo>
                    <a:lnTo>
                      <a:pt x="8" y="46"/>
                    </a:lnTo>
                    <a:lnTo>
                      <a:pt x="11" y="42"/>
                    </a:lnTo>
                    <a:lnTo>
                      <a:pt x="14" y="39"/>
                    </a:lnTo>
                    <a:lnTo>
                      <a:pt x="17" y="35"/>
                    </a:lnTo>
                    <a:lnTo>
                      <a:pt x="21" y="32"/>
                    </a:lnTo>
                    <a:lnTo>
                      <a:pt x="25" y="29"/>
                    </a:lnTo>
                    <a:lnTo>
                      <a:pt x="29" y="26"/>
                    </a:lnTo>
                    <a:lnTo>
                      <a:pt x="34" y="23"/>
                    </a:lnTo>
                    <a:lnTo>
                      <a:pt x="38" y="20"/>
                    </a:lnTo>
                    <a:lnTo>
                      <a:pt x="43" y="17"/>
                    </a:lnTo>
                    <a:lnTo>
                      <a:pt x="48" y="14"/>
                    </a:lnTo>
                    <a:lnTo>
                      <a:pt x="54" y="12"/>
                    </a:lnTo>
                    <a:lnTo>
                      <a:pt x="59" y="10"/>
                    </a:lnTo>
                    <a:lnTo>
                      <a:pt x="65" y="8"/>
                    </a:lnTo>
                    <a:lnTo>
                      <a:pt x="68" y="7"/>
                    </a:lnTo>
                    <a:lnTo>
                      <a:pt x="70" y="6"/>
                    </a:lnTo>
                    <a:lnTo>
                      <a:pt x="73" y="5"/>
                    </a:lnTo>
                    <a:lnTo>
                      <a:pt x="76" y="4"/>
                    </a:lnTo>
                    <a:lnTo>
                      <a:pt x="79" y="3"/>
                    </a:lnTo>
                    <a:lnTo>
                      <a:pt x="82" y="3"/>
                    </a:lnTo>
                    <a:lnTo>
                      <a:pt x="84" y="2"/>
                    </a:lnTo>
                    <a:lnTo>
                      <a:pt x="87" y="2"/>
                    </a:lnTo>
                    <a:lnTo>
                      <a:pt x="90" y="1"/>
                    </a:lnTo>
                    <a:lnTo>
                      <a:pt x="93" y="1"/>
                    </a:lnTo>
                    <a:lnTo>
                      <a:pt x="95" y="1"/>
                    </a:lnTo>
                    <a:lnTo>
                      <a:pt x="98" y="0"/>
                    </a:lnTo>
                    <a:lnTo>
                      <a:pt x="100" y="0"/>
                    </a:lnTo>
                    <a:lnTo>
                      <a:pt x="103" y="0"/>
                    </a:lnTo>
                    <a:lnTo>
                      <a:pt x="105" y="0"/>
                    </a:lnTo>
                    <a:lnTo>
                      <a:pt x="108" y="0"/>
                    </a:lnTo>
                    <a:lnTo>
                      <a:pt x="110" y="0"/>
                    </a:lnTo>
                    <a:lnTo>
                      <a:pt x="112" y="0"/>
                    </a:lnTo>
                    <a:lnTo>
                      <a:pt x="113" y="0"/>
                    </a:lnTo>
                    <a:lnTo>
                      <a:pt x="115" y="0"/>
                    </a:lnTo>
                    <a:lnTo>
                      <a:pt x="117" y="1"/>
                    </a:lnTo>
                    <a:lnTo>
                      <a:pt x="118" y="1"/>
                    </a:lnTo>
                    <a:lnTo>
                      <a:pt x="120" y="1"/>
                    </a:lnTo>
                    <a:lnTo>
                      <a:pt x="122" y="1"/>
                    </a:lnTo>
                    <a:lnTo>
                      <a:pt x="123" y="2"/>
                    </a:lnTo>
                    <a:lnTo>
                      <a:pt x="124" y="2"/>
                    </a:lnTo>
                    <a:lnTo>
                      <a:pt x="125" y="2"/>
                    </a:lnTo>
                    <a:lnTo>
                      <a:pt x="126" y="2"/>
                    </a:lnTo>
                    <a:lnTo>
                      <a:pt x="127" y="2"/>
                    </a:lnTo>
                    <a:lnTo>
                      <a:pt x="127" y="3"/>
                    </a:lnTo>
                    <a:lnTo>
                      <a:pt x="128" y="3"/>
                    </a:lnTo>
                    <a:lnTo>
                      <a:pt x="129" y="3"/>
                    </a:lnTo>
                    <a:lnTo>
                      <a:pt x="130" y="3"/>
                    </a:lnTo>
                    <a:lnTo>
                      <a:pt x="131" y="4"/>
                    </a:lnTo>
                    <a:lnTo>
                      <a:pt x="134" y="5"/>
                    </a:lnTo>
                    <a:lnTo>
                      <a:pt x="136" y="6"/>
                    </a:lnTo>
                    <a:lnTo>
                      <a:pt x="139" y="7"/>
                    </a:lnTo>
                    <a:lnTo>
                      <a:pt x="141" y="9"/>
                    </a:lnTo>
                    <a:lnTo>
                      <a:pt x="143" y="10"/>
                    </a:lnTo>
                    <a:lnTo>
                      <a:pt x="144" y="12"/>
                    </a:lnTo>
                    <a:lnTo>
                      <a:pt x="146" y="14"/>
                    </a:lnTo>
                    <a:lnTo>
                      <a:pt x="147" y="16"/>
                    </a:lnTo>
                    <a:lnTo>
                      <a:pt x="148" y="17"/>
                    </a:lnTo>
                    <a:lnTo>
                      <a:pt x="149" y="18"/>
                    </a:lnTo>
                    <a:lnTo>
                      <a:pt x="149" y="19"/>
                    </a:lnTo>
                    <a:lnTo>
                      <a:pt x="150" y="20"/>
                    </a:lnTo>
                    <a:lnTo>
                      <a:pt x="150" y="21"/>
                    </a:lnTo>
                    <a:lnTo>
                      <a:pt x="150" y="22"/>
                    </a:lnTo>
                    <a:lnTo>
                      <a:pt x="151" y="22"/>
                    </a:lnTo>
                    <a:lnTo>
                      <a:pt x="151" y="24"/>
                    </a:lnTo>
                    <a:lnTo>
                      <a:pt x="151" y="25"/>
                    </a:lnTo>
                    <a:lnTo>
                      <a:pt x="151" y="27"/>
                    </a:lnTo>
                    <a:lnTo>
                      <a:pt x="151" y="28"/>
                    </a:lnTo>
                    <a:lnTo>
                      <a:pt x="151" y="32"/>
                    </a:lnTo>
                    <a:lnTo>
                      <a:pt x="151" y="35"/>
                    </a:lnTo>
                    <a:lnTo>
                      <a:pt x="150" y="38"/>
                    </a:lnTo>
                    <a:lnTo>
                      <a:pt x="148" y="42"/>
                    </a:lnTo>
                    <a:lnTo>
                      <a:pt x="147" y="45"/>
                    </a:lnTo>
                    <a:lnTo>
                      <a:pt x="145" y="49"/>
                    </a:lnTo>
                    <a:lnTo>
                      <a:pt x="142" y="52"/>
                    </a:lnTo>
                    <a:lnTo>
                      <a:pt x="139" y="56"/>
                    </a:lnTo>
                    <a:lnTo>
                      <a:pt x="137" y="59"/>
                    </a:lnTo>
                    <a:lnTo>
                      <a:pt x="133" y="62"/>
                    </a:lnTo>
                    <a:lnTo>
                      <a:pt x="130" y="65"/>
                    </a:lnTo>
                    <a:lnTo>
                      <a:pt x="126" y="68"/>
                    </a:lnTo>
                    <a:lnTo>
                      <a:pt x="122" y="72"/>
                    </a:lnTo>
                    <a:lnTo>
                      <a:pt x="117" y="74"/>
                    </a:lnTo>
                    <a:lnTo>
                      <a:pt x="113" y="77"/>
                    </a:lnTo>
                    <a:lnTo>
                      <a:pt x="108" y="80"/>
                    </a:lnTo>
                    <a:lnTo>
                      <a:pt x="103" y="83"/>
                    </a:lnTo>
                    <a:lnTo>
                      <a:pt x="98" y="85"/>
                    </a:lnTo>
                    <a:lnTo>
                      <a:pt x="92" y="87"/>
                    </a:lnTo>
                    <a:lnTo>
                      <a:pt x="87" y="89"/>
                    </a:lnTo>
                    <a:lnTo>
                      <a:pt x="84" y="90"/>
                    </a:lnTo>
                    <a:lnTo>
                      <a:pt x="81" y="91"/>
                    </a:lnTo>
                    <a:lnTo>
                      <a:pt x="78" y="92"/>
                    </a:lnTo>
                    <a:lnTo>
                      <a:pt x="75" y="93"/>
                    </a:lnTo>
                    <a:lnTo>
                      <a:pt x="72" y="94"/>
                    </a:lnTo>
                    <a:lnTo>
                      <a:pt x="69" y="94"/>
                    </a:lnTo>
                    <a:lnTo>
                      <a:pt x="66" y="95"/>
                    </a:lnTo>
                    <a:lnTo>
                      <a:pt x="63" y="95"/>
                    </a:lnTo>
                    <a:lnTo>
                      <a:pt x="61" y="96"/>
                    </a:lnTo>
                    <a:lnTo>
                      <a:pt x="58" y="96"/>
                    </a:lnTo>
                    <a:lnTo>
                      <a:pt x="55" y="96"/>
                    </a:lnTo>
                    <a:lnTo>
                      <a:pt x="52" y="97"/>
                    </a:lnTo>
                    <a:lnTo>
                      <a:pt x="50" y="97"/>
                    </a:lnTo>
                    <a:lnTo>
                      <a:pt x="47" y="97"/>
                    </a:lnTo>
                    <a:lnTo>
                      <a:pt x="44" y="97"/>
                    </a:lnTo>
                    <a:lnTo>
                      <a:pt x="42" y="97"/>
                    </a:lnTo>
                    <a:lnTo>
                      <a:pt x="40" y="97"/>
                    </a:lnTo>
                    <a:lnTo>
                      <a:pt x="38" y="97"/>
                    </a:lnTo>
                    <a:lnTo>
                      <a:pt x="37" y="97"/>
                    </a:lnTo>
                    <a:lnTo>
                      <a:pt x="35" y="96"/>
                    </a:lnTo>
                    <a:lnTo>
                      <a:pt x="33" y="96"/>
                    </a:lnTo>
                    <a:lnTo>
                      <a:pt x="32" y="96"/>
                    </a:lnTo>
                    <a:lnTo>
                      <a:pt x="30" y="96"/>
                    </a:lnTo>
                    <a:lnTo>
                      <a:pt x="28" y="95"/>
                    </a:lnTo>
                    <a:lnTo>
                      <a:pt x="27" y="95"/>
                    </a:lnTo>
                    <a:lnTo>
                      <a:pt x="26" y="95"/>
                    </a:lnTo>
                    <a:lnTo>
                      <a:pt x="25" y="95"/>
                    </a:lnTo>
                    <a:lnTo>
                      <a:pt x="24" y="94"/>
                    </a:lnTo>
                    <a:lnTo>
                      <a:pt x="23" y="94"/>
                    </a:lnTo>
                    <a:lnTo>
                      <a:pt x="22" y="94"/>
                    </a:lnTo>
                    <a:lnTo>
                      <a:pt x="21" y="93"/>
                    </a:lnTo>
                    <a:lnTo>
                      <a:pt x="20" y="93"/>
                    </a:lnTo>
                    <a:lnTo>
                      <a:pt x="19" y="93"/>
                    </a:lnTo>
                    <a:lnTo>
                      <a:pt x="16" y="92"/>
                    </a:lnTo>
                    <a:lnTo>
                      <a:pt x="14" y="90"/>
                    </a:lnTo>
                    <a:lnTo>
                      <a:pt x="12" y="89"/>
                    </a:lnTo>
                    <a:lnTo>
                      <a:pt x="10" y="88"/>
                    </a:lnTo>
                    <a:lnTo>
                      <a:pt x="8" y="86"/>
                    </a:lnTo>
                    <a:lnTo>
                      <a:pt x="7" y="85"/>
                    </a:lnTo>
                    <a:lnTo>
                      <a:pt x="5" y="83"/>
                    </a:lnTo>
                    <a:lnTo>
                      <a:pt x="4" y="81"/>
                    </a:lnTo>
                    <a:lnTo>
                      <a:pt x="3" y="80"/>
                    </a:lnTo>
                    <a:lnTo>
                      <a:pt x="3" y="79"/>
                    </a:lnTo>
                    <a:lnTo>
                      <a:pt x="2" y="78"/>
                    </a:lnTo>
                    <a:lnTo>
                      <a:pt x="2" y="77"/>
                    </a:lnTo>
                    <a:lnTo>
                      <a:pt x="1" y="76"/>
                    </a:lnTo>
                    <a:lnTo>
                      <a:pt x="1" y="75"/>
                    </a:lnTo>
                    <a:lnTo>
                      <a:pt x="1" y="74"/>
                    </a:lnTo>
                    <a:lnTo>
                      <a:pt x="0" y="73"/>
                    </a:lnTo>
                    <a:lnTo>
                      <a:pt x="0" y="71"/>
                    </a:lnTo>
                    <a:lnTo>
                      <a:pt x="0" y="70"/>
                    </a:lnTo>
                    <a:lnTo>
                      <a:pt x="0" y="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4" name="Freeform 84"/>
              <p:cNvSpPr>
                <a:spLocks/>
              </p:cNvSpPr>
              <p:nvPr/>
            </p:nvSpPr>
            <p:spPr bwMode="auto">
              <a:xfrm>
                <a:off x="2555" y="1502"/>
                <a:ext cx="123" cy="40"/>
              </a:xfrm>
              <a:custGeom>
                <a:avLst/>
                <a:gdLst>
                  <a:gd name="T0" fmla="*/ 2 w 123"/>
                  <a:gd name="T1" fmla="*/ 27 h 40"/>
                  <a:gd name="T2" fmla="*/ 8 w 123"/>
                  <a:gd name="T3" fmla="*/ 31 h 40"/>
                  <a:gd name="T4" fmla="*/ 14 w 123"/>
                  <a:gd name="T5" fmla="*/ 34 h 40"/>
                  <a:gd name="T6" fmla="*/ 22 w 123"/>
                  <a:gd name="T7" fmla="*/ 37 h 40"/>
                  <a:gd name="T8" fmla="*/ 30 w 123"/>
                  <a:gd name="T9" fmla="*/ 39 h 40"/>
                  <a:gd name="T10" fmla="*/ 38 w 123"/>
                  <a:gd name="T11" fmla="*/ 40 h 40"/>
                  <a:gd name="T12" fmla="*/ 47 w 123"/>
                  <a:gd name="T13" fmla="*/ 40 h 40"/>
                  <a:gd name="T14" fmla="*/ 57 w 123"/>
                  <a:gd name="T15" fmla="*/ 39 h 40"/>
                  <a:gd name="T16" fmla="*/ 66 w 123"/>
                  <a:gd name="T17" fmla="*/ 38 h 40"/>
                  <a:gd name="T18" fmla="*/ 75 w 123"/>
                  <a:gd name="T19" fmla="*/ 36 h 40"/>
                  <a:gd name="T20" fmla="*/ 84 w 123"/>
                  <a:gd name="T21" fmla="*/ 33 h 40"/>
                  <a:gd name="T22" fmla="*/ 93 w 123"/>
                  <a:gd name="T23" fmla="*/ 29 h 40"/>
                  <a:gd name="T24" fmla="*/ 101 w 123"/>
                  <a:gd name="T25" fmla="*/ 24 h 40"/>
                  <a:gd name="T26" fmla="*/ 108 w 123"/>
                  <a:gd name="T27" fmla="*/ 18 h 40"/>
                  <a:gd name="T28" fmla="*/ 115 w 123"/>
                  <a:gd name="T29" fmla="*/ 12 h 40"/>
                  <a:gd name="T30" fmla="*/ 121 w 123"/>
                  <a:gd name="T31" fmla="*/ 4 h 40"/>
                  <a:gd name="T32" fmla="*/ 120 w 123"/>
                  <a:gd name="T33" fmla="*/ 3 h 40"/>
                  <a:gd name="T34" fmla="*/ 114 w 123"/>
                  <a:gd name="T35" fmla="*/ 8 h 40"/>
                  <a:gd name="T36" fmla="*/ 107 w 123"/>
                  <a:gd name="T37" fmla="*/ 13 h 40"/>
                  <a:gd name="T38" fmla="*/ 99 w 123"/>
                  <a:gd name="T39" fmla="*/ 17 h 40"/>
                  <a:gd name="T40" fmla="*/ 91 w 123"/>
                  <a:gd name="T41" fmla="*/ 21 h 40"/>
                  <a:gd name="T42" fmla="*/ 83 w 123"/>
                  <a:gd name="T43" fmla="*/ 25 h 40"/>
                  <a:gd name="T44" fmla="*/ 75 w 123"/>
                  <a:gd name="T45" fmla="*/ 28 h 40"/>
                  <a:gd name="T46" fmla="*/ 66 w 123"/>
                  <a:gd name="T47" fmla="*/ 30 h 40"/>
                  <a:gd name="T48" fmla="*/ 58 w 123"/>
                  <a:gd name="T49" fmla="*/ 32 h 40"/>
                  <a:gd name="T50" fmla="*/ 49 w 123"/>
                  <a:gd name="T51" fmla="*/ 33 h 40"/>
                  <a:gd name="T52" fmla="*/ 41 w 123"/>
                  <a:gd name="T53" fmla="*/ 34 h 40"/>
                  <a:gd name="T54" fmla="*/ 32 w 123"/>
                  <a:gd name="T55" fmla="*/ 34 h 40"/>
                  <a:gd name="T56" fmla="*/ 24 w 123"/>
                  <a:gd name="T57" fmla="*/ 33 h 40"/>
                  <a:gd name="T58" fmla="*/ 17 w 123"/>
                  <a:gd name="T59" fmla="*/ 32 h 40"/>
                  <a:gd name="T60" fmla="*/ 10 w 123"/>
                  <a:gd name="T61" fmla="*/ 29 h 40"/>
                  <a:gd name="T62" fmla="*/ 3 w 123"/>
                  <a:gd name="T63" fmla="*/ 2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40"/>
                  <a:gd name="T98" fmla="*/ 123 w 123"/>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40">
                    <a:moveTo>
                      <a:pt x="0" y="25"/>
                    </a:moveTo>
                    <a:lnTo>
                      <a:pt x="2" y="27"/>
                    </a:lnTo>
                    <a:lnTo>
                      <a:pt x="5" y="29"/>
                    </a:lnTo>
                    <a:lnTo>
                      <a:pt x="8" y="31"/>
                    </a:lnTo>
                    <a:lnTo>
                      <a:pt x="11" y="33"/>
                    </a:lnTo>
                    <a:lnTo>
                      <a:pt x="14" y="34"/>
                    </a:lnTo>
                    <a:lnTo>
                      <a:pt x="18" y="36"/>
                    </a:lnTo>
                    <a:lnTo>
                      <a:pt x="22" y="37"/>
                    </a:lnTo>
                    <a:lnTo>
                      <a:pt x="26" y="38"/>
                    </a:lnTo>
                    <a:lnTo>
                      <a:pt x="30" y="39"/>
                    </a:lnTo>
                    <a:lnTo>
                      <a:pt x="34" y="39"/>
                    </a:lnTo>
                    <a:lnTo>
                      <a:pt x="38" y="40"/>
                    </a:lnTo>
                    <a:lnTo>
                      <a:pt x="43" y="40"/>
                    </a:lnTo>
                    <a:lnTo>
                      <a:pt x="47" y="40"/>
                    </a:lnTo>
                    <a:lnTo>
                      <a:pt x="52" y="40"/>
                    </a:lnTo>
                    <a:lnTo>
                      <a:pt x="57" y="39"/>
                    </a:lnTo>
                    <a:lnTo>
                      <a:pt x="61" y="39"/>
                    </a:lnTo>
                    <a:lnTo>
                      <a:pt x="66" y="38"/>
                    </a:lnTo>
                    <a:lnTo>
                      <a:pt x="71" y="37"/>
                    </a:lnTo>
                    <a:lnTo>
                      <a:pt x="75" y="36"/>
                    </a:lnTo>
                    <a:lnTo>
                      <a:pt x="80" y="34"/>
                    </a:lnTo>
                    <a:lnTo>
                      <a:pt x="84" y="33"/>
                    </a:lnTo>
                    <a:lnTo>
                      <a:pt x="89" y="31"/>
                    </a:lnTo>
                    <a:lnTo>
                      <a:pt x="93" y="29"/>
                    </a:lnTo>
                    <a:lnTo>
                      <a:pt x="97" y="26"/>
                    </a:lnTo>
                    <a:lnTo>
                      <a:pt x="101" y="24"/>
                    </a:lnTo>
                    <a:lnTo>
                      <a:pt x="105" y="21"/>
                    </a:lnTo>
                    <a:lnTo>
                      <a:pt x="108" y="18"/>
                    </a:lnTo>
                    <a:lnTo>
                      <a:pt x="112" y="15"/>
                    </a:lnTo>
                    <a:lnTo>
                      <a:pt x="115" y="12"/>
                    </a:lnTo>
                    <a:lnTo>
                      <a:pt x="118" y="8"/>
                    </a:lnTo>
                    <a:lnTo>
                      <a:pt x="121" y="4"/>
                    </a:lnTo>
                    <a:lnTo>
                      <a:pt x="123" y="0"/>
                    </a:lnTo>
                    <a:lnTo>
                      <a:pt x="120" y="3"/>
                    </a:lnTo>
                    <a:lnTo>
                      <a:pt x="117" y="5"/>
                    </a:lnTo>
                    <a:lnTo>
                      <a:pt x="114" y="8"/>
                    </a:lnTo>
                    <a:lnTo>
                      <a:pt x="110" y="11"/>
                    </a:lnTo>
                    <a:lnTo>
                      <a:pt x="107" y="13"/>
                    </a:lnTo>
                    <a:lnTo>
                      <a:pt x="103" y="15"/>
                    </a:lnTo>
                    <a:lnTo>
                      <a:pt x="99" y="17"/>
                    </a:lnTo>
                    <a:lnTo>
                      <a:pt x="95" y="19"/>
                    </a:lnTo>
                    <a:lnTo>
                      <a:pt x="91" y="21"/>
                    </a:lnTo>
                    <a:lnTo>
                      <a:pt x="87" y="23"/>
                    </a:lnTo>
                    <a:lnTo>
                      <a:pt x="83" y="25"/>
                    </a:lnTo>
                    <a:lnTo>
                      <a:pt x="79" y="26"/>
                    </a:lnTo>
                    <a:lnTo>
                      <a:pt x="75" y="28"/>
                    </a:lnTo>
                    <a:lnTo>
                      <a:pt x="71" y="29"/>
                    </a:lnTo>
                    <a:lnTo>
                      <a:pt x="66" y="30"/>
                    </a:lnTo>
                    <a:lnTo>
                      <a:pt x="62" y="31"/>
                    </a:lnTo>
                    <a:lnTo>
                      <a:pt x="58" y="32"/>
                    </a:lnTo>
                    <a:lnTo>
                      <a:pt x="53" y="33"/>
                    </a:lnTo>
                    <a:lnTo>
                      <a:pt x="49" y="33"/>
                    </a:lnTo>
                    <a:lnTo>
                      <a:pt x="45" y="34"/>
                    </a:lnTo>
                    <a:lnTo>
                      <a:pt x="41" y="34"/>
                    </a:lnTo>
                    <a:lnTo>
                      <a:pt x="37" y="34"/>
                    </a:lnTo>
                    <a:lnTo>
                      <a:pt x="32" y="34"/>
                    </a:lnTo>
                    <a:lnTo>
                      <a:pt x="28" y="33"/>
                    </a:lnTo>
                    <a:lnTo>
                      <a:pt x="24" y="33"/>
                    </a:lnTo>
                    <a:lnTo>
                      <a:pt x="21" y="32"/>
                    </a:lnTo>
                    <a:lnTo>
                      <a:pt x="17" y="32"/>
                    </a:lnTo>
                    <a:lnTo>
                      <a:pt x="13" y="31"/>
                    </a:lnTo>
                    <a:lnTo>
                      <a:pt x="10" y="29"/>
                    </a:lnTo>
                    <a:lnTo>
                      <a:pt x="6" y="28"/>
                    </a:lnTo>
                    <a:lnTo>
                      <a:pt x="3" y="26"/>
                    </a:lnTo>
                    <a:lnTo>
                      <a:pt x="0"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5" name="Freeform 85"/>
              <p:cNvSpPr>
                <a:spLocks/>
              </p:cNvSpPr>
              <p:nvPr/>
            </p:nvSpPr>
            <p:spPr bwMode="auto">
              <a:xfrm>
                <a:off x="2542" y="1433"/>
                <a:ext cx="151" cy="97"/>
              </a:xfrm>
              <a:custGeom>
                <a:avLst/>
                <a:gdLst>
                  <a:gd name="T0" fmla="*/ 133 w 151"/>
                  <a:gd name="T1" fmla="*/ 9 h 97"/>
                  <a:gd name="T2" fmla="*/ 139 w 151"/>
                  <a:gd name="T3" fmla="*/ 13 h 97"/>
                  <a:gd name="T4" fmla="*/ 143 w 151"/>
                  <a:gd name="T5" fmla="*/ 18 h 97"/>
                  <a:gd name="T6" fmla="*/ 149 w 151"/>
                  <a:gd name="T7" fmla="*/ 18 h 97"/>
                  <a:gd name="T8" fmla="*/ 145 w 151"/>
                  <a:gd name="T9" fmla="*/ 22 h 97"/>
                  <a:gd name="T10" fmla="*/ 146 w 151"/>
                  <a:gd name="T11" fmla="*/ 23 h 97"/>
                  <a:gd name="T12" fmla="*/ 147 w 151"/>
                  <a:gd name="T13" fmla="*/ 27 h 97"/>
                  <a:gd name="T14" fmla="*/ 151 w 151"/>
                  <a:gd name="T15" fmla="*/ 28 h 97"/>
                  <a:gd name="T16" fmla="*/ 150 w 151"/>
                  <a:gd name="T17" fmla="*/ 38 h 97"/>
                  <a:gd name="T18" fmla="*/ 142 w 151"/>
                  <a:gd name="T19" fmla="*/ 45 h 97"/>
                  <a:gd name="T20" fmla="*/ 136 w 151"/>
                  <a:gd name="T21" fmla="*/ 55 h 97"/>
                  <a:gd name="T22" fmla="*/ 126 w 151"/>
                  <a:gd name="T23" fmla="*/ 64 h 97"/>
                  <a:gd name="T24" fmla="*/ 115 w 151"/>
                  <a:gd name="T25" fmla="*/ 73 h 97"/>
                  <a:gd name="T26" fmla="*/ 101 w 151"/>
                  <a:gd name="T27" fmla="*/ 81 h 97"/>
                  <a:gd name="T28" fmla="*/ 86 w 151"/>
                  <a:gd name="T29" fmla="*/ 87 h 97"/>
                  <a:gd name="T30" fmla="*/ 78 w 151"/>
                  <a:gd name="T31" fmla="*/ 90 h 97"/>
                  <a:gd name="T32" fmla="*/ 70 w 151"/>
                  <a:gd name="T33" fmla="*/ 92 h 97"/>
                  <a:gd name="T34" fmla="*/ 61 w 151"/>
                  <a:gd name="T35" fmla="*/ 93 h 97"/>
                  <a:gd name="T36" fmla="*/ 54 w 151"/>
                  <a:gd name="T37" fmla="*/ 94 h 97"/>
                  <a:gd name="T38" fmla="*/ 46 w 151"/>
                  <a:gd name="T39" fmla="*/ 94 h 97"/>
                  <a:gd name="T40" fmla="*/ 40 w 151"/>
                  <a:gd name="T41" fmla="*/ 97 h 97"/>
                  <a:gd name="T42" fmla="*/ 35 w 151"/>
                  <a:gd name="T43" fmla="*/ 96 h 97"/>
                  <a:gd name="T44" fmla="*/ 30 w 151"/>
                  <a:gd name="T45" fmla="*/ 96 h 97"/>
                  <a:gd name="T46" fmla="*/ 30 w 151"/>
                  <a:gd name="T47" fmla="*/ 93 h 97"/>
                  <a:gd name="T48" fmla="*/ 28 w 151"/>
                  <a:gd name="T49" fmla="*/ 92 h 97"/>
                  <a:gd name="T50" fmla="*/ 26 w 151"/>
                  <a:gd name="T51" fmla="*/ 91 h 97"/>
                  <a:gd name="T52" fmla="*/ 22 w 151"/>
                  <a:gd name="T53" fmla="*/ 94 h 97"/>
                  <a:gd name="T54" fmla="*/ 21 w 151"/>
                  <a:gd name="T55" fmla="*/ 93 h 97"/>
                  <a:gd name="T56" fmla="*/ 19 w 151"/>
                  <a:gd name="T57" fmla="*/ 93 h 97"/>
                  <a:gd name="T58" fmla="*/ 20 w 151"/>
                  <a:gd name="T59" fmla="*/ 89 h 97"/>
                  <a:gd name="T60" fmla="*/ 14 w 151"/>
                  <a:gd name="T61" fmla="*/ 85 h 97"/>
                  <a:gd name="T62" fmla="*/ 9 w 151"/>
                  <a:gd name="T63" fmla="*/ 81 h 97"/>
                  <a:gd name="T64" fmla="*/ 3 w 151"/>
                  <a:gd name="T65" fmla="*/ 80 h 97"/>
                  <a:gd name="T66" fmla="*/ 2 w 151"/>
                  <a:gd name="T67" fmla="*/ 77 h 97"/>
                  <a:gd name="T68" fmla="*/ 6 w 151"/>
                  <a:gd name="T69" fmla="*/ 74 h 97"/>
                  <a:gd name="T70" fmla="*/ 5 w 151"/>
                  <a:gd name="T71" fmla="*/ 72 h 97"/>
                  <a:gd name="T72" fmla="*/ 5 w 151"/>
                  <a:gd name="T73" fmla="*/ 67 h 97"/>
                  <a:gd name="T74" fmla="*/ 1 w 151"/>
                  <a:gd name="T75" fmla="*/ 62 h 97"/>
                  <a:gd name="T76" fmla="*/ 7 w 151"/>
                  <a:gd name="T77" fmla="*/ 56 h 97"/>
                  <a:gd name="T78" fmla="*/ 12 w 151"/>
                  <a:gd name="T79" fmla="*/ 46 h 97"/>
                  <a:gd name="T80" fmla="*/ 21 w 151"/>
                  <a:gd name="T81" fmla="*/ 36 h 97"/>
                  <a:gd name="T82" fmla="*/ 32 w 151"/>
                  <a:gd name="T83" fmla="*/ 27 h 97"/>
                  <a:gd name="T84" fmla="*/ 45 w 151"/>
                  <a:gd name="T85" fmla="*/ 19 h 97"/>
                  <a:gd name="T86" fmla="*/ 60 w 151"/>
                  <a:gd name="T87" fmla="*/ 12 h 97"/>
                  <a:gd name="T88" fmla="*/ 71 w 151"/>
                  <a:gd name="T89" fmla="*/ 8 h 97"/>
                  <a:gd name="T90" fmla="*/ 79 w 151"/>
                  <a:gd name="T91" fmla="*/ 6 h 97"/>
                  <a:gd name="T92" fmla="*/ 87 w 151"/>
                  <a:gd name="T93" fmla="*/ 5 h 97"/>
                  <a:gd name="T94" fmla="*/ 94 w 151"/>
                  <a:gd name="T95" fmla="*/ 3 h 97"/>
                  <a:gd name="T96" fmla="*/ 101 w 151"/>
                  <a:gd name="T97" fmla="*/ 3 h 97"/>
                  <a:gd name="T98" fmla="*/ 108 w 151"/>
                  <a:gd name="T99" fmla="*/ 0 h 97"/>
                  <a:gd name="T100" fmla="*/ 113 w 151"/>
                  <a:gd name="T101" fmla="*/ 0 h 97"/>
                  <a:gd name="T102" fmla="*/ 118 w 151"/>
                  <a:gd name="T103" fmla="*/ 1 h 97"/>
                  <a:gd name="T104" fmla="*/ 119 w 151"/>
                  <a:gd name="T105" fmla="*/ 4 h 97"/>
                  <a:gd name="T106" fmla="*/ 121 w 151"/>
                  <a:gd name="T107" fmla="*/ 5 h 97"/>
                  <a:gd name="T108" fmla="*/ 124 w 151"/>
                  <a:gd name="T109" fmla="*/ 5 h 97"/>
                  <a:gd name="T110" fmla="*/ 128 w 151"/>
                  <a:gd name="T111" fmla="*/ 3 h 97"/>
                  <a:gd name="T112" fmla="*/ 131 w 151"/>
                  <a:gd name="T113" fmla="*/ 4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97"/>
                  <a:gd name="T173" fmla="*/ 151 w 15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97">
                    <a:moveTo>
                      <a:pt x="128" y="7"/>
                    </a:moveTo>
                    <a:lnTo>
                      <a:pt x="130" y="8"/>
                    </a:lnTo>
                    <a:lnTo>
                      <a:pt x="133" y="9"/>
                    </a:lnTo>
                    <a:lnTo>
                      <a:pt x="135" y="10"/>
                    </a:lnTo>
                    <a:lnTo>
                      <a:pt x="137" y="11"/>
                    </a:lnTo>
                    <a:lnTo>
                      <a:pt x="139" y="13"/>
                    </a:lnTo>
                    <a:lnTo>
                      <a:pt x="140" y="14"/>
                    </a:lnTo>
                    <a:lnTo>
                      <a:pt x="142" y="16"/>
                    </a:lnTo>
                    <a:lnTo>
                      <a:pt x="143" y="18"/>
                    </a:lnTo>
                    <a:lnTo>
                      <a:pt x="147" y="16"/>
                    </a:lnTo>
                    <a:lnTo>
                      <a:pt x="148" y="17"/>
                    </a:lnTo>
                    <a:lnTo>
                      <a:pt x="149" y="18"/>
                    </a:lnTo>
                    <a:lnTo>
                      <a:pt x="149" y="19"/>
                    </a:lnTo>
                    <a:lnTo>
                      <a:pt x="150" y="20"/>
                    </a:lnTo>
                    <a:lnTo>
                      <a:pt x="145" y="22"/>
                    </a:lnTo>
                    <a:lnTo>
                      <a:pt x="146" y="23"/>
                    </a:lnTo>
                    <a:lnTo>
                      <a:pt x="146" y="24"/>
                    </a:lnTo>
                    <a:lnTo>
                      <a:pt x="146" y="25"/>
                    </a:lnTo>
                    <a:lnTo>
                      <a:pt x="147" y="27"/>
                    </a:lnTo>
                    <a:lnTo>
                      <a:pt x="147" y="28"/>
                    </a:lnTo>
                    <a:lnTo>
                      <a:pt x="147" y="30"/>
                    </a:lnTo>
                    <a:lnTo>
                      <a:pt x="151" y="28"/>
                    </a:lnTo>
                    <a:lnTo>
                      <a:pt x="151" y="32"/>
                    </a:lnTo>
                    <a:lnTo>
                      <a:pt x="151" y="35"/>
                    </a:lnTo>
                    <a:lnTo>
                      <a:pt x="150" y="38"/>
                    </a:lnTo>
                    <a:lnTo>
                      <a:pt x="148" y="42"/>
                    </a:lnTo>
                    <a:lnTo>
                      <a:pt x="144" y="42"/>
                    </a:lnTo>
                    <a:lnTo>
                      <a:pt x="142" y="45"/>
                    </a:lnTo>
                    <a:lnTo>
                      <a:pt x="140" y="49"/>
                    </a:lnTo>
                    <a:lnTo>
                      <a:pt x="138" y="52"/>
                    </a:lnTo>
                    <a:lnTo>
                      <a:pt x="136" y="55"/>
                    </a:lnTo>
                    <a:lnTo>
                      <a:pt x="133" y="58"/>
                    </a:lnTo>
                    <a:lnTo>
                      <a:pt x="130" y="61"/>
                    </a:lnTo>
                    <a:lnTo>
                      <a:pt x="126" y="64"/>
                    </a:lnTo>
                    <a:lnTo>
                      <a:pt x="123" y="67"/>
                    </a:lnTo>
                    <a:lnTo>
                      <a:pt x="119" y="70"/>
                    </a:lnTo>
                    <a:lnTo>
                      <a:pt x="115" y="73"/>
                    </a:lnTo>
                    <a:lnTo>
                      <a:pt x="110" y="76"/>
                    </a:lnTo>
                    <a:lnTo>
                      <a:pt x="106" y="78"/>
                    </a:lnTo>
                    <a:lnTo>
                      <a:pt x="101" y="81"/>
                    </a:lnTo>
                    <a:lnTo>
                      <a:pt x="96" y="83"/>
                    </a:lnTo>
                    <a:lnTo>
                      <a:pt x="91" y="85"/>
                    </a:lnTo>
                    <a:lnTo>
                      <a:pt x="86" y="87"/>
                    </a:lnTo>
                    <a:lnTo>
                      <a:pt x="83" y="88"/>
                    </a:lnTo>
                    <a:lnTo>
                      <a:pt x="80" y="89"/>
                    </a:lnTo>
                    <a:lnTo>
                      <a:pt x="78" y="90"/>
                    </a:lnTo>
                    <a:lnTo>
                      <a:pt x="75" y="90"/>
                    </a:lnTo>
                    <a:lnTo>
                      <a:pt x="72" y="91"/>
                    </a:lnTo>
                    <a:lnTo>
                      <a:pt x="70" y="92"/>
                    </a:lnTo>
                    <a:lnTo>
                      <a:pt x="67" y="92"/>
                    </a:lnTo>
                    <a:lnTo>
                      <a:pt x="64" y="92"/>
                    </a:lnTo>
                    <a:lnTo>
                      <a:pt x="61" y="93"/>
                    </a:lnTo>
                    <a:lnTo>
                      <a:pt x="59" y="93"/>
                    </a:lnTo>
                    <a:lnTo>
                      <a:pt x="56" y="94"/>
                    </a:lnTo>
                    <a:lnTo>
                      <a:pt x="54" y="94"/>
                    </a:lnTo>
                    <a:lnTo>
                      <a:pt x="51" y="94"/>
                    </a:lnTo>
                    <a:lnTo>
                      <a:pt x="49" y="94"/>
                    </a:lnTo>
                    <a:lnTo>
                      <a:pt x="46" y="94"/>
                    </a:lnTo>
                    <a:lnTo>
                      <a:pt x="44" y="94"/>
                    </a:lnTo>
                    <a:lnTo>
                      <a:pt x="42" y="97"/>
                    </a:lnTo>
                    <a:lnTo>
                      <a:pt x="40" y="97"/>
                    </a:lnTo>
                    <a:lnTo>
                      <a:pt x="38" y="97"/>
                    </a:lnTo>
                    <a:lnTo>
                      <a:pt x="37" y="97"/>
                    </a:lnTo>
                    <a:lnTo>
                      <a:pt x="35" y="96"/>
                    </a:lnTo>
                    <a:lnTo>
                      <a:pt x="33" y="96"/>
                    </a:lnTo>
                    <a:lnTo>
                      <a:pt x="32" y="96"/>
                    </a:lnTo>
                    <a:lnTo>
                      <a:pt x="30" y="96"/>
                    </a:lnTo>
                    <a:lnTo>
                      <a:pt x="28" y="95"/>
                    </a:lnTo>
                    <a:lnTo>
                      <a:pt x="31" y="93"/>
                    </a:lnTo>
                    <a:lnTo>
                      <a:pt x="30" y="93"/>
                    </a:lnTo>
                    <a:lnTo>
                      <a:pt x="29" y="92"/>
                    </a:lnTo>
                    <a:lnTo>
                      <a:pt x="28" y="92"/>
                    </a:lnTo>
                    <a:lnTo>
                      <a:pt x="27" y="92"/>
                    </a:lnTo>
                    <a:lnTo>
                      <a:pt x="26" y="91"/>
                    </a:lnTo>
                    <a:lnTo>
                      <a:pt x="25" y="91"/>
                    </a:lnTo>
                    <a:lnTo>
                      <a:pt x="22" y="94"/>
                    </a:lnTo>
                    <a:lnTo>
                      <a:pt x="21" y="93"/>
                    </a:lnTo>
                    <a:lnTo>
                      <a:pt x="20" y="93"/>
                    </a:lnTo>
                    <a:lnTo>
                      <a:pt x="19" y="93"/>
                    </a:lnTo>
                    <a:lnTo>
                      <a:pt x="22" y="90"/>
                    </a:lnTo>
                    <a:lnTo>
                      <a:pt x="20" y="89"/>
                    </a:lnTo>
                    <a:lnTo>
                      <a:pt x="18" y="88"/>
                    </a:lnTo>
                    <a:lnTo>
                      <a:pt x="16" y="87"/>
                    </a:lnTo>
                    <a:lnTo>
                      <a:pt x="14" y="85"/>
                    </a:lnTo>
                    <a:lnTo>
                      <a:pt x="12" y="84"/>
                    </a:lnTo>
                    <a:lnTo>
                      <a:pt x="11" y="82"/>
                    </a:lnTo>
                    <a:lnTo>
                      <a:pt x="9" y="81"/>
                    </a:lnTo>
                    <a:lnTo>
                      <a:pt x="8" y="79"/>
                    </a:lnTo>
                    <a:lnTo>
                      <a:pt x="4" y="81"/>
                    </a:lnTo>
                    <a:lnTo>
                      <a:pt x="3" y="80"/>
                    </a:lnTo>
                    <a:lnTo>
                      <a:pt x="3" y="79"/>
                    </a:lnTo>
                    <a:lnTo>
                      <a:pt x="2" y="78"/>
                    </a:lnTo>
                    <a:lnTo>
                      <a:pt x="2" y="77"/>
                    </a:lnTo>
                    <a:lnTo>
                      <a:pt x="6" y="75"/>
                    </a:lnTo>
                    <a:lnTo>
                      <a:pt x="6" y="74"/>
                    </a:lnTo>
                    <a:lnTo>
                      <a:pt x="5" y="74"/>
                    </a:lnTo>
                    <a:lnTo>
                      <a:pt x="5" y="73"/>
                    </a:lnTo>
                    <a:lnTo>
                      <a:pt x="5" y="72"/>
                    </a:lnTo>
                    <a:lnTo>
                      <a:pt x="5" y="70"/>
                    </a:lnTo>
                    <a:lnTo>
                      <a:pt x="5" y="69"/>
                    </a:lnTo>
                    <a:lnTo>
                      <a:pt x="5" y="67"/>
                    </a:lnTo>
                    <a:lnTo>
                      <a:pt x="0" y="68"/>
                    </a:lnTo>
                    <a:lnTo>
                      <a:pt x="0" y="65"/>
                    </a:lnTo>
                    <a:lnTo>
                      <a:pt x="1" y="62"/>
                    </a:lnTo>
                    <a:lnTo>
                      <a:pt x="1" y="59"/>
                    </a:lnTo>
                    <a:lnTo>
                      <a:pt x="3" y="56"/>
                    </a:lnTo>
                    <a:lnTo>
                      <a:pt x="7" y="56"/>
                    </a:lnTo>
                    <a:lnTo>
                      <a:pt x="8" y="52"/>
                    </a:lnTo>
                    <a:lnTo>
                      <a:pt x="10" y="49"/>
                    </a:lnTo>
                    <a:lnTo>
                      <a:pt x="12" y="46"/>
                    </a:lnTo>
                    <a:lnTo>
                      <a:pt x="15" y="43"/>
                    </a:lnTo>
                    <a:lnTo>
                      <a:pt x="18" y="39"/>
                    </a:lnTo>
                    <a:lnTo>
                      <a:pt x="21" y="36"/>
                    </a:lnTo>
                    <a:lnTo>
                      <a:pt x="24" y="33"/>
                    </a:lnTo>
                    <a:lnTo>
                      <a:pt x="28" y="30"/>
                    </a:lnTo>
                    <a:lnTo>
                      <a:pt x="32" y="27"/>
                    </a:lnTo>
                    <a:lnTo>
                      <a:pt x="36" y="24"/>
                    </a:lnTo>
                    <a:lnTo>
                      <a:pt x="40" y="22"/>
                    </a:lnTo>
                    <a:lnTo>
                      <a:pt x="45" y="19"/>
                    </a:lnTo>
                    <a:lnTo>
                      <a:pt x="50" y="16"/>
                    </a:lnTo>
                    <a:lnTo>
                      <a:pt x="55" y="14"/>
                    </a:lnTo>
                    <a:lnTo>
                      <a:pt x="60" y="12"/>
                    </a:lnTo>
                    <a:lnTo>
                      <a:pt x="65" y="10"/>
                    </a:lnTo>
                    <a:lnTo>
                      <a:pt x="68" y="9"/>
                    </a:lnTo>
                    <a:lnTo>
                      <a:pt x="71" y="8"/>
                    </a:lnTo>
                    <a:lnTo>
                      <a:pt x="73" y="8"/>
                    </a:lnTo>
                    <a:lnTo>
                      <a:pt x="76" y="7"/>
                    </a:lnTo>
                    <a:lnTo>
                      <a:pt x="79" y="6"/>
                    </a:lnTo>
                    <a:lnTo>
                      <a:pt x="81" y="6"/>
                    </a:lnTo>
                    <a:lnTo>
                      <a:pt x="84" y="5"/>
                    </a:lnTo>
                    <a:lnTo>
                      <a:pt x="87" y="5"/>
                    </a:lnTo>
                    <a:lnTo>
                      <a:pt x="89" y="4"/>
                    </a:lnTo>
                    <a:lnTo>
                      <a:pt x="92" y="4"/>
                    </a:lnTo>
                    <a:lnTo>
                      <a:pt x="94" y="3"/>
                    </a:lnTo>
                    <a:lnTo>
                      <a:pt x="97" y="3"/>
                    </a:lnTo>
                    <a:lnTo>
                      <a:pt x="99" y="3"/>
                    </a:lnTo>
                    <a:lnTo>
                      <a:pt x="101" y="3"/>
                    </a:lnTo>
                    <a:lnTo>
                      <a:pt x="104" y="3"/>
                    </a:lnTo>
                    <a:lnTo>
                      <a:pt x="106" y="3"/>
                    </a:lnTo>
                    <a:lnTo>
                      <a:pt x="108" y="0"/>
                    </a:lnTo>
                    <a:lnTo>
                      <a:pt x="110" y="0"/>
                    </a:lnTo>
                    <a:lnTo>
                      <a:pt x="112" y="0"/>
                    </a:lnTo>
                    <a:lnTo>
                      <a:pt x="113" y="0"/>
                    </a:lnTo>
                    <a:lnTo>
                      <a:pt x="115" y="0"/>
                    </a:lnTo>
                    <a:lnTo>
                      <a:pt x="117" y="1"/>
                    </a:lnTo>
                    <a:lnTo>
                      <a:pt x="118" y="1"/>
                    </a:lnTo>
                    <a:lnTo>
                      <a:pt x="120" y="1"/>
                    </a:lnTo>
                    <a:lnTo>
                      <a:pt x="122" y="1"/>
                    </a:lnTo>
                    <a:lnTo>
                      <a:pt x="119" y="4"/>
                    </a:lnTo>
                    <a:lnTo>
                      <a:pt x="120" y="4"/>
                    </a:lnTo>
                    <a:lnTo>
                      <a:pt x="121" y="4"/>
                    </a:lnTo>
                    <a:lnTo>
                      <a:pt x="121" y="5"/>
                    </a:lnTo>
                    <a:lnTo>
                      <a:pt x="122" y="5"/>
                    </a:lnTo>
                    <a:lnTo>
                      <a:pt x="123" y="5"/>
                    </a:lnTo>
                    <a:lnTo>
                      <a:pt x="124" y="5"/>
                    </a:lnTo>
                    <a:lnTo>
                      <a:pt x="125" y="6"/>
                    </a:lnTo>
                    <a:lnTo>
                      <a:pt x="128" y="3"/>
                    </a:lnTo>
                    <a:lnTo>
                      <a:pt x="129" y="3"/>
                    </a:lnTo>
                    <a:lnTo>
                      <a:pt x="130" y="3"/>
                    </a:lnTo>
                    <a:lnTo>
                      <a:pt x="131" y="4"/>
                    </a:lnTo>
                    <a:lnTo>
                      <a:pt x="128"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6" name="Freeform 86"/>
              <p:cNvSpPr>
                <a:spLocks/>
              </p:cNvSpPr>
              <p:nvPr/>
            </p:nvSpPr>
            <p:spPr bwMode="auto">
              <a:xfrm>
                <a:off x="2587" y="1476"/>
                <a:ext cx="96" cy="49"/>
              </a:xfrm>
              <a:custGeom>
                <a:avLst/>
                <a:gdLst>
                  <a:gd name="T0" fmla="*/ 18 w 96"/>
                  <a:gd name="T1" fmla="*/ 26 h 49"/>
                  <a:gd name="T2" fmla="*/ 20 w 96"/>
                  <a:gd name="T3" fmla="*/ 26 h 49"/>
                  <a:gd name="T4" fmla="*/ 22 w 96"/>
                  <a:gd name="T5" fmla="*/ 26 h 49"/>
                  <a:gd name="T6" fmla="*/ 25 w 96"/>
                  <a:gd name="T7" fmla="*/ 25 h 49"/>
                  <a:gd name="T8" fmla="*/ 27 w 96"/>
                  <a:gd name="T9" fmla="*/ 25 h 49"/>
                  <a:gd name="T10" fmla="*/ 29 w 96"/>
                  <a:gd name="T11" fmla="*/ 25 h 49"/>
                  <a:gd name="T12" fmla="*/ 32 w 96"/>
                  <a:gd name="T13" fmla="*/ 24 h 49"/>
                  <a:gd name="T14" fmla="*/ 34 w 96"/>
                  <a:gd name="T15" fmla="*/ 23 h 49"/>
                  <a:gd name="T16" fmla="*/ 38 w 96"/>
                  <a:gd name="T17" fmla="*/ 22 h 49"/>
                  <a:gd name="T18" fmla="*/ 42 w 96"/>
                  <a:gd name="T19" fmla="*/ 20 h 49"/>
                  <a:gd name="T20" fmla="*/ 46 w 96"/>
                  <a:gd name="T21" fmla="*/ 18 h 49"/>
                  <a:gd name="T22" fmla="*/ 50 w 96"/>
                  <a:gd name="T23" fmla="*/ 15 h 49"/>
                  <a:gd name="T24" fmla="*/ 53 w 96"/>
                  <a:gd name="T25" fmla="*/ 13 h 49"/>
                  <a:gd name="T26" fmla="*/ 56 w 96"/>
                  <a:gd name="T27" fmla="*/ 10 h 49"/>
                  <a:gd name="T28" fmla="*/ 58 w 96"/>
                  <a:gd name="T29" fmla="*/ 7 h 49"/>
                  <a:gd name="T30" fmla="*/ 60 w 96"/>
                  <a:gd name="T31" fmla="*/ 4 h 49"/>
                  <a:gd name="T32" fmla="*/ 96 w 96"/>
                  <a:gd name="T33" fmla="*/ 0 h 49"/>
                  <a:gd name="T34" fmla="*/ 92 w 96"/>
                  <a:gd name="T35" fmla="*/ 6 h 49"/>
                  <a:gd name="T36" fmla="*/ 88 w 96"/>
                  <a:gd name="T37" fmla="*/ 12 h 49"/>
                  <a:gd name="T38" fmla="*/ 82 w 96"/>
                  <a:gd name="T39" fmla="*/ 18 h 49"/>
                  <a:gd name="T40" fmla="*/ 75 w 96"/>
                  <a:gd name="T41" fmla="*/ 23 h 49"/>
                  <a:gd name="T42" fmla="*/ 68 w 96"/>
                  <a:gd name="T43" fmla="*/ 29 h 49"/>
                  <a:gd name="T44" fmla="*/ 59 w 96"/>
                  <a:gd name="T45" fmla="*/ 34 h 49"/>
                  <a:gd name="T46" fmla="*/ 50 w 96"/>
                  <a:gd name="T47" fmla="*/ 38 h 49"/>
                  <a:gd name="T48" fmla="*/ 41 w 96"/>
                  <a:gd name="T49" fmla="*/ 42 h 49"/>
                  <a:gd name="T50" fmla="*/ 35 w 96"/>
                  <a:gd name="T51" fmla="*/ 44 h 49"/>
                  <a:gd name="T52" fmla="*/ 30 w 96"/>
                  <a:gd name="T53" fmla="*/ 45 h 49"/>
                  <a:gd name="T54" fmla="*/ 25 w 96"/>
                  <a:gd name="T55" fmla="*/ 46 h 49"/>
                  <a:gd name="T56" fmla="*/ 20 w 96"/>
                  <a:gd name="T57" fmla="*/ 47 h 49"/>
                  <a:gd name="T58" fmla="*/ 15 w 96"/>
                  <a:gd name="T59" fmla="*/ 48 h 49"/>
                  <a:gd name="T60" fmla="*/ 10 w 96"/>
                  <a:gd name="T61" fmla="*/ 48 h 49"/>
                  <a:gd name="T62" fmla="*/ 5 w 96"/>
                  <a:gd name="T63" fmla="*/ 49 h 49"/>
                  <a:gd name="T64" fmla="*/ 0 w 96"/>
                  <a:gd name="T65" fmla="*/ 49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49"/>
                  <a:gd name="T101" fmla="*/ 96 w 9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49">
                    <a:moveTo>
                      <a:pt x="17" y="26"/>
                    </a:moveTo>
                    <a:lnTo>
                      <a:pt x="18" y="26"/>
                    </a:lnTo>
                    <a:lnTo>
                      <a:pt x="19" y="26"/>
                    </a:lnTo>
                    <a:lnTo>
                      <a:pt x="20" y="26"/>
                    </a:lnTo>
                    <a:lnTo>
                      <a:pt x="21" y="26"/>
                    </a:lnTo>
                    <a:lnTo>
                      <a:pt x="22" y="26"/>
                    </a:lnTo>
                    <a:lnTo>
                      <a:pt x="23" y="26"/>
                    </a:lnTo>
                    <a:lnTo>
                      <a:pt x="25" y="25"/>
                    </a:lnTo>
                    <a:lnTo>
                      <a:pt x="26" y="25"/>
                    </a:lnTo>
                    <a:lnTo>
                      <a:pt x="27" y="25"/>
                    </a:lnTo>
                    <a:lnTo>
                      <a:pt x="28" y="25"/>
                    </a:lnTo>
                    <a:lnTo>
                      <a:pt x="29" y="25"/>
                    </a:lnTo>
                    <a:lnTo>
                      <a:pt x="31" y="24"/>
                    </a:lnTo>
                    <a:lnTo>
                      <a:pt x="32" y="24"/>
                    </a:lnTo>
                    <a:lnTo>
                      <a:pt x="33" y="24"/>
                    </a:lnTo>
                    <a:lnTo>
                      <a:pt x="34" y="23"/>
                    </a:lnTo>
                    <a:lnTo>
                      <a:pt x="36" y="23"/>
                    </a:lnTo>
                    <a:lnTo>
                      <a:pt x="38" y="22"/>
                    </a:lnTo>
                    <a:lnTo>
                      <a:pt x="40" y="21"/>
                    </a:lnTo>
                    <a:lnTo>
                      <a:pt x="42" y="20"/>
                    </a:lnTo>
                    <a:lnTo>
                      <a:pt x="44" y="19"/>
                    </a:lnTo>
                    <a:lnTo>
                      <a:pt x="46" y="18"/>
                    </a:lnTo>
                    <a:lnTo>
                      <a:pt x="48" y="17"/>
                    </a:lnTo>
                    <a:lnTo>
                      <a:pt x="50" y="15"/>
                    </a:lnTo>
                    <a:lnTo>
                      <a:pt x="52" y="14"/>
                    </a:lnTo>
                    <a:lnTo>
                      <a:pt x="53" y="13"/>
                    </a:lnTo>
                    <a:lnTo>
                      <a:pt x="55" y="11"/>
                    </a:lnTo>
                    <a:lnTo>
                      <a:pt x="56" y="10"/>
                    </a:lnTo>
                    <a:lnTo>
                      <a:pt x="57" y="9"/>
                    </a:lnTo>
                    <a:lnTo>
                      <a:pt x="58" y="7"/>
                    </a:lnTo>
                    <a:lnTo>
                      <a:pt x="59" y="6"/>
                    </a:lnTo>
                    <a:lnTo>
                      <a:pt x="60" y="4"/>
                    </a:lnTo>
                    <a:lnTo>
                      <a:pt x="61" y="3"/>
                    </a:lnTo>
                    <a:lnTo>
                      <a:pt x="96" y="0"/>
                    </a:lnTo>
                    <a:lnTo>
                      <a:pt x="94" y="3"/>
                    </a:lnTo>
                    <a:lnTo>
                      <a:pt x="92" y="6"/>
                    </a:lnTo>
                    <a:lnTo>
                      <a:pt x="90" y="9"/>
                    </a:lnTo>
                    <a:lnTo>
                      <a:pt x="88" y="12"/>
                    </a:lnTo>
                    <a:lnTo>
                      <a:pt x="85" y="15"/>
                    </a:lnTo>
                    <a:lnTo>
                      <a:pt x="82" y="18"/>
                    </a:lnTo>
                    <a:lnTo>
                      <a:pt x="79" y="20"/>
                    </a:lnTo>
                    <a:lnTo>
                      <a:pt x="75" y="23"/>
                    </a:lnTo>
                    <a:lnTo>
                      <a:pt x="72" y="26"/>
                    </a:lnTo>
                    <a:lnTo>
                      <a:pt x="68" y="29"/>
                    </a:lnTo>
                    <a:lnTo>
                      <a:pt x="64" y="31"/>
                    </a:lnTo>
                    <a:lnTo>
                      <a:pt x="59" y="34"/>
                    </a:lnTo>
                    <a:lnTo>
                      <a:pt x="55" y="36"/>
                    </a:lnTo>
                    <a:lnTo>
                      <a:pt x="50" y="38"/>
                    </a:lnTo>
                    <a:lnTo>
                      <a:pt x="46" y="40"/>
                    </a:lnTo>
                    <a:lnTo>
                      <a:pt x="41" y="42"/>
                    </a:lnTo>
                    <a:lnTo>
                      <a:pt x="38" y="43"/>
                    </a:lnTo>
                    <a:lnTo>
                      <a:pt x="35" y="44"/>
                    </a:lnTo>
                    <a:lnTo>
                      <a:pt x="33" y="44"/>
                    </a:lnTo>
                    <a:lnTo>
                      <a:pt x="30" y="45"/>
                    </a:lnTo>
                    <a:lnTo>
                      <a:pt x="27" y="46"/>
                    </a:lnTo>
                    <a:lnTo>
                      <a:pt x="25" y="46"/>
                    </a:lnTo>
                    <a:lnTo>
                      <a:pt x="22" y="47"/>
                    </a:lnTo>
                    <a:lnTo>
                      <a:pt x="20" y="47"/>
                    </a:lnTo>
                    <a:lnTo>
                      <a:pt x="17" y="48"/>
                    </a:lnTo>
                    <a:lnTo>
                      <a:pt x="15" y="48"/>
                    </a:lnTo>
                    <a:lnTo>
                      <a:pt x="12" y="48"/>
                    </a:lnTo>
                    <a:lnTo>
                      <a:pt x="10" y="48"/>
                    </a:lnTo>
                    <a:lnTo>
                      <a:pt x="7" y="49"/>
                    </a:lnTo>
                    <a:lnTo>
                      <a:pt x="5" y="49"/>
                    </a:lnTo>
                    <a:lnTo>
                      <a:pt x="3" y="49"/>
                    </a:lnTo>
                    <a:lnTo>
                      <a:pt x="0" y="49"/>
                    </a:lnTo>
                    <a:lnTo>
                      <a:pt x="17"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7" name="Freeform 87"/>
              <p:cNvSpPr>
                <a:spLocks/>
              </p:cNvSpPr>
              <p:nvPr/>
            </p:nvSpPr>
            <p:spPr bwMode="auto">
              <a:xfrm>
                <a:off x="2648" y="1456"/>
                <a:ext cx="37" cy="17"/>
              </a:xfrm>
              <a:custGeom>
                <a:avLst/>
                <a:gdLst>
                  <a:gd name="T0" fmla="*/ 37 w 37"/>
                  <a:gd name="T1" fmla="*/ 8 h 17"/>
                  <a:gd name="T2" fmla="*/ 37 w 37"/>
                  <a:gd name="T3" fmla="*/ 6 h 17"/>
                  <a:gd name="T4" fmla="*/ 37 w 37"/>
                  <a:gd name="T5" fmla="*/ 5 h 17"/>
                  <a:gd name="T6" fmla="*/ 37 w 37"/>
                  <a:gd name="T7" fmla="*/ 3 h 17"/>
                  <a:gd name="T8" fmla="*/ 37 w 37"/>
                  <a:gd name="T9" fmla="*/ 2 h 17"/>
                  <a:gd name="T10" fmla="*/ 36 w 37"/>
                  <a:gd name="T11" fmla="*/ 2 h 17"/>
                  <a:gd name="T12" fmla="*/ 36 w 37"/>
                  <a:gd name="T13" fmla="*/ 1 h 17"/>
                  <a:gd name="T14" fmla="*/ 36 w 37"/>
                  <a:gd name="T15" fmla="*/ 1 h 17"/>
                  <a:gd name="T16" fmla="*/ 36 w 37"/>
                  <a:gd name="T17" fmla="*/ 0 h 17"/>
                  <a:gd name="T18" fmla="*/ 0 w 37"/>
                  <a:gd name="T19" fmla="*/ 14 h 17"/>
                  <a:gd name="T20" fmla="*/ 0 w 37"/>
                  <a:gd name="T21" fmla="*/ 14 h 17"/>
                  <a:gd name="T22" fmla="*/ 0 w 37"/>
                  <a:gd name="T23" fmla="*/ 14 h 17"/>
                  <a:gd name="T24" fmla="*/ 0 w 37"/>
                  <a:gd name="T25" fmla="*/ 15 h 17"/>
                  <a:gd name="T26" fmla="*/ 0 w 37"/>
                  <a:gd name="T27" fmla="*/ 15 h 17"/>
                  <a:gd name="T28" fmla="*/ 0 w 37"/>
                  <a:gd name="T29" fmla="*/ 15 h 17"/>
                  <a:gd name="T30" fmla="*/ 0 w 37"/>
                  <a:gd name="T31" fmla="*/ 16 h 17"/>
                  <a:gd name="T32" fmla="*/ 1 w 37"/>
                  <a:gd name="T33" fmla="*/ 17 h 17"/>
                  <a:gd name="T34" fmla="*/ 1 w 37"/>
                  <a:gd name="T35" fmla="*/ 17 h 17"/>
                  <a:gd name="T36" fmla="*/ 37 w 37"/>
                  <a:gd name="T37" fmla="*/ 8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7" y="8"/>
                    </a:moveTo>
                    <a:lnTo>
                      <a:pt x="37" y="6"/>
                    </a:lnTo>
                    <a:lnTo>
                      <a:pt x="37" y="5"/>
                    </a:lnTo>
                    <a:lnTo>
                      <a:pt x="37" y="3"/>
                    </a:lnTo>
                    <a:lnTo>
                      <a:pt x="37" y="2"/>
                    </a:lnTo>
                    <a:lnTo>
                      <a:pt x="36" y="2"/>
                    </a:lnTo>
                    <a:lnTo>
                      <a:pt x="36" y="1"/>
                    </a:lnTo>
                    <a:lnTo>
                      <a:pt x="36" y="0"/>
                    </a:lnTo>
                    <a:lnTo>
                      <a:pt x="0" y="14"/>
                    </a:lnTo>
                    <a:lnTo>
                      <a:pt x="0" y="15"/>
                    </a:lnTo>
                    <a:lnTo>
                      <a:pt x="0" y="16"/>
                    </a:lnTo>
                    <a:lnTo>
                      <a:pt x="1" y="17"/>
                    </a:lnTo>
                    <a:lnTo>
                      <a:pt x="37"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8" name="Freeform 88"/>
              <p:cNvSpPr>
                <a:spLocks/>
              </p:cNvSpPr>
              <p:nvPr/>
            </p:nvSpPr>
            <p:spPr bwMode="auto">
              <a:xfrm>
                <a:off x="2637" y="1439"/>
                <a:ext cx="28" cy="24"/>
              </a:xfrm>
              <a:custGeom>
                <a:avLst/>
                <a:gdLst>
                  <a:gd name="T0" fmla="*/ 28 w 28"/>
                  <a:gd name="T1" fmla="*/ 2 h 24"/>
                  <a:gd name="T2" fmla="*/ 27 w 28"/>
                  <a:gd name="T3" fmla="*/ 2 h 24"/>
                  <a:gd name="T4" fmla="*/ 26 w 28"/>
                  <a:gd name="T5" fmla="*/ 1 h 24"/>
                  <a:gd name="T6" fmla="*/ 25 w 28"/>
                  <a:gd name="T7" fmla="*/ 1 h 24"/>
                  <a:gd name="T8" fmla="*/ 25 w 28"/>
                  <a:gd name="T9" fmla="*/ 1 h 24"/>
                  <a:gd name="T10" fmla="*/ 24 w 28"/>
                  <a:gd name="T11" fmla="*/ 1 h 24"/>
                  <a:gd name="T12" fmla="*/ 23 w 28"/>
                  <a:gd name="T13" fmla="*/ 1 h 24"/>
                  <a:gd name="T14" fmla="*/ 23 w 28"/>
                  <a:gd name="T15" fmla="*/ 0 h 24"/>
                  <a:gd name="T16" fmla="*/ 22 w 28"/>
                  <a:gd name="T17" fmla="*/ 0 h 24"/>
                  <a:gd name="T18" fmla="*/ 0 w 28"/>
                  <a:gd name="T19" fmla="*/ 23 h 24"/>
                  <a:gd name="T20" fmla="*/ 0 w 28"/>
                  <a:gd name="T21" fmla="*/ 23 h 24"/>
                  <a:gd name="T22" fmla="*/ 1 w 28"/>
                  <a:gd name="T23" fmla="*/ 23 h 24"/>
                  <a:gd name="T24" fmla="*/ 2 w 28"/>
                  <a:gd name="T25" fmla="*/ 23 h 24"/>
                  <a:gd name="T26" fmla="*/ 2 w 28"/>
                  <a:gd name="T27" fmla="*/ 24 h 24"/>
                  <a:gd name="T28" fmla="*/ 28 w 28"/>
                  <a:gd name="T29" fmla="*/ 2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28" y="2"/>
                    </a:moveTo>
                    <a:lnTo>
                      <a:pt x="27" y="2"/>
                    </a:lnTo>
                    <a:lnTo>
                      <a:pt x="26" y="1"/>
                    </a:lnTo>
                    <a:lnTo>
                      <a:pt x="25" y="1"/>
                    </a:lnTo>
                    <a:lnTo>
                      <a:pt x="24" y="1"/>
                    </a:lnTo>
                    <a:lnTo>
                      <a:pt x="23" y="1"/>
                    </a:lnTo>
                    <a:lnTo>
                      <a:pt x="23" y="0"/>
                    </a:lnTo>
                    <a:lnTo>
                      <a:pt x="22" y="0"/>
                    </a:lnTo>
                    <a:lnTo>
                      <a:pt x="0" y="23"/>
                    </a:lnTo>
                    <a:lnTo>
                      <a:pt x="1" y="23"/>
                    </a:lnTo>
                    <a:lnTo>
                      <a:pt x="2" y="23"/>
                    </a:lnTo>
                    <a:lnTo>
                      <a:pt x="2" y="24"/>
                    </a:lnTo>
                    <a:lnTo>
                      <a:pt x="28"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9" name="Freeform 89"/>
              <p:cNvSpPr>
                <a:spLocks/>
              </p:cNvSpPr>
              <p:nvPr/>
            </p:nvSpPr>
            <p:spPr bwMode="auto">
              <a:xfrm>
                <a:off x="2552" y="1438"/>
                <a:ext cx="94" cy="50"/>
              </a:xfrm>
              <a:custGeom>
                <a:avLst/>
                <a:gdLst>
                  <a:gd name="T0" fmla="*/ 92 w 94"/>
                  <a:gd name="T1" fmla="*/ 0 h 50"/>
                  <a:gd name="T2" fmla="*/ 88 w 94"/>
                  <a:gd name="T3" fmla="*/ 0 h 50"/>
                  <a:gd name="T4" fmla="*/ 83 w 94"/>
                  <a:gd name="T5" fmla="*/ 1 h 50"/>
                  <a:gd name="T6" fmla="*/ 78 w 94"/>
                  <a:gd name="T7" fmla="*/ 1 h 50"/>
                  <a:gd name="T8" fmla="*/ 74 w 94"/>
                  <a:gd name="T9" fmla="*/ 2 h 50"/>
                  <a:gd name="T10" fmla="*/ 69 w 94"/>
                  <a:gd name="T11" fmla="*/ 3 h 50"/>
                  <a:gd name="T12" fmla="*/ 64 w 94"/>
                  <a:gd name="T13" fmla="*/ 4 h 50"/>
                  <a:gd name="T14" fmla="*/ 59 w 94"/>
                  <a:gd name="T15" fmla="*/ 6 h 50"/>
                  <a:gd name="T16" fmla="*/ 51 w 94"/>
                  <a:gd name="T17" fmla="*/ 9 h 50"/>
                  <a:gd name="T18" fmla="*/ 41 w 94"/>
                  <a:gd name="T19" fmla="*/ 13 h 50"/>
                  <a:gd name="T20" fmla="*/ 32 w 94"/>
                  <a:gd name="T21" fmla="*/ 18 h 50"/>
                  <a:gd name="T22" fmla="*/ 24 w 94"/>
                  <a:gd name="T23" fmla="*/ 23 h 50"/>
                  <a:gd name="T24" fmla="*/ 17 w 94"/>
                  <a:gd name="T25" fmla="*/ 29 h 50"/>
                  <a:gd name="T26" fmla="*/ 11 w 94"/>
                  <a:gd name="T27" fmla="*/ 35 h 50"/>
                  <a:gd name="T28" fmla="*/ 6 w 94"/>
                  <a:gd name="T29" fmla="*/ 41 h 50"/>
                  <a:gd name="T30" fmla="*/ 2 w 94"/>
                  <a:gd name="T31" fmla="*/ 47 h 50"/>
                  <a:gd name="T32" fmla="*/ 35 w 94"/>
                  <a:gd name="T33" fmla="*/ 47 h 50"/>
                  <a:gd name="T34" fmla="*/ 36 w 94"/>
                  <a:gd name="T35" fmla="*/ 44 h 50"/>
                  <a:gd name="T36" fmla="*/ 38 w 94"/>
                  <a:gd name="T37" fmla="*/ 41 h 50"/>
                  <a:gd name="T38" fmla="*/ 41 w 94"/>
                  <a:gd name="T39" fmla="*/ 38 h 50"/>
                  <a:gd name="T40" fmla="*/ 44 w 94"/>
                  <a:gd name="T41" fmla="*/ 35 h 50"/>
                  <a:gd name="T42" fmla="*/ 48 w 94"/>
                  <a:gd name="T43" fmla="*/ 33 h 50"/>
                  <a:gd name="T44" fmla="*/ 52 w 94"/>
                  <a:gd name="T45" fmla="*/ 30 h 50"/>
                  <a:gd name="T46" fmla="*/ 56 w 94"/>
                  <a:gd name="T47" fmla="*/ 28 h 50"/>
                  <a:gd name="T48" fmla="*/ 61 w 94"/>
                  <a:gd name="T49" fmla="*/ 26 h 50"/>
                  <a:gd name="T50" fmla="*/ 63 w 94"/>
                  <a:gd name="T51" fmla="*/ 25 h 50"/>
                  <a:gd name="T52" fmla="*/ 66 w 94"/>
                  <a:gd name="T53" fmla="*/ 25 h 50"/>
                  <a:gd name="T54" fmla="*/ 68 w 94"/>
                  <a:gd name="T55" fmla="*/ 24 h 50"/>
                  <a:gd name="T56" fmla="*/ 70 w 94"/>
                  <a:gd name="T57" fmla="*/ 24 h 50"/>
                  <a:gd name="T58" fmla="*/ 73 w 94"/>
                  <a:gd name="T59" fmla="*/ 23 h 50"/>
                  <a:gd name="T60" fmla="*/ 75 w 94"/>
                  <a:gd name="T61" fmla="*/ 23 h 50"/>
                  <a:gd name="T62" fmla="*/ 77 w 94"/>
                  <a:gd name="T63" fmla="*/ 23 h 50"/>
                  <a:gd name="T64" fmla="*/ 79 w 94"/>
                  <a:gd name="T65" fmla="*/ 23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50"/>
                  <a:gd name="T101" fmla="*/ 94 w 9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50">
                    <a:moveTo>
                      <a:pt x="94" y="0"/>
                    </a:moveTo>
                    <a:lnTo>
                      <a:pt x="92" y="0"/>
                    </a:lnTo>
                    <a:lnTo>
                      <a:pt x="90" y="0"/>
                    </a:lnTo>
                    <a:lnTo>
                      <a:pt x="88" y="0"/>
                    </a:lnTo>
                    <a:lnTo>
                      <a:pt x="85" y="0"/>
                    </a:lnTo>
                    <a:lnTo>
                      <a:pt x="83" y="1"/>
                    </a:lnTo>
                    <a:lnTo>
                      <a:pt x="81" y="1"/>
                    </a:lnTo>
                    <a:lnTo>
                      <a:pt x="78" y="1"/>
                    </a:lnTo>
                    <a:lnTo>
                      <a:pt x="76" y="2"/>
                    </a:lnTo>
                    <a:lnTo>
                      <a:pt x="74" y="2"/>
                    </a:lnTo>
                    <a:lnTo>
                      <a:pt x="71" y="3"/>
                    </a:lnTo>
                    <a:lnTo>
                      <a:pt x="69" y="3"/>
                    </a:lnTo>
                    <a:lnTo>
                      <a:pt x="66" y="4"/>
                    </a:lnTo>
                    <a:lnTo>
                      <a:pt x="64" y="4"/>
                    </a:lnTo>
                    <a:lnTo>
                      <a:pt x="61" y="5"/>
                    </a:lnTo>
                    <a:lnTo>
                      <a:pt x="59" y="6"/>
                    </a:lnTo>
                    <a:lnTo>
                      <a:pt x="56" y="7"/>
                    </a:lnTo>
                    <a:lnTo>
                      <a:pt x="51" y="9"/>
                    </a:lnTo>
                    <a:lnTo>
                      <a:pt x="46" y="11"/>
                    </a:lnTo>
                    <a:lnTo>
                      <a:pt x="41" y="13"/>
                    </a:lnTo>
                    <a:lnTo>
                      <a:pt x="37" y="15"/>
                    </a:lnTo>
                    <a:lnTo>
                      <a:pt x="32" y="18"/>
                    </a:lnTo>
                    <a:lnTo>
                      <a:pt x="28" y="21"/>
                    </a:lnTo>
                    <a:lnTo>
                      <a:pt x="24" y="23"/>
                    </a:lnTo>
                    <a:lnTo>
                      <a:pt x="20" y="26"/>
                    </a:lnTo>
                    <a:lnTo>
                      <a:pt x="17" y="29"/>
                    </a:lnTo>
                    <a:lnTo>
                      <a:pt x="14" y="32"/>
                    </a:lnTo>
                    <a:lnTo>
                      <a:pt x="11" y="35"/>
                    </a:lnTo>
                    <a:lnTo>
                      <a:pt x="8" y="38"/>
                    </a:lnTo>
                    <a:lnTo>
                      <a:pt x="6" y="41"/>
                    </a:lnTo>
                    <a:lnTo>
                      <a:pt x="4" y="44"/>
                    </a:lnTo>
                    <a:lnTo>
                      <a:pt x="2" y="47"/>
                    </a:lnTo>
                    <a:lnTo>
                      <a:pt x="0" y="50"/>
                    </a:lnTo>
                    <a:lnTo>
                      <a:pt x="35" y="47"/>
                    </a:lnTo>
                    <a:lnTo>
                      <a:pt x="35" y="45"/>
                    </a:lnTo>
                    <a:lnTo>
                      <a:pt x="36" y="44"/>
                    </a:lnTo>
                    <a:lnTo>
                      <a:pt x="37" y="42"/>
                    </a:lnTo>
                    <a:lnTo>
                      <a:pt x="38" y="41"/>
                    </a:lnTo>
                    <a:lnTo>
                      <a:pt x="40" y="39"/>
                    </a:lnTo>
                    <a:lnTo>
                      <a:pt x="41" y="38"/>
                    </a:lnTo>
                    <a:lnTo>
                      <a:pt x="43" y="36"/>
                    </a:lnTo>
                    <a:lnTo>
                      <a:pt x="44" y="35"/>
                    </a:lnTo>
                    <a:lnTo>
                      <a:pt x="46" y="34"/>
                    </a:lnTo>
                    <a:lnTo>
                      <a:pt x="48" y="33"/>
                    </a:lnTo>
                    <a:lnTo>
                      <a:pt x="50" y="31"/>
                    </a:lnTo>
                    <a:lnTo>
                      <a:pt x="52" y="30"/>
                    </a:lnTo>
                    <a:lnTo>
                      <a:pt x="54" y="29"/>
                    </a:lnTo>
                    <a:lnTo>
                      <a:pt x="56" y="28"/>
                    </a:lnTo>
                    <a:lnTo>
                      <a:pt x="59" y="27"/>
                    </a:lnTo>
                    <a:lnTo>
                      <a:pt x="61" y="26"/>
                    </a:lnTo>
                    <a:lnTo>
                      <a:pt x="62" y="26"/>
                    </a:lnTo>
                    <a:lnTo>
                      <a:pt x="63" y="25"/>
                    </a:lnTo>
                    <a:lnTo>
                      <a:pt x="65" y="25"/>
                    </a:lnTo>
                    <a:lnTo>
                      <a:pt x="66" y="25"/>
                    </a:lnTo>
                    <a:lnTo>
                      <a:pt x="67" y="24"/>
                    </a:lnTo>
                    <a:lnTo>
                      <a:pt x="68" y="24"/>
                    </a:lnTo>
                    <a:lnTo>
                      <a:pt x="69" y="24"/>
                    </a:lnTo>
                    <a:lnTo>
                      <a:pt x="70" y="24"/>
                    </a:lnTo>
                    <a:lnTo>
                      <a:pt x="71" y="24"/>
                    </a:lnTo>
                    <a:lnTo>
                      <a:pt x="73" y="23"/>
                    </a:lnTo>
                    <a:lnTo>
                      <a:pt x="74" y="23"/>
                    </a:lnTo>
                    <a:lnTo>
                      <a:pt x="75" y="23"/>
                    </a:lnTo>
                    <a:lnTo>
                      <a:pt x="76" y="23"/>
                    </a:lnTo>
                    <a:lnTo>
                      <a:pt x="77" y="23"/>
                    </a:lnTo>
                    <a:lnTo>
                      <a:pt x="78" y="23"/>
                    </a:lnTo>
                    <a:lnTo>
                      <a:pt x="79" y="23"/>
                    </a:lnTo>
                    <a:lnTo>
                      <a:pt x="9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0" name="Freeform 90"/>
              <p:cNvSpPr>
                <a:spLocks/>
              </p:cNvSpPr>
              <p:nvPr/>
            </p:nvSpPr>
            <p:spPr bwMode="auto">
              <a:xfrm>
                <a:off x="2590" y="1492"/>
                <a:ext cx="9" cy="7"/>
              </a:xfrm>
              <a:custGeom>
                <a:avLst/>
                <a:gdLst>
                  <a:gd name="T0" fmla="*/ 4 w 9"/>
                  <a:gd name="T1" fmla="*/ 0 h 7"/>
                  <a:gd name="T2" fmla="*/ 4 w 9"/>
                  <a:gd name="T3" fmla="*/ 1 h 7"/>
                  <a:gd name="T4" fmla="*/ 4 w 9"/>
                  <a:gd name="T5" fmla="*/ 2 h 7"/>
                  <a:gd name="T6" fmla="*/ 5 w 9"/>
                  <a:gd name="T7" fmla="*/ 2 h 7"/>
                  <a:gd name="T8" fmla="*/ 6 w 9"/>
                  <a:gd name="T9" fmla="*/ 3 h 7"/>
                  <a:gd name="T10" fmla="*/ 6 w 9"/>
                  <a:gd name="T11" fmla="*/ 3 h 7"/>
                  <a:gd name="T12" fmla="*/ 7 w 9"/>
                  <a:gd name="T13" fmla="*/ 3 h 7"/>
                  <a:gd name="T14" fmla="*/ 8 w 9"/>
                  <a:gd name="T15" fmla="*/ 4 h 7"/>
                  <a:gd name="T16" fmla="*/ 9 w 9"/>
                  <a:gd name="T17" fmla="*/ 4 h 7"/>
                  <a:gd name="T18" fmla="*/ 6 w 9"/>
                  <a:gd name="T19" fmla="*/ 7 h 7"/>
                  <a:gd name="T20" fmla="*/ 5 w 9"/>
                  <a:gd name="T21" fmla="*/ 6 h 7"/>
                  <a:gd name="T22" fmla="*/ 4 w 9"/>
                  <a:gd name="T23" fmla="*/ 6 h 7"/>
                  <a:gd name="T24" fmla="*/ 3 w 9"/>
                  <a:gd name="T25" fmla="*/ 5 h 7"/>
                  <a:gd name="T26" fmla="*/ 2 w 9"/>
                  <a:gd name="T27" fmla="*/ 5 h 7"/>
                  <a:gd name="T28" fmla="*/ 2 w 9"/>
                  <a:gd name="T29" fmla="*/ 4 h 7"/>
                  <a:gd name="T30" fmla="*/ 1 w 9"/>
                  <a:gd name="T31" fmla="*/ 3 h 7"/>
                  <a:gd name="T32" fmla="*/ 0 w 9"/>
                  <a:gd name="T33" fmla="*/ 3 h 7"/>
                  <a:gd name="T34" fmla="*/ 0 w 9"/>
                  <a:gd name="T35" fmla="*/ 2 h 7"/>
                  <a:gd name="T36" fmla="*/ 4 w 9"/>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4" y="0"/>
                    </a:moveTo>
                    <a:lnTo>
                      <a:pt x="4" y="1"/>
                    </a:lnTo>
                    <a:lnTo>
                      <a:pt x="4" y="2"/>
                    </a:lnTo>
                    <a:lnTo>
                      <a:pt x="5" y="2"/>
                    </a:lnTo>
                    <a:lnTo>
                      <a:pt x="6" y="3"/>
                    </a:lnTo>
                    <a:lnTo>
                      <a:pt x="7" y="3"/>
                    </a:lnTo>
                    <a:lnTo>
                      <a:pt x="8" y="4"/>
                    </a:lnTo>
                    <a:lnTo>
                      <a:pt x="9" y="4"/>
                    </a:lnTo>
                    <a:lnTo>
                      <a:pt x="6" y="7"/>
                    </a:lnTo>
                    <a:lnTo>
                      <a:pt x="5" y="6"/>
                    </a:lnTo>
                    <a:lnTo>
                      <a:pt x="4" y="6"/>
                    </a:lnTo>
                    <a:lnTo>
                      <a:pt x="3" y="5"/>
                    </a:lnTo>
                    <a:lnTo>
                      <a:pt x="2" y="5"/>
                    </a:lnTo>
                    <a:lnTo>
                      <a:pt x="2" y="4"/>
                    </a:lnTo>
                    <a:lnTo>
                      <a:pt x="1" y="3"/>
                    </a:lnTo>
                    <a:lnTo>
                      <a:pt x="0" y="3"/>
                    </a:lnTo>
                    <a:lnTo>
                      <a:pt x="0" y="2"/>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1" name="Freeform 91"/>
              <p:cNvSpPr>
                <a:spLocks/>
              </p:cNvSpPr>
              <p:nvPr/>
            </p:nvSpPr>
            <p:spPr bwMode="auto">
              <a:xfrm>
                <a:off x="2597" y="1497"/>
                <a:ext cx="5" cy="3"/>
              </a:xfrm>
              <a:custGeom>
                <a:avLst/>
                <a:gdLst>
                  <a:gd name="T0" fmla="*/ 3 w 5"/>
                  <a:gd name="T1" fmla="*/ 0 h 3"/>
                  <a:gd name="T2" fmla="*/ 3 w 5"/>
                  <a:gd name="T3" fmla="*/ 0 h 3"/>
                  <a:gd name="T4" fmla="*/ 4 w 5"/>
                  <a:gd name="T5" fmla="*/ 0 h 3"/>
                  <a:gd name="T6" fmla="*/ 4 w 5"/>
                  <a:gd name="T7" fmla="*/ 0 h 3"/>
                  <a:gd name="T8" fmla="*/ 5 w 5"/>
                  <a:gd name="T9" fmla="*/ 0 h 3"/>
                  <a:gd name="T10" fmla="*/ 2 w 5"/>
                  <a:gd name="T11" fmla="*/ 3 h 3"/>
                  <a:gd name="T12" fmla="*/ 2 w 5"/>
                  <a:gd name="T13" fmla="*/ 2 h 3"/>
                  <a:gd name="T14" fmla="*/ 1 w 5"/>
                  <a:gd name="T15" fmla="*/ 2 h 3"/>
                  <a:gd name="T16" fmla="*/ 0 w 5"/>
                  <a:gd name="T17" fmla="*/ 2 h 3"/>
                  <a:gd name="T18" fmla="*/ 0 w 5"/>
                  <a:gd name="T19" fmla="*/ 2 h 3"/>
                  <a:gd name="T20" fmla="*/ 3 w 5"/>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3" y="0"/>
                    </a:moveTo>
                    <a:lnTo>
                      <a:pt x="3" y="0"/>
                    </a:lnTo>
                    <a:lnTo>
                      <a:pt x="4" y="0"/>
                    </a:lnTo>
                    <a:lnTo>
                      <a:pt x="5" y="0"/>
                    </a:lnTo>
                    <a:lnTo>
                      <a:pt x="2" y="3"/>
                    </a:lnTo>
                    <a:lnTo>
                      <a:pt x="2" y="2"/>
                    </a:lnTo>
                    <a:lnTo>
                      <a:pt x="1" y="2"/>
                    </a:lnTo>
                    <a:lnTo>
                      <a:pt x="0" y="2"/>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2" name="Freeform 92"/>
              <p:cNvSpPr>
                <a:spLocks/>
              </p:cNvSpPr>
              <p:nvPr/>
            </p:nvSpPr>
            <p:spPr bwMode="auto">
              <a:xfrm>
                <a:off x="2642" y="1471"/>
                <a:ext cx="4" cy="4"/>
              </a:xfrm>
              <a:custGeom>
                <a:avLst/>
                <a:gdLst>
                  <a:gd name="T0" fmla="*/ 4 w 4"/>
                  <a:gd name="T1" fmla="*/ 3 h 4"/>
                  <a:gd name="T2" fmla="*/ 4 w 4"/>
                  <a:gd name="T3" fmla="*/ 2 h 4"/>
                  <a:gd name="T4" fmla="*/ 4 w 4"/>
                  <a:gd name="T5" fmla="*/ 2 h 4"/>
                  <a:gd name="T6" fmla="*/ 4 w 4"/>
                  <a:gd name="T7" fmla="*/ 1 h 4"/>
                  <a:gd name="T8" fmla="*/ 4 w 4"/>
                  <a:gd name="T9" fmla="*/ 1 h 4"/>
                  <a:gd name="T10" fmla="*/ 4 w 4"/>
                  <a:gd name="T11" fmla="*/ 0 h 4"/>
                  <a:gd name="T12" fmla="*/ 4 w 4"/>
                  <a:gd name="T13" fmla="*/ 0 h 4"/>
                  <a:gd name="T14" fmla="*/ 4 w 4"/>
                  <a:gd name="T15" fmla="*/ 0 h 4"/>
                  <a:gd name="T16" fmla="*/ 4 w 4"/>
                  <a:gd name="T17" fmla="*/ 0 h 4"/>
                  <a:gd name="T18" fmla="*/ 0 w 4"/>
                  <a:gd name="T19" fmla="*/ 1 h 4"/>
                  <a:gd name="T20" fmla="*/ 0 w 4"/>
                  <a:gd name="T21" fmla="*/ 1 h 4"/>
                  <a:gd name="T22" fmla="*/ 0 w 4"/>
                  <a:gd name="T23" fmla="*/ 1 h 4"/>
                  <a:gd name="T24" fmla="*/ 0 w 4"/>
                  <a:gd name="T25" fmla="*/ 2 h 4"/>
                  <a:gd name="T26" fmla="*/ 0 w 4"/>
                  <a:gd name="T27" fmla="*/ 2 h 4"/>
                  <a:gd name="T28" fmla="*/ 0 w 4"/>
                  <a:gd name="T29" fmla="*/ 2 h 4"/>
                  <a:gd name="T30" fmla="*/ 0 w 4"/>
                  <a:gd name="T31" fmla="*/ 3 h 4"/>
                  <a:gd name="T32" fmla="*/ 0 w 4"/>
                  <a:gd name="T33" fmla="*/ 3 h 4"/>
                  <a:gd name="T34" fmla="*/ 0 w 4"/>
                  <a:gd name="T35" fmla="*/ 4 h 4"/>
                  <a:gd name="T36" fmla="*/ 4 w 4"/>
                  <a:gd name="T37" fmla="*/ 3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
                  <a:gd name="T59" fmla="*/ 4 w 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
                    <a:moveTo>
                      <a:pt x="4" y="3"/>
                    </a:moveTo>
                    <a:lnTo>
                      <a:pt x="4" y="2"/>
                    </a:lnTo>
                    <a:lnTo>
                      <a:pt x="4" y="1"/>
                    </a:lnTo>
                    <a:lnTo>
                      <a:pt x="4" y="0"/>
                    </a:lnTo>
                    <a:lnTo>
                      <a:pt x="0" y="1"/>
                    </a:lnTo>
                    <a:lnTo>
                      <a:pt x="0" y="2"/>
                    </a:lnTo>
                    <a:lnTo>
                      <a:pt x="0" y="3"/>
                    </a:lnTo>
                    <a:lnTo>
                      <a:pt x="0" y="4"/>
                    </a:lnTo>
                    <a:lnTo>
                      <a:pt x="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3" name="Freeform 93"/>
              <p:cNvSpPr>
                <a:spLocks/>
              </p:cNvSpPr>
              <p:nvPr/>
            </p:nvSpPr>
            <p:spPr bwMode="auto">
              <a:xfrm>
                <a:off x="2588" y="1488"/>
                <a:ext cx="5" cy="4"/>
              </a:xfrm>
              <a:custGeom>
                <a:avLst/>
                <a:gdLst>
                  <a:gd name="T0" fmla="*/ 4 w 5"/>
                  <a:gd name="T1" fmla="*/ 0 h 4"/>
                  <a:gd name="T2" fmla="*/ 4 w 5"/>
                  <a:gd name="T3" fmla="*/ 1 h 4"/>
                  <a:gd name="T4" fmla="*/ 4 w 5"/>
                  <a:gd name="T5" fmla="*/ 1 h 4"/>
                  <a:gd name="T6" fmla="*/ 4 w 5"/>
                  <a:gd name="T7" fmla="*/ 1 h 4"/>
                  <a:gd name="T8" fmla="*/ 4 w 5"/>
                  <a:gd name="T9" fmla="*/ 2 h 4"/>
                  <a:gd name="T10" fmla="*/ 5 w 5"/>
                  <a:gd name="T11" fmla="*/ 2 h 4"/>
                  <a:gd name="T12" fmla="*/ 5 w 5"/>
                  <a:gd name="T13" fmla="*/ 2 h 4"/>
                  <a:gd name="T14" fmla="*/ 5 w 5"/>
                  <a:gd name="T15" fmla="*/ 3 h 4"/>
                  <a:gd name="T16" fmla="*/ 5 w 5"/>
                  <a:gd name="T17" fmla="*/ 3 h 4"/>
                  <a:gd name="T18" fmla="*/ 1 w 5"/>
                  <a:gd name="T19" fmla="*/ 4 h 4"/>
                  <a:gd name="T20" fmla="*/ 1 w 5"/>
                  <a:gd name="T21" fmla="*/ 4 h 4"/>
                  <a:gd name="T22" fmla="*/ 1 w 5"/>
                  <a:gd name="T23" fmla="*/ 4 h 4"/>
                  <a:gd name="T24" fmla="*/ 1 w 5"/>
                  <a:gd name="T25" fmla="*/ 4 h 4"/>
                  <a:gd name="T26" fmla="*/ 1 w 5"/>
                  <a:gd name="T27" fmla="*/ 3 h 4"/>
                  <a:gd name="T28" fmla="*/ 0 w 5"/>
                  <a:gd name="T29" fmla="*/ 3 h 4"/>
                  <a:gd name="T30" fmla="*/ 0 w 5"/>
                  <a:gd name="T31" fmla="*/ 2 h 4"/>
                  <a:gd name="T32" fmla="*/ 0 w 5"/>
                  <a:gd name="T33" fmla="*/ 2 h 4"/>
                  <a:gd name="T34" fmla="*/ 0 w 5"/>
                  <a:gd name="T35" fmla="*/ 1 h 4"/>
                  <a:gd name="T36" fmla="*/ 4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4"/>
                  <a:gd name="T59" fmla="*/ 5 w 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4">
                    <a:moveTo>
                      <a:pt x="4" y="0"/>
                    </a:moveTo>
                    <a:lnTo>
                      <a:pt x="4" y="1"/>
                    </a:lnTo>
                    <a:lnTo>
                      <a:pt x="4" y="2"/>
                    </a:lnTo>
                    <a:lnTo>
                      <a:pt x="5" y="2"/>
                    </a:lnTo>
                    <a:lnTo>
                      <a:pt x="5" y="3"/>
                    </a:lnTo>
                    <a:lnTo>
                      <a:pt x="1" y="4"/>
                    </a:lnTo>
                    <a:lnTo>
                      <a:pt x="1" y="3"/>
                    </a:lnTo>
                    <a:lnTo>
                      <a:pt x="0" y="3"/>
                    </a:lnTo>
                    <a:lnTo>
                      <a:pt x="0" y="2"/>
                    </a:lnTo>
                    <a:lnTo>
                      <a:pt x="0" y="1"/>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4" name="Freeform 94"/>
              <p:cNvSpPr>
                <a:spLocks/>
              </p:cNvSpPr>
              <p:nvPr/>
            </p:nvSpPr>
            <p:spPr bwMode="auto">
              <a:xfrm>
                <a:off x="2605" y="1479"/>
                <a:ext cx="40" cy="21"/>
              </a:xfrm>
              <a:custGeom>
                <a:avLst/>
                <a:gdLst>
                  <a:gd name="T0" fmla="*/ 37 w 40"/>
                  <a:gd name="T1" fmla="*/ 0 h 21"/>
                  <a:gd name="T2" fmla="*/ 36 w 40"/>
                  <a:gd name="T3" fmla="*/ 1 h 21"/>
                  <a:gd name="T4" fmla="*/ 36 w 40"/>
                  <a:gd name="T5" fmla="*/ 2 h 21"/>
                  <a:gd name="T6" fmla="*/ 35 w 40"/>
                  <a:gd name="T7" fmla="*/ 4 h 21"/>
                  <a:gd name="T8" fmla="*/ 34 w 40"/>
                  <a:gd name="T9" fmla="*/ 5 h 21"/>
                  <a:gd name="T10" fmla="*/ 33 w 40"/>
                  <a:gd name="T11" fmla="*/ 6 h 21"/>
                  <a:gd name="T12" fmla="*/ 32 w 40"/>
                  <a:gd name="T13" fmla="*/ 7 h 21"/>
                  <a:gd name="T14" fmla="*/ 31 w 40"/>
                  <a:gd name="T15" fmla="*/ 8 h 21"/>
                  <a:gd name="T16" fmla="*/ 30 w 40"/>
                  <a:gd name="T17" fmla="*/ 9 h 21"/>
                  <a:gd name="T18" fmla="*/ 28 w 40"/>
                  <a:gd name="T19" fmla="*/ 10 h 21"/>
                  <a:gd name="T20" fmla="*/ 27 w 40"/>
                  <a:gd name="T21" fmla="*/ 11 h 21"/>
                  <a:gd name="T22" fmla="*/ 25 w 40"/>
                  <a:gd name="T23" fmla="*/ 12 h 21"/>
                  <a:gd name="T24" fmla="*/ 24 w 40"/>
                  <a:gd name="T25" fmla="*/ 13 h 21"/>
                  <a:gd name="T26" fmla="*/ 22 w 40"/>
                  <a:gd name="T27" fmla="*/ 14 h 21"/>
                  <a:gd name="T28" fmla="*/ 20 w 40"/>
                  <a:gd name="T29" fmla="*/ 15 h 21"/>
                  <a:gd name="T30" fmla="*/ 18 w 40"/>
                  <a:gd name="T31" fmla="*/ 16 h 21"/>
                  <a:gd name="T32" fmla="*/ 17 w 40"/>
                  <a:gd name="T33" fmla="*/ 16 h 21"/>
                  <a:gd name="T34" fmla="*/ 15 w 40"/>
                  <a:gd name="T35" fmla="*/ 17 h 21"/>
                  <a:gd name="T36" fmla="*/ 13 w 40"/>
                  <a:gd name="T37" fmla="*/ 17 h 21"/>
                  <a:gd name="T38" fmla="*/ 11 w 40"/>
                  <a:gd name="T39" fmla="*/ 18 h 21"/>
                  <a:gd name="T40" fmla="*/ 9 w 40"/>
                  <a:gd name="T41" fmla="*/ 18 h 21"/>
                  <a:gd name="T42" fmla="*/ 7 w 40"/>
                  <a:gd name="T43" fmla="*/ 19 h 21"/>
                  <a:gd name="T44" fmla="*/ 5 w 40"/>
                  <a:gd name="T45" fmla="*/ 19 h 21"/>
                  <a:gd name="T46" fmla="*/ 3 w 40"/>
                  <a:gd name="T47" fmla="*/ 19 h 21"/>
                  <a:gd name="T48" fmla="*/ 2 w 40"/>
                  <a:gd name="T49" fmla="*/ 19 h 21"/>
                  <a:gd name="T50" fmla="*/ 0 w 40"/>
                  <a:gd name="T51" fmla="*/ 21 h 21"/>
                  <a:gd name="T52" fmla="*/ 1 w 40"/>
                  <a:gd name="T53" fmla="*/ 21 h 21"/>
                  <a:gd name="T54" fmla="*/ 2 w 40"/>
                  <a:gd name="T55" fmla="*/ 21 h 21"/>
                  <a:gd name="T56" fmla="*/ 3 w 40"/>
                  <a:gd name="T57" fmla="*/ 21 h 21"/>
                  <a:gd name="T58" fmla="*/ 4 w 40"/>
                  <a:gd name="T59" fmla="*/ 21 h 21"/>
                  <a:gd name="T60" fmla="*/ 5 w 40"/>
                  <a:gd name="T61" fmla="*/ 21 h 21"/>
                  <a:gd name="T62" fmla="*/ 6 w 40"/>
                  <a:gd name="T63" fmla="*/ 21 h 21"/>
                  <a:gd name="T64" fmla="*/ 7 w 40"/>
                  <a:gd name="T65" fmla="*/ 21 h 21"/>
                  <a:gd name="T66" fmla="*/ 8 w 40"/>
                  <a:gd name="T67" fmla="*/ 21 h 21"/>
                  <a:gd name="T68" fmla="*/ 9 w 40"/>
                  <a:gd name="T69" fmla="*/ 21 h 21"/>
                  <a:gd name="T70" fmla="*/ 10 w 40"/>
                  <a:gd name="T71" fmla="*/ 20 h 21"/>
                  <a:gd name="T72" fmla="*/ 11 w 40"/>
                  <a:gd name="T73" fmla="*/ 20 h 21"/>
                  <a:gd name="T74" fmla="*/ 13 w 40"/>
                  <a:gd name="T75" fmla="*/ 20 h 21"/>
                  <a:gd name="T76" fmla="*/ 14 w 40"/>
                  <a:gd name="T77" fmla="*/ 20 h 21"/>
                  <a:gd name="T78" fmla="*/ 15 w 40"/>
                  <a:gd name="T79" fmla="*/ 19 h 21"/>
                  <a:gd name="T80" fmla="*/ 16 w 40"/>
                  <a:gd name="T81" fmla="*/ 19 h 21"/>
                  <a:gd name="T82" fmla="*/ 17 w 40"/>
                  <a:gd name="T83" fmla="*/ 18 h 21"/>
                  <a:gd name="T84" fmla="*/ 19 w 40"/>
                  <a:gd name="T85" fmla="*/ 18 h 21"/>
                  <a:gd name="T86" fmla="*/ 21 w 40"/>
                  <a:gd name="T87" fmla="*/ 17 h 21"/>
                  <a:gd name="T88" fmla="*/ 23 w 40"/>
                  <a:gd name="T89" fmla="*/ 16 h 21"/>
                  <a:gd name="T90" fmla="*/ 25 w 40"/>
                  <a:gd name="T91" fmla="*/ 15 h 21"/>
                  <a:gd name="T92" fmla="*/ 27 w 40"/>
                  <a:gd name="T93" fmla="*/ 14 h 21"/>
                  <a:gd name="T94" fmla="*/ 29 w 40"/>
                  <a:gd name="T95" fmla="*/ 13 h 21"/>
                  <a:gd name="T96" fmla="*/ 31 w 40"/>
                  <a:gd name="T97" fmla="*/ 11 h 21"/>
                  <a:gd name="T98" fmla="*/ 32 w 40"/>
                  <a:gd name="T99" fmla="*/ 10 h 21"/>
                  <a:gd name="T100" fmla="*/ 34 w 40"/>
                  <a:gd name="T101" fmla="*/ 9 h 21"/>
                  <a:gd name="T102" fmla="*/ 35 w 40"/>
                  <a:gd name="T103" fmla="*/ 8 h 21"/>
                  <a:gd name="T104" fmla="*/ 36 w 40"/>
                  <a:gd name="T105" fmla="*/ 6 h 21"/>
                  <a:gd name="T106" fmla="*/ 37 w 40"/>
                  <a:gd name="T107" fmla="*/ 5 h 21"/>
                  <a:gd name="T108" fmla="*/ 38 w 40"/>
                  <a:gd name="T109" fmla="*/ 4 h 21"/>
                  <a:gd name="T110" fmla="*/ 39 w 40"/>
                  <a:gd name="T111" fmla="*/ 2 h 21"/>
                  <a:gd name="T112" fmla="*/ 40 w 40"/>
                  <a:gd name="T113" fmla="*/ 1 h 21"/>
                  <a:gd name="T114" fmla="*/ 40 w 40"/>
                  <a:gd name="T115" fmla="*/ 0 h 21"/>
                  <a:gd name="T116" fmla="*/ 37 w 40"/>
                  <a:gd name="T117" fmla="*/ 0 h 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
                  <a:gd name="T178" fmla="*/ 0 h 21"/>
                  <a:gd name="T179" fmla="*/ 40 w 40"/>
                  <a:gd name="T180" fmla="*/ 21 h 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 h="21">
                    <a:moveTo>
                      <a:pt x="37" y="0"/>
                    </a:moveTo>
                    <a:lnTo>
                      <a:pt x="36" y="1"/>
                    </a:lnTo>
                    <a:lnTo>
                      <a:pt x="36" y="2"/>
                    </a:lnTo>
                    <a:lnTo>
                      <a:pt x="35" y="4"/>
                    </a:lnTo>
                    <a:lnTo>
                      <a:pt x="34" y="5"/>
                    </a:lnTo>
                    <a:lnTo>
                      <a:pt x="33" y="6"/>
                    </a:lnTo>
                    <a:lnTo>
                      <a:pt x="32" y="7"/>
                    </a:lnTo>
                    <a:lnTo>
                      <a:pt x="31" y="8"/>
                    </a:lnTo>
                    <a:lnTo>
                      <a:pt x="30" y="9"/>
                    </a:lnTo>
                    <a:lnTo>
                      <a:pt x="28" y="10"/>
                    </a:lnTo>
                    <a:lnTo>
                      <a:pt x="27" y="11"/>
                    </a:lnTo>
                    <a:lnTo>
                      <a:pt x="25" y="12"/>
                    </a:lnTo>
                    <a:lnTo>
                      <a:pt x="24" y="13"/>
                    </a:lnTo>
                    <a:lnTo>
                      <a:pt x="22" y="14"/>
                    </a:lnTo>
                    <a:lnTo>
                      <a:pt x="20" y="15"/>
                    </a:lnTo>
                    <a:lnTo>
                      <a:pt x="18" y="16"/>
                    </a:lnTo>
                    <a:lnTo>
                      <a:pt x="17" y="16"/>
                    </a:lnTo>
                    <a:lnTo>
                      <a:pt x="15" y="17"/>
                    </a:lnTo>
                    <a:lnTo>
                      <a:pt x="13" y="17"/>
                    </a:lnTo>
                    <a:lnTo>
                      <a:pt x="11" y="18"/>
                    </a:lnTo>
                    <a:lnTo>
                      <a:pt x="9" y="18"/>
                    </a:lnTo>
                    <a:lnTo>
                      <a:pt x="7" y="19"/>
                    </a:lnTo>
                    <a:lnTo>
                      <a:pt x="5" y="19"/>
                    </a:lnTo>
                    <a:lnTo>
                      <a:pt x="3" y="19"/>
                    </a:lnTo>
                    <a:lnTo>
                      <a:pt x="2" y="19"/>
                    </a:lnTo>
                    <a:lnTo>
                      <a:pt x="0" y="21"/>
                    </a:lnTo>
                    <a:lnTo>
                      <a:pt x="1" y="21"/>
                    </a:lnTo>
                    <a:lnTo>
                      <a:pt x="2" y="21"/>
                    </a:lnTo>
                    <a:lnTo>
                      <a:pt x="3" y="21"/>
                    </a:lnTo>
                    <a:lnTo>
                      <a:pt x="4" y="21"/>
                    </a:lnTo>
                    <a:lnTo>
                      <a:pt x="5" y="21"/>
                    </a:lnTo>
                    <a:lnTo>
                      <a:pt x="6" y="21"/>
                    </a:lnTo>
                    <a:lnTo>
                      <a:pt x="7" y="21"/>
                    </a:lnTo>
                    <a:lnTo>
                      <a:pt x="8" y="21"/>
                    </a:lnTo>
                    <a:lnTo>
                      <a:pt x="9" y="21"/>
                    </a:lnTo>
                    <a:lnTo>
                      <a:pt x="10" y="20"/>
                    </a:lnTo>
                    <a:lnTo>
                      <a:pt x="11" y="20"/>
                    </a:lnTo>
                    <a:lnTo>
                      <a:pt x="13" y="20"/>
                    </a:lnTo>
                    <a:lnTo>
                      <a:pt x="14" y="20"/>
                    </a:lnTo>
                    <a:lnTo>
                      <a:pt x="15" y="19"/>
                    </a:lnTo>
                    <a:lnTo>
                      <a:pt x="16" y="19"/>
                    </a:lnTo>
                    <a:lnTo>
                      <a:pt x="17" y="18"/>
                    </a:lnTo>
                    <a:lnTo>
                      <a:pt x="19" y="18"/>
                    </a:lnTo>
                    <a:lnTo>
                      <a:pt x="21" y="17"/>
                    </a:lnTo>
                    <a:lnTo>
                      <a:pt x="23" y="16"/>
                    </a:lnTo>
                    <a:lnTo>
                      <a:pt x="25" y="15"/>
                    </a:lnTo>
                    <a:lnTo>
                      <a:pt x="27" y="14"/>
                    </a:lnTo>
                    <a:lnTo>
                      <a:pt x="29" y="13"/>
                    </a:lnTo>
                    <a:lnTo>
                      <a:pt x="31" y="11"/>
                    </a:lnTo>
                    <a:lnTo>
                      <a:pt x="32" y="10"/>
                    </a:lnTo>
                    <a:lnTo>
                      <a:pt x="34" y="9"/>
                    </a:lnTo>
                    <a:lnTo>
                      <a:pt x="35" y="8"/>
                    </a:lnTo>
                    <a:lnTo>
                      <a:pt x="36" y="6"/>
                    </a:lnTo>
                    <a:lnTo>
                      <a:pt x="37" y="5"/>
                    </a:lnTo>
                    <a:lnTo>
                      <a:pt x="38" y="4"/>
                    </a:lnTo>
                    <a:lnTo>
                      <a:pt x="39" y="2"/>
                    </a:lnTo>
                    <a:lnTo>
                      <a:pt x="40" y="1"/>
                    </a:lnTo>
                    <a:lnTo>
                      <a:pt x="40" y="0"/>
                    </a:lnTo>
                    <a:lnTo>
                      <a:pt x="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5" name="Freeform 95"/>
              <p:cNvSpPr>
                <a:spLocks/>
              </p:cNvSpPr>
              <p:nvPr/>
            </p:nvSpPr>
            <p:spPr bwMode="auto">
              <a:xfrm>
                <a:off x="2641" y="1442"/>
                <a:ext cx="41" cy="26"/>
              </a:xfrm>
              <a:custGeom>
                <a:avLst/>
                <a:gdLst>
                  <a:gd name="T0" fmla="*/ 0 w 41"/>
                  <a:gd name="T1" fmla="*/ 21 h 26"/>
                  <a:gd name="T2" fmla="*/ 1 w 41"/>
                  <a:gd name="T3" fmla="*/ 22 h 26"/>
                  <a:gd name="T4" fmla="*/ 2 w 41"/>
                  <a:gd name="T5" fmla="*/ 22 h 26"/>
                  <a:gd name="T6" fmla="*/ 3 w 41"/>
                  <a:gd name="T7" fmla="*/ 23 h 26"/>
                  <a:gd name="T8" fmla="*/ 3 w 41"/>
                  <a:gd name="T9" fmla="*/ 23 h 26"/>
                  <a:gd name="T10" fmla="*/ 4 w 41"/>
                  <a:gd name="T11" fmla="*/ 24 h 26"/>
                  <a:gd name="T12" fmla="*/ 5 w 41"/>
                  <a:gd name="T13" fmla="*/ 25 h 26"/>
                  <a:gd name="T14" fmla="*/ 5 w 41"/>
                  <a:gd name="T15" fmla="*/ 25 h 26"/>
                  <a:gd name="T16" fmla="*/ 6 w 41"/>
                  <a:gd name="T17" fmla="*/ 26 h 26"/>
                  <a:gd name="T18" fmla="*/ 41 w 41"/>
                  <a:gd name="T19" fmla="*/ 10 h 26"/>
                  <a:gd name="T20" fmla="*/ 40 w 41"/>
                  <a:gd name="T21" fmla="*/ 8 h 26"/>
                  <a:gd name="T22" fmla="*/ 38 w 41"/>
                  <a:gd name="T23" fmla="*/ 7 h 26"/>
                  <a:gd name="T24" fmla="*/ 37 w 41"/>
                  <a:gd name="T25" fmla="*/ 5 h 26"/>
                  <a:gd name="T26" fmla="*/ 35 w 41"/>
                  <a:gd name="T27" fmla="*/ 4 h 26"/>
                  <a:gd name="T28" fmla="*/ 33 w 41"/>
                  <a:gd name="T29" fmla="*/ 3 h 26"/>
                  <a:gd name="T30" fmla="*/ 31 w 41"/>
                  <a:gd name="T31" fmla="*/ 2 h 26"/>
                  <a:gd name="T32" fmla="*/ 29 w 41"/>
                  <a:gd name="T33" fmla="*/ 1 h 26"/>
                  <a:gd name="T34" fmla="*/ 26 w 41"/>
                  <a:gd name="T35" fmla="*/ 0 h 26"/>
                  <a:gd name="T36" fmla="*/ 0 w 41"/>
                  <a:gd name="T37" fmla="*/ 21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6"/>
                  <a:gd name="T59" fmla="*/ 41 w 41"/>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6">
                    <a:moveTo>
                      <a:pt x="0" y="21"/>
                    </a:moveTo>
                    <a:lnTo>
                      <a:pt x="1" y="22"/>
                    </a:lnTo>
                    <a:lnTo>
                      <a:pt x="2" y="22"/>
                    </a:lnTo>
                    <a:lnTo>
                      <a:pt x="3" y="23"/>
                    </a:lnTo>
                    <a:lnTo>
                      <a:pt x="4" y="24"/>
                    </a:lnTo>
                    <a:lnTo>
                      <a:pt x="5" y="25"/>
                    </a:lnTo>
                    <a:lnTo>
                      <a:pt x="6" y="26"/>
                    </a:lnTo>
                    <a:lnTo>
                      <a:pt x="41" y="10"/>
                    </a:lnTo>
                    <a:lnTo>
                      <a:pt x="40" y="8"/>
                    </a:lnTo>
                    <a:lnTo>
                      <a:pt x="38" y="7"/>
                    </a:lnTo>
                    <a:lnTo>
                      <a:pt x="37" y="5"/>
                    </a:lnTo>
                    <a:lnTo>
                      <a:pt x="35" y="4"/>
                    </a:lnTo>
                    <a:lnTo>
                      <a:pt x="33" y="3"/>
                    </a:lnTo>
                    <a:lnTo>
                      <a:pt x="31" y="2"/>
                    </a:lnTo>
                    <a:lnTo>
                      <a:pt x="29" y="1"/>
                    </a:lnTo>
                    <a:lnTo>
                      <a:pt x="26" y="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6" name="Freeform 96"/>
              <p:cNvSpPr>
                <a:spLocks/>
              </p:cNvSpPr>
              <p:nvPr/>
            </p:nvSpPr>
            <p:spPr bwMode="auto">
              <a:xfrm>
                <a:off x="2636" y="1465"/>
                <a:ext cx="9" cy="6"/>
              </a:xfrm>
              <a:custGeom>
                <a:avLst/>
                <a:gdLst>
                  <a:gd name="T0" fmla="*/ 0 w 9"/>
                  <a:gd name="T1" fmla="*/ 2 h 6"/>
                  <a:gd name="T2" fmla="*/ 1 w 9"/>
                  <a:gd name="T3" fmla="*/ 2 h 6"/>
                  <a:gd name="T4" fmla="*/ 2 w 9"/>
                  <a:gd name="T5" fmla="*/ 3 h 6"/>
                  <a:gd name="T6" fmla="*/ 2 w 9"/>
                  <a:gd name="T7" fmla="*/ 3 h 6"/>
                  <a:gd name="T8" fmla="*/ 3 w 9"/>
                  <a:gd name="T9" fmla="*/ 3 h 6"/>
                  <a:gd name="T10" fmla="*/ 4 w 9"/>
                  <a:gd name="T11" fmla="*/ 4 h 6"/>
                  <a:gd name="T12" fmla="*/ 4 w 9"/>
                  <a:gd name="T13" fmla="*/ 5 h 6"/>
                  <a:gd name="T14" fmla="*/ 5 w 9"/>
                  <a:gd name="T15" fmla="*/ 5 h 6"/>
                  <a:gd name="T16" fmla="*/ 5 w 9"/>
                  <a:gd name="T17" fmla="*/ 6 h 6"/>
                  <a:gd name="T18" fmla="*/ 9 w 9"/>
                  <a:gd name="T19" fmla="*/ 4 h 6"/>
                  <a:gd name="T20" fmla="*/ 8 w 9"/>
                  <a:gd name="T21" fmla="*/ 3 h 6"/>
                  <a:gd name="T22" fmla="*/ 8 w 9"/>
                  <a:gd name="T23" fmla="*/ 3 h 6"/>
                  <a:gd name="T24" fmla="*/ 7 w 9"/>
                  <a:gd name="T25" fmla="*/ 2 h 6"/>
                  <a:gd name="T26" fmla="*/ 6 w 9"/>
                  <a:gd name="T27" fmla="*/ 1 h 6"/>
                  <a:gd name="T28" fmla="*/ 5 w 9"/>
                  <a:gd name="T29" fmla="*/ 1 h 6"/>
                  <a:gd name="T30" fmla="*/ 5 w 9"/>
                  <a:gd name="T31" fmla="*/ 0 h 6"/>
                  <a:gd name="T32" fmla="*/ 4 w 9"/>
                  <a:gd name="T33" fmla="*/ 0 h 6"/>
                  <a:gd name="T34" fmla="*/ 3 w 9"/>
                  <a:gd name="T35" fmla="*/ 0 h 6"/>
                  <a:gd name="T36" fmla="*/ 0 w 9"/>
                  <a:gd name="T37" fmla="*/ 2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0" y="2"/>
                    </a:moveTo>
                    <a:lnTo>
                      <a:pt x="1" y="2"/>
                    </a:lnTo>
                    <a:lnTo>
                      <a:pt x="2" y="3"/>
                    </a:lnTo>
                    <a:lnTo>
                      <a:pt x="3" y="3"/>
                    </a:lnTo>
                    <a:lnTo>
                      <a:pt x="4" y="4"/>
                    </a:lnTo>
                    <a:lnTo>
                      <a:pt x="4" y="5"/>
                    </a:lnTo>
                    <a:lnTo>
                      <a:pt x="5" y="5"/>
                    </a:lnTo>
                    <a:lnTo>
                      <a:pt x="5" y="6"/>
                    </a:lnTo>
                    <a:lnTo>
                      <a:pt x="9" y="4"/>
                    </a:lnTo>
                    <a:lnTo>
                      <a:pt x="8" y="3"/>
                    </a:lnTo>
                    <a:lnTo>
                      <a:pt x="7" y="2"/>
                    </a:lnTo>
                    <a:lnTo>
                      <a:pt x="6" y="1"/>
                    </a:lnTo>
                    <a:lnTo>
                      <a:pt x="5" y="1"/>
                    </a:lnTo>
                    <a:lnTo>
                      <a:pt x="5" y="0"/>
                    </a:lnTo>
                    <a:lnTo>
                      <a:pt x="4" y="0"/>
                    </a:lnTo>
                    <a:lnTo>
                      <a:pt x="3" y="0"/>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7" name="Freeform 97"/>
              <p:cNvSpPr>
                <a:spLocks/>
              </p:cNvSpPr>
              <p:nvPr/>
            </p:nvSpPr>
            <p:spPr bwMode="auto">
              <a:xfrm>
                <a:off x="2633" y="1464"/>
                <a:ext cx="5" cy="2"/>
              </a:xfrm>
              <a:custGeom>
                <a:avLst/>
                <a:gdLst>
                  <a:gd name="T0" fmla="*/ 5 w 5"/>
                  <a:gd name="T1" fmla="*/ 0 h 2"/>
                  <a:gd name="T2" fmla="*/ 4 w 5"/>
                  <a:gd name="T3" fmla="*/ 0 h 2"/>
                  <a:gd name="T4" fmla="*/ 4 w 5"/>
                  <a:gd name="T5" fmla="*/ 0 h 2"/>
                  <a:gd name="T6" fmla="*/ 3 w 5"/>
                  <a:gd name="T7" fmla="*/ 0 h 2"/>
                  <a:gd name="T8" fmla="*/ 2 w 5"/>
                  <a:gd name="T9" fmla="*/ 0 h 2"/>
                  <a:gd name="T10" fmla="*/ 0 w 5"/>
                  <a:gd name="T11" fmla="*/ 2 h 2"/>
                  <a:gd name="T12" fmla="*/ 1 w 5"/>
                  <a:gd name="T13" fmla="*/ 2 h 2"/>
                  <a:gd name="T14" fmla="*/ 1 w 5"/>
                  <a:gd name="T15" fmla="*/ 2 h 2"/>
                  <a:gd name="T16" fmla="*/ 2 w 5"/>
                  <a:gd name="T17" fmla="*/ 2 h 2"/>
                  <a:gd name="T18" fmla="*/ 2 w 5"/>
                  <a:gd name="T19" fmla="*/ 2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4" y="0"/>
                    </a:lnTo>
                    <a:lnTo>
                      <a:pt x="3" y="0"/>
                    </a:lnTo>
                    <a:lnTo>
                      <a:pt x="2" y="0"/>
                    </a:lnTo>
                    <a:lnTo>
                      <a:pt x="0" y="2"/>
                    </a:lnTo>
                    <a:lnTo>
                      <a:pt x="1" y="2"/>
                    </a:lnTo>
                    <a:lnTo>
                      <a:pt x="2" y="2"/>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8" name="Freeform 98"/>
              <p:cNvSpPr>
                <a:spLocks/>
              </p:cNvSpPr>
              <p:nvPr/>
            </p:nvSpPr>
            <p:spPr bwMode="auto">
              <a:xfrm>
                <a:off x="2589" y="1463"/>
                <a:ext cx="41" cy="21"/>
              </a:xfrm>
              <a:custGeom>
                <a:avLst/>
                <a:gdLst>
                  <a:gd name="T0" fmla="*/ 41 w 41"/>
                  <a:gd name="T1" fmla="*/ 0 h 21"/>
                  <a:gd name="T2" fmla="*/ 39 w 41"/>
                  <a:gd name="T3" fmla="*/ 0 h 21"/>
                  <a:gd name="T4" fmla="*/ 37 w 41"/>
                  <a:gd name="T5" fmla="*/ 0 h 21"/>
                  <a:gd name="T6" fmla="*/ 35 w 41"/>
                  <a:gd name="T7" fmla="*/ 0 h 21"/>
                  <a:gd name="T8" fmla="*/ 33 w 41"/>
                  <a:gd name="T9" fmla="*/ 0 h 21"/>
                  <a:gd name="T10" fmla="*/ 31 w 41"/>
                  <a:gd name="T11" fmla="*/ 1 h 21"/>
                  <a:gd name="T12" fmla="*/ 29 w 41"/>
                  <a:gd name="T13" fmla="*/ 1 h 21"/>
                  <a:gd name="T14" fmla="*/ 27 w 41"/>
                  <a:gd name="T15" fmla="*/ 2 h 21"/>
                  <a:gd name="T16" fmla="*/ 24 w 41"/>
                  <a:gd name="T17" fmla="*/ 2 h 21"/>
                  <a:gd name="T18" fmla="*/ 22 w 41"/>
                  <a:gd name="T19" fmla="*/ 3 h 21"/>
                  <a:gd name="T20" fmla="*/ 20 w 41"/>
                  <a:gd name="T21" fmla="*/ 4 h 21"/>
                  <a:gd name="T22" fmla="*/ 18 w 41"/>
                  <a:gd name="T23" fmla="*/ 5 h 21"/>
                  <a:gd name="T24" fmla="*/ 16 w 41"/>
                  <a:gd name="T25" fmla="*/ 6 h 21"/>
                  <a:gd name="T26" fmla="*/ 14 w 41"/>
                  <a:gd name="T27" fmla="*/ 7 h 21"/>
                  <a:gd name="T28" fmla="*/ 12 w 41"/>
                  <a:gd name="T29" fmla="*/ 8 h 21"/>
                  <a:gd name="T30" fmla="*/ 11 w 41"/>
                  <a:gd name="T31" fmla="*/ 9 h 21"/>
                  <a:gd name="T32" fmla="*/ 9 w 41"/>
                  <a:gd name="T33" fmla="*/ 11 h 21"/>
                  <a:gd name="T34" fmla="*/ 8 w 41"/>
                  <a:gd name="T35" fmla="*/ 12 h 21"/>
                  <a:gd name="T36" fmla="*/ 6 w 41"/>
                  <a:gd name="T37" fmla="*/ 13 h 21"/>
                  <a:gd name="T38" fmla="*/ 5 w 41"/>
                  <a:gd name="T39" fmla="*/ 15 h 21"/>
                  <a:gd name="T40" fmla="*/ 4 w 41"/>
                  <a:gd name="T41" fmla="*/ 16 h 21"/>
                  <a:gd name="T42" fmla="*/ 2 w 41"/>
                  <a:gd name="T43" fmla="*/ 17 h 21"/>
                  <a:gd name="T44" fmla="*/ 2 w 41"/>
                  <a:gd name="T45" fmla="*/ 19 h 21"/>
                  <a:gd name="T46" fmla="*/ 1 w 41"/>
                  <a:gd name="T47" fmla="*/ 20 h 21"/>
                  <a:gd name="T48" fmla="*/ 0 w 41"/>
                  <a:gd name="T49" fmla="*/ 21 h 21"/>
                  <a:gd name="T50" fmla="*/ 4 w 41"/>
                  <a:gd name="T51" fmla="*/ 21 h 21"/>
                  <a:gd name="T52" fmla="*/ 5 w 41"/>
                  <a:gd name="T53" fmla="*/ 20 h 21"/>
                  <a:gd name="T54" fmla="*/ 5 w 41"/>
                  <a:gd name="T55" fmla="*/ 19 h 21"/>
                  <a:gd name="T56" fmla="*/ 6 w 41"/>
                  <a:gd name="T57" fmla="*/ 17 h 21"/>
                  <a:gd name="T58" fmla="*/ 7 w 41"/>
                  <a:gd name="T59" fmla="*/ 16 h 21"/>
                  <a:gd name="T60" fmla="*/ 8 w 41"/>
                  <a:gd name="T61" fmla="*/ 15 h 21"/>
                  <a:gd name="T62" fmla="*/ 9 w 41"/>
                  <a:gd name="T63" fmla="*/ 14 h 21"/>
                  <a:gd name="T64" fmla="*/ 10 w 41"/>
                  <a:gd name="T65" fmla="*/ 13 h 21"/>
                  <a:gd name="T66" fmla="*/ 12 w 41"/>
                  <a:gd name="T67" fmla="*/ 12 h 21"/>
                  <a:gd name="T68" fmla="*/ 13 w 41"/>
                  <a:gd name="T69" fmla="*/ 11 h 21"/>
                  <a:gd name="T70" fmla="*/ 15 w 41"/>
                  <a:gd name="T71" fmla="*/ 10 h 21"/>
                  <a:gd name="T72" fmla="*/ 16 w 41"/>
                  <a:gd name="T73" fmla="*/ 9 h 21"/>
                  <a:gd name="T74" fmla="*/ 18 w 41"/>
                  <a:gd name="T75" fmla="*/ 8 h 21"/>
                  <a:gd name="T76" fmla="*/ 19 w 41"/>
                  <a:gd name="T77" fmla="*/ 7 h 21"/>
                  <a:gd name="T78" fmla="*/ 21 w 41"/>
                  <a:gd name="T79" fmla="*/ 6 h 21"/>
                  <a:gd name="T80" fmla="*/ 23 w 41"/>
                  <a:gd name="T81" fmla="*/ 5 h 21"/>
                  <a:gd name="T82" fmla="*/ 25 w 41"/>
                  <a:gd name="T83" fmla="*/ 5 h 21"/>
                  <a:gd name="T84" fmla="*/ 27 w 41"/>
                  <a:gd name="T85" fmla="*/ 4 h 21"/>
                  <a:gd name="T86" fmla="*/ 29 w 41"/>
                  <a:gd name="T87" fmla="*/ 3 h 21"/>
                  <a:gd name="T88" fmla="*/ 31 w 41"/>
                  <a:gd name="T89" fmla="*/ 3 h 21"/>
                  <a:gd name="T90" fmla="*/ 32 w 41"/>
                  <a:gd name="T91" fmla="*/ 3 h 21"/>
                  <a:gd name="T92" fmla="*/ 34 w 41"/>
                  <a:gd name="T93" fmla="*/ 2 h 21"/>
                  <a:gd name="T94" fmla="*/ 36 w 41"/>
                  <a:gd name="T95" fmla="*/ 2 h 21"/>
                  <a:gd name="T96" fmla="*/ 38 w 41"/>
                  <a:gd name="T97" fmla="*/ 2 h 21"/>
                  <a:gd name="T98" fmla="*/ 40 w 41"/>
                  <a:gd name="T99" fmla="*/ 2 h 21"/>
                  <a:gd name="T100" fmla="*/ 41 w 41"/>
                  <a:gd name="T101" fmla="*/ 0 h 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
                  <a:gd name="T154" fmla="*/ 0 h 21"/>
                  <a:gd name="T155" fmla="*/ 41 w 41"/>
                  <a:gd name="T156" fmla="*/ 21 h 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 h="21">
                    <a:moveTo>
                      <a:pt x="41" y="0"/>
                    </a:moveTo>
                    <a:lnTo>
                      <a:pt x="39" y="0"/>
                    </a:lnTo>
                    <a:lnTo>
                      <a:pt x="37" y="0"/>
                    </a:lnTo>
                    <a:lnTo>
                      <a:pt x="35" y="0"/>
                    </a:lnTo>
                    <a:lnTo>
                      <a:pt x="33" y="0"/>
                    </a:lnTo>
                    <a:lnTo>
                      <a:pt x="31" y="1"/>
                    </a:lnTo>
                    <a:lnTo>
                      <a:pt x="29" y="1"/>
                    </a:lnTo>
                    <a:lnTo>
                      <a:pt x="27" y="2"/>
                    </a:lnTo>
                    <a:lnTo>
                      <a:pt x="24" y="2"/>
                    </a:lnTo>
                    <a:lnTo>
                      <a:pt x="22" y="3"/>
                    </a:lnTo>
                    <a:lnTo>
                      <a:pt x="20" y="4"/>
                    </a:lnTo>
                    <a:lnTo>
                      <a:pt x="18" y="5"/>
                    </a:lnTo>
                    <a:lnTo>
                      <a:pt x="16" y="6"/>
                    </a:lnTo>
                    <a:lnTo>
                      <a:pt x="14" y="7"/>
                    </a:lnTo>
                    <a:lnTo>
                      <a:pt x="12" y="8"/>
                    </a:lnTo>
                    <a:lnTo>
                      <a:pt x="11" y="9"/>
                    </a:lnTo>
                    <a:lnTo>
                      <a:pt x="9" y="11"/>
                    </a:lnTo>
                    <a:lnTo>
                      <a:pt x="8" y="12"/>
                    </a:lnTo>
                    <a:lnTo>
                      <a:pt x="6" y="13"/>
                    </a:lnTo>
                    <a:lnTo>
                      <a:pt x="5" y="15"/>
                    </a:lnTo>
                    <a:lnTo>
                      <a:pt x="4" y="16"/>
                    </a:lnTo>
                    <a:lnTo>
                      <a:pt x="2" y="17"/>
                    </a:lnTo>
                    <a:lnTo>
                      <a:pt x="2" y="19"/>
                    </a:lnTo>
                    <a:lnTo>
                      <a:pt x="1" y="20"/>
                    </a:lnTo>
                    <a:lnTo>
                      <a:pt x="0" y="21"/>
                    </a:lnTo>
                    <a:lnTo>
                      <a:pt x="4" y="21"/>
                    </a:lnTo>
                    <a:lnTo>
                      <a:pt x="5" y="20"/>
                    </a:lnTo>
                    <a:lnTo>
                      <a:pt x="5" y="19"/>
                    </a:lnTo>
                    <a:lnTo>
                      <a:pt x="6" y="17"/>
                    </a:lnTo>
                    <a:lnTo>
                      <a:pt x="7" y="16"/>
                    </a:lnTo>
                    <a:lnTo>
                      <a:pt x="8" y="15"/>
                    </a:lnTo>
                    <a:lnTo>
                      <a:pt x="9" y="14"/>
                    </a:lnTo>
                    <a:lnTo>
                      <a:pt x="10" y="13"/>
                    </a:lnTo>
                    <a:lnTo>
                      <a:pt x="12" y="12"/>
                    </a:lnTo>
                    <a:lnTo>
                      <a:pt x="13" y="11"/>
                    </a:lnTo>
                    <a:lnTo>
                      <a:pt x="15" y="10"/>
                    </a:lnTo>
                    <a:lnTo>
                      <a:pt x="16" y="9"/>
                    </a:lnTo>
                    <a:lnTo>
                      <a:pt x="18" y="8"/>
                    </a:lnTo>
                    <a:lnTo>
                      <a:pt x="19" y="7"/>
                    </a:lnTo>
                    <a:lnTo>
                      <a:pt x="21" y="6"/>
                    </a:lnTo>
                    <a:lnTo>
                      <a:pt x="23" y="5"/>
                    </a:lnTo>
                    <a:lnTo>
                      <a:pt x="25" y="5"/>
                    </a:lnTo>
                    <a:lnTo>
                      <a:pt x="27" y="4"/>
                    </a:lnTo>
                    <a:lnTo>
                      <a:pt x="29" y="3"/>
                    </a:lnTo>
                    <a:lnTo>
                      <a:pt x="31" y="3"/>
                    </a:lnTo>
                    <a:lnTo>
                      <a:pt x="32" y="3"/>
                    </a:lnTo>
                    <a:lnTo>
                      <a:pt x="34" y="2"/>
                    </a:lnTo>
                    <a:lnTo>
                      <a:pt x="36" y="2"/>
                    </a:lnTo>
                    <a:lnTo>
                      <a:pt x="38" y="2"/>
                    </a:lnTo>
                    <a:lnTo>
                      <a:pt x="40" y="2"/>
                    </a:lnTo>
                    <a:lnTo>
                      <a:pt x="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9" name="Freeform 99"/>
              <p:cNvSpPr>
                <a:spLocks/>
              </p:cNvSpPr>
              <p:nvPr/>
            </p:nvSpPr>
            <p:spPr bwMode="auto">
              <a:xfrm>
                <a:off x="2570" y="1500"/>
                <a:ext cx="28" cy="23"/>
              </a:xfrm>
              <a:custGeom>
                <a:avLst/>
                <a:gdLst>
                  <a:gd name="T0" fmla="*/ 28 w 28"/>
                  <a:gd name="T1" fmla="*/ 1 h 23"/>
                  <a:gd name="T2" fmla="*/ 27 w 28"/>
                  <a:gd name="T3" fmla="*/ 1 h 23"/>
                  <a:gd name="T4" fmla="*/ 27 w 28"/>
                  <a:gd name="T5" fmla="*/ 1 h 23"/>
                  <a:gd name="T6" fmla="*/ 26 w 28"/>
                  <a:gd name="T7" fmla="*/ 1 h 23"/>
                  <a:gd name="T8" fmla="*/ 25 w 28"/>
                  <a:gd name="T9" fmla="*/ 0 h 23"/>
                  <a:gd name="T10" fmla="*/ 0 w 28"/>
                  <a:gd name="T11" fmla="*/ 22 h 23"/>
                  <a:gd name="T12" fmla="*/ 1 w 28"/>
                  <a:gd name="T13" fmla="*/ 22 h 23"/>
                  <a:gd name="T14" fmla="*/ 1 w 28"/>
                  <a:gd name="T15" fmla="*/ 22 h 23"/>
                  <a:gd name="T16" fmla="*/ 2 w 28"/>
                  <a:gd name="T17" fmla="*/ 22 h 23"/>
                  <a:gd name="T18" fmla="*/ 3 w 28"/>
                  <a:gd name="T19" fmla="*/ 23 h 23"/>
                  <a:gd name="T20" fmla="*/ 3 w 28"/>
                  <a:gd name="T21" fmla="*/ 23 h 23"/>
                  <a:gd name="T22" fmla="*/ 4 w 28"/>
                  <a:gd name="T23" fmla="*/ 23 h 23"/>
                  <a:gd name="T24" fmla="*/ 5 w 28"/>
                  <a:gd name="T25" fmla="*/ 23 h 23"/>
                  <a:gd name="T26" fmla="*/ 6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6" y="1"/>
                    </a:lnTo>
                    <a:lnTo>
                      <a:pt x="25" y="0"/>
                    </a:lnTo>
                    <a:lnTo>
                      <a:pt x="0" y="22"/>
                    </a:lnTo>
                    <a:lnTo>
                      <a:pt x="1" y="22"/>
                    </a:lnTo>
                    <a:lnTo>
                      <a:pt x="2" y="22"/>
                    </a:lnTo>
                    <a:lnTo>
                      <a:pt x="3" y="23"/>
                    </a:lnTo>
                    <a:lnTo>
                      <a:pt x="4" y="23"/>
                    </a:lnTo>
                    <a:lnTo>
                      <a:pt x="5" y="23"/>
                    </a:lnTo>
                    <a:lnTo>
                      <a:pt x="6"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0" name="Freeform 100"/>
              <p:cNvSpPr>
                <a:spLocks/>
              </p:cNvSpPr>
              <p:nvPr/>
            </p:nvSpPr>
            <p:spPr bwMode="auto">
              <a:xfrm>
                <a:off x="2554" y="1495"/>
                <a:ext cx="40" cy="26"/>
              </a:xfrm>
              <a:custGeom>
                <a:avLst/>
                <a:gdLst>
                  <a:gd name="T0" fmla="*/ 33 w 40"/>
                  <a:gd name="T1" fmla="*/ 0 h 26"/>
                  <a:gd name="T2" fmla="*/ 34 w 40"/>
                  <a:gd name="T3" fmla="*/ 1 h 26"/>
                  <a:gd name="T4" fmla="*/ 35 w 40"/>
                  <a:gd name="T5" fmla="*/ 2 h 26"/>
                  <a:gd name="T6" fmla="*/ 35 w 40"/>
                  <a:gd name="T7" fmla="*/ 2 h 26"/>
                  <a:gd name="T8" fmla="*/ 36 w 40"/>
                  <a:gd name="T9" fmla="*/ 3 h 26"/>
                  <a:gd name="T10" fmla="*/ 37 w 40"/>
                  <a:gd name="T11" fmla="*/ 3 h 26"/>
                  <a:gd name="T12" fmla="*/ 38 w 40"/>
                  <a:gd name="T13" fmla="*/ 4 h 26"/>
                  <a:gd name="T14" fmla="*/ 39 w 40"/>
                  <a:gd name="T15" fmla="*/ 4 h 26"/>
                  <a:gd name="T16" fmla="*/ 40 w 40"/>
                  <a:gd name="T17" fmla="*/ 5 h 26"/>
                  <a:gd name="T18" fmla="*/ 13 w 40"/>
                  <a:gd name="T19" fmla="*/ 26 h 26"/>
                  <a:gd name="T20" fmla="*/ 11 w 40"/>
                  <a:gd name="T21" fmla="*/ 25 h 26"/>
                  <a:gd name="T22" fmla="*/ 9 w 40"/>
                  <a:gd name="T23" fmla="*/ 24 h 26"/>
                  <a:gd name="T24" fmla="*/ 7 w 40"/>
                  <a:gd name="T25" fmla="*/ 23 h 26"/>
                  <a:gd name="T26" fmla="*/ 5 w 40"/>
                  <a:gd name="T27" fmla="*/ 22 h 26"/>
                  <a:gd name="T28" fmla="*/ 4 w 40"/>
                  <a:gd name="T29" fmla="*/ 20 h 26"/>
                  <a:gd name="T30" fmla="*/ 2 w 40"/>
                  <a:gd name="T31" fmla="*/ 19 h 26"/>
                  <a:gd name="T32" fmla="*/ 1 w 40"/>
                  <a:gd name="T33" fmla="*/ 17 h 26"/>
                  <a:gd name="T34" fmla="*/ 0 w 40"/>
                  <a:gd name="T35" fmla="*/ 16 h 26"/>
                  <a:gd name="T36" fmla="*/ 33 w 4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33" y="0"/>
                    </a:moveTo>
                    <a:lnTo>
                      <a:pt x="34" y="1"/>
                    </a:lnTo>
                    <a:lnTo>
                      <a:pt x="35" y="2"/>
                    </a:lnTo>
                    <a:lnTo>
                      <a:pt x="36" y="3"/>
                    </a:lnTo>
                    <a:lnTo>
                      <a:pt x="37" y="3"/>
                    </a:lnTo>
                    <a:lnTo>
                      <a:pt x="38" y="4"/>
                    </a:lnTo>
                    <a:lnTo>
                      <a:pt x="39" y="4"/>
                    </a:lnTo>
                    <a:lnTo>
                      <a:pt x="40" y="5"/>
                    </a:lnTo>
                    <a:lnTo>
                      <a:pt x="13" y="26"/>
                    </a:lnTo>
                    <a:lnTo>
                      <a:pt x="11" y="25"/>
                    </a:lnTo>
                    <a:lnTo>
                      <a:pt x="9" y="24"/>
                    </a:lnTo>
                    <a:lnTo>
                      <a:pt x="7" y="23"/>
                    </a:lnTo>
                    <a:lnTo>
                      <a:pt x="5" y="22"/>
                    </a:lnTo>
                    <a:lnTo>
                      <a:pt x="4" y="20"/>
                    </a:lnTo>
                    <a:lnTo>
                      <a:pt x="2" y="19"/>
                    </a:lnTo>
                    <a:lnTo>
                      <a:pt x="1" y="17"/>
                    </a:lnTo>
                    <a:lnTo>
                      <a:pt x="0" y="16"/>
                    </a:lnTo>
                    <a:lnTo>
                      <a:pt x="3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1" name="Freeform 101"/>
              <p:cNvSpPr>
                <a:spLocks/>
              </p:cNvSpPr>
              <p:nvPr/>
            </p:nvSpPr>
            <p:spPr bwMode="auto">
              <a:xfrm>
                <a:off x="2550" y="1490"/>
                <a:ext cx="36" cy="17"/>
              </a:xfrm>
              <a:custGeom>
                <a:avLst/>
                <a:gdLst>
                  <a:gd name="T0" fmla="*/ 36 w 36"/>
                  <a:gd name="T1" fmla="*/ 0 h 17"/>
                  <a:gd name="T2" fmla="*/ 36 w 36"/>
                  <a:gd name="T3" fmla="*/ 0 h 17"/>
                  <a:gd name="T4" fmla="*/ 36 w 36"/>
                  <a:gd name="T5" fmla="*/ 1 h 17"/>
                  <a:gd name="T6" fmla="*/ 36 w 36"/>
                  <a:gd name="T7" fmla="*/ 1 h 17"/>
                  <a:gd name="T8" fmla="*/ 36 w 36"/>
                  <a:gd name="T9" fmla="*/ 2 h 17"/>
                  <a:gd name="T10" fmla="*/ 36 w 36"/>
                  <a:gd name="T11" fmla="*/ 2 h 17"/>
                  <a:gd name="T12" fmla="*/ 36 w 36"/>
                  <a:gd name="T13" fmla="*/ 3 h 17"/>
                  <a:gd name="T14" fmla="*/ 36 w 36"/>
                  <a:gd name="T15" fmla="*/ 3 h 17"/>
                  <a:gd name="T16" fmla="*/ 36 w 36"/>
                  <a:gd name="T17" fmla="*/ 3 h 17"/>
                  <a:gd name="T18" fmla="*/ 1 w 36"/>
                  <a:gd name="T19" fmla="*/ 17 h 17"/>
                  <a:gd name="T20" fmla="*/ 1 w 36"/>
                  <a:gd name="T21" fmla="*/ 16 h 17"/>
                  <a:gd name="T22" fmla="*/ 1 w 36"/>
                  <a:gd name="T23" fmla="*/ 16 h 17"/>
                  <a:gd name="T24" fmla="*/ 1 w 36"/>
                  <a:gd name="T25" fmla="*/ 15 h 17"/>
                  <a:gd name="T26" fmla="*/ 1 w 36"/>
                  <a:gd name="T27" fmla="*/ 15 h 17"/>
                  <a:gd name="T28" fmla="*/ 0 w 36"/>
                  <a:gd name="T29" fmla="*/ 13 h 17"/>
                  <a:gd name="T30" fmla="*/ 0 w 36"/>
                  <a:gd name="T31" fmla="*/ 12 h 17"/>
                  <a:gd name="T32" fmla="*/ 0 w 36"/>
                  <a:gd name="T33" fmla="*/ 11 h 17"/>
                  <a:gd name="T34" fmla="*/ 0 w 36"/>
                  <a:gd name="T35" fmla="*/ 9 h 17"/>
                  <a:gd name="T36" fmla="*/ 36 w 3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7"/>
                  <a:gd name="T59" fmla="*/ 36 w 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7">
                    <a:moveTo>
                      <a:pt x="36" y="0"/>
                    </a:moveTo>
                    <a:lnTo>
                      <a:pt x="36" y="0"/>
                    </a:lnTo>
                    <a:lnTo>
                      <a:pt x="36" y="1"/>
                    </a:lnTo>
                    <a:lnTo>
                      <a:pt x="36" y="2"/>
                    </a:lnTo>
                    <a:lnTo>
                      <a:pt x="36" y="3"/>
                    </a:lnTo>
                    <a:lnTo>
                      <a:pt x="1" y="17"/>
                    </a:lnTo>
                    <a:lnTo>
                      <a:pt x="1" y="16"/>
                    </a:lnTo>
                    <a:lnTo>
                      <a:pt x="1" y="15"/>
                    </a:lnTo>
                    <a:lnTo>
                      <a:pt x="0" y="13"/>
                    </a:lnTo>
                    <a:lnTo>
                      <a:pt x="0" y="12"/>
                    </a:lnTo>
                    <a:lnTo>
                      <a:pt x="0" y="11"/>
                    </a:lnTo>
                    <a:lnTo>
                      <a:pt x="0" y="9"/>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2" name="Freeform 102"/>
              <p:cNvSpPr>
                <a:spLocks/>
              </p:cNvSpPr>
              <p:nvPr/>
            </p:nvSpPr>
            <p:spPr bwMode="auto">
              <a:xfrm>
                <a:off x="2595" y="1472"/>
                <a:ext cx="15" cy="23"/>
              </a:xfrm>
              <a:custGeom>
                <a:avLst/>
                <a:gdLst>
                  <a:gd name="T0" fmla="*/ 7 w 15"/>
                  <a:gd name="T1" fmla="*/ 21 h 23"/>
                  <a:gd name="T2" fmla="*/ 6 w 15"/>
                  <a:gd name="T3" fmla="*/ 20 h 23"/>
                  <a:gd name="T4" fmla="*/ 5 w 15"/>
                  <a:gd name="T5" fmla="*/ 20 h 23"/>
                  <a:gd name="T6" fmla="*/ 4 w 15"/>
                  <a:gd name="T7" fmla="*/ 19 h 23"/>
                  <a:gd name="T8" fmla="*/ 3 w 15"/>
                  <a:gd name="T9" fmla="*/ 18 h 23"/>
                  <a:gd name="T10" fmla="*/ 3 w 15"/>
                  <a:gd name="T11" fmla="*/ 17 h 23"/>
                  <a:gd name="T12" fmla="*/ 3 w 15"/>
                  <a:gd name="T13" fmla="*/ 17 h 23"/>
                  <a:gd name="T14" fmla="*/ 2 w 15"/>
                  <a:gd name="T15" fmla="*/ 16 h 23"/>
                  <a:gd name="T16" fmla="*/ 2 w 15"/>
                  <a:gd name="T17" fmla="*/ 16 h 23"/>
                  <a:gd name="T18" fmla="*/ 2 w 15"/>
                  <a:gd name="T19" fmla="*/ 15 h 23"/>
                  <a:gd name="T20" fmla="*/ 2 w 15"/>
                  <a:gd name="T21" fmla="*/ 14 h 23"/>
                  <a:gd name="T22" fmla="*/ 3 w 15"/>
                  <a:gd name="T23" fmla="*/ 12 h 23"/>
                  <a:gd name="T24" fmla="*/ 4 w 15"/>
                  <a:gd name="T25" fmla="*/ 10 h 23"/>
                  <a:gd name="T26" fmla="*/ 6 w 15"/>
                  <a:gd name="T27" fmla="*/ 7 h 23"/>
                  <a:gd name="T28" fmla="*/ 9 w 15"/>
                  <a:gd name="T29" fmla="*/ 4 h 23"/>
                  <a:gd name="T30" fmla="*/ 13 w 15"/>
                  <a:gd name="T31" fmla="*/ 2 h 23"/>
                  <a:gd name="T32" fmla="*/ 13 w 15"/>
                  <a:gd name="T33" fmla="*/ 0 h 23"/>
                  <a:gd name="T34" fmla="*/ 9 w 15"/>
                  <a:gd name="T35" fmla="*/ 3 h 23"/>
                  <a:gd name="T36" fmla="*/ 5 w 15"/>
                  <a:gd name="T37" fmla="*/ 5 h 23"/>
                  <a:gd name="T38" fmla="*/ 2 w 15"/>
                  <a:gd name="T39" fmla="*/ 9 h 23"/>
                  <a:gd name="T40" fmla="*/ 1 w 15"/>
                  <a:gd name="T41" fmla="*/ 12 h 23"/>
                  <a:gd name="T42" fmla="*/ 0 w 15"/>
                  <a:gd name="T43" fmla="*/ 14 h 23"/>
                  <a:gd name="T44" fmla="*/ 0 w 15"/>
                  <a:gd name="T45" fmla="*/ 15 h 23"/>
                  <a:gd name="T46" fmla="*/ 0 w 15"/>
                  <a:gd name="T47" fmla="*/ 16 h 23"/>
                  <a:gd name="T48" fmla="*/ 0 w 15"/>
                  <a:gd name="T49" fmla="*/ 17 h 23"/>
                  <a:gd name="T50" fmla="*/ 0 w 15"/>
                  <a:gd name="T51" fmla="*/ 17 h 23"/>
                  <a:gd name="T52" fmla="*/ 1 w 15"/>
                  <a:gd name="T53" fmla="*/ 18 h 23"/>
                  <a:gd name="T54" fmla="*/ 1 w 15"/>
                  <a:gd name="T55" fmla="*/ 18 h 23"/>
                  <a:gd name="T56" fmla="*/ 1 w 15"/>
                  <a:gd name="T57" fmla="*/ 19 h 23"/>
                  <a:gd name="T58" fmla="*/ 2 w 15"/>
                  <a:gd name="T59" fmla="*/ 20 h 23"/>
                  <a:gd name="T60" fmla="*/ 3 w 15"/>
                  <a:gd name="T61" fmla="*/ 21 h 23"/>
                  <a:gd name="T62" fmla="*/ 4 w 15"/>
                  <a:gd name="T63" fmla="*/ 22 h 23"/>
                  <a:gd name="T64" fmla="*/ 6 w 15"/>
                  <a:gd name="T65" fmla="*/ 2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23"/>
                  <a:gd name="T101" fmla="*/ 15 w 1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23">
                    <a:moveTo>
                      <a:pt x="7" y="21"/>
                    </a:moveTo>
                    <a:lnTo>
                      <a:pt x="7" y="21"/>
                    </a:lnTo>
                    <a:lnTo>
                      <a:pt x="6" y="21"/>
                    </a:lnTo>
                    <a:lnTo>
                      <a:pt x="6" y="20"/>
                    </a:lnTo>
                    <a:lnTo>
                      <a:pt x="5" y="20"/>
                    </a:lnTo>
                    <a:lnTo>
                      <a:pt x="4" y="19"/>
                    </a:lnTo>
                    <a:lnTo>
                      <a:pt x="3" y="18"/>
                    </a:lnTo>
                    <a:lnTo>
                      <a:pt x="3" y="17"/>
                    </a:lnTo>
                    <a:lnTo>
                      <a:pt x="2" y="16"/>
                    </a:lnTo>
                    <a:lnTo>
                      <a:pt x="2" y="15"/>
                    </a:lnTo>
                    <a:lnTo>
                      <a:pt x="2" y="14"/>
                    </a:lnTo>
                    <a:lnTo>
                      <a:pt x="2" y="13"/>
                    </a:lnTo>
                    <a:lnTo>
                      <a:pt x="3" y="12"/>
                    </a:lnTo>
                    <a:lnTo>
                      <a:pt x="3" y="11"/>
                    </a:lnTo>
                    <a:lnTo>
                      <a:pt x="4" y="10"/>
                    </a:lnTo>
                    <a:lnTo>
                      <a:pt x="5" y="8"/>
                    </a:lnTo>
                    <a:lnTo>
                      <a:pt x="6" y="7"/>
                    </a:lnTo>
                    <a:lnTo>
                      <a:pt x="7" y="6"/>
                    </a:lnTo>
                    <a:lnTo>
                      <a:pt x="9" y="4"/>
                    </a:lnTo>
                    <a:lnTo>
                      <a:pt x="11" y="3"/>
                    </a:lnTo>
                    <a:lnTo>
                      <a:pt x="13" y="2"/>
                    </a:lnTo>
                    <a:lnTo>
                      <a:pt x="15" y="1"/>
                    </a:lnTo>
                    <a:lnTo>
                      <a:pt x="13" y="0"/>
                    </a:lnTo>
                    <a:lnTo>
                      <a:pt x="11" y="1"/>
                    </a:lnTo>
                    <a:lnTo>
                      <a:pt x="9" y="3"/>
                    </a:lnTo>
                    <a:lnTo>
                      <a:pt x="7" y="4"/>
                    </a:lnTo>
                    <a:lnTo>
                      <a:pt x="5" y="5"/>
                    </a:lnTo>
                    <a:lnTo>
                      <a:pt x="4" y="7"/>
                    </a:lnTo>
                    <a:lnTo>
                      <a:pt x="2" y="9"/>
                    </a:lnTo>
                    <a:lnTo>
                      <a:pt x="2" y="10"/>
                    </a:lnTo>
                    <a:lnTo>
                      <a:pt x="1" y="12"/>
                    </a:lnTo>
                    <a:lnTo>
                      <a:pt x="0" y="13"/>
                    </a:lnTo>
                    <a:lnTo>
                      <a:pt x="0" y="14"/>
                    </a:lnTo>
                    <a:lnTo>
                      <a:pt x="0" y="15"/>
                    </a:lnTo>
                    <a:lnTo>
                      <a:pt x="0" y="16"/>
                    </a:lnTo>
                    <a:lnTo>
                      <a:pt x="0" y="17"/>
                    </a:lnTo>
                    <a:lnTo>
                      <a:pt x="1" y="18"/>
                    </a:lnTo>
                    <a:lnTo>
                      <a:pt x="1" y="19"/>
                    </a:lnTo>
                    <a:lnTo>
                      <a:pt x="2" y="20"/>
                    </a:lnTo>
                    <a:lnTo>
                      <a:pt x="3" y="21"/>
                    </a:lnTo>
                    <a:lnTo>
                      <a:pt x="4" y="22"/>
                    </a:lnTo>
                    <a:lnTo>
                      <a:pt x="5" y="22"/>
                    </a:lnTo>
                    <a:lnTo>
                      <a:pt x="6" y="23"/>
                    </a:lnTo>
                    <a:lnTo>
                      <a:pt x="7"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3" name="Freeform 103"/>
              <p:cNvSpPr>
                <a:spLocks/>
              </p:cNvSpPr>
              <p:nvPr/>
            </p:nvSpPr>
            <p:spPr bwMode="auto">
              <a:xfrm>
                <a:off x="2619" y="1474"/>
                <a:ext cx="9" cy="10"/>
              </a:xfrm>
              <a:custGeom>
                <a:avLst/>
                <a:gdLst>
                  <a:gd name="T0" fmla="*/ 4 w 9"/>
                  <a:gd name="T1" fmla="*/ 0 h 10"/>
                  <a:gd name="T2" fmla="*/ 6 w 9"/>
                  <a:gd name="T3" fmla="*/ 0 h 10"/>
                  <a:gd name="T4" fmla="*/ 6 w 9"/>
                  <a:gd name="T5" fmla="*/ 0 h 10"/>
                  <a:gd name="T6" fmla="*/ 7 w 9"/>
                  <a:gd name="T7" fmla="*/ 1 h 10"/>
                  <a:gd name="T8" fmla="*/ 8 w 9"/>
                  <a:gd name="T9" fmla="*/ 1 h 10"/>
                  <a:gd name="T10" fmla="*/ 8 w 9"/>
                  <a:gd name="T11" fmla="*/ 2 h 10"/>
                  <a:gd name="T12" fmla="*/ 9 w 9"/>
                  <a:gd name="T13" fmla="*/ 3 h 10"/>
                  <a:gd name="T14" fmla="*/ 9 w 9"/>
                  <a:gd name="T15" fmla="*/ 3 h 10"/>
                  <a:gd name="T16" fmla="*/ 9 w 9"/>
                  <a:gd name="T17" fmla="*/ 4 h 10"/>
                  <a:gd name="T18" fmla="*/ 9 w 9"/>
                  <a:gd name="T19" fmla="*/ 5 h 10"/>
                  <a:gd name="T20" fmla="*/ 9 w 9"/>
                  <a:gd name="T21" fmla="*/ 5 h 10"/>
                  <a:gd name="T22" fmla="*/ 9 w 9"/>
                  <a:gd name="T23" fmla="*/ 6 h 10"/>
                  <a:gd name="T24" fmla="*/ 9 w 9"/>
                  <a:gd name="T25" fmla="*/ 7 h 10"/>
                  <a:gd name="T26" fmla="*/ 8 w 9"/>
                  <a:gd name="T27" fmla="*/ 8 h 10"/>
                  <a:gd name="T28" fmla="*/ 7 w 9"/>
                  <a:gd name="T29" fmla="*/ 9 h 10"/>
                  <a:gd name="T30" fmla="*/ 7 w 9"/>
                  <a:gd name="T31" fmla="*/ 9 h 10"/>
                  <a:gd name="T32" fmla="*/ 6 w 9"/>
                  <a:gd name="T33" fmla="*/ 10 h 10"/>
                  <a:gd name="T34" fmla="*/ 7 w 9"/>
                  <a:gd name="T35" fmla="*/ 8 h 10"/>
                  <a:gd name="T36" fmla="*/ 8 w 9"/>
                  <a:gd name="T37" fmla="*/ 7 h 10"/>
                  <a:gd name="T38" fmla="*/ 8 w 9"/>
                  <a:gd name="T39" fmla="*/ 5 h 10"/>
                  <a:gd name="T40" fmla="*/ 8 w 9"/>
                  <a:gd name="T41" fmla="*/ 4 h 10"/>
                  <a:gd name="T42" fmla="*/ 7 w 9"/>
                  <a:gd name="T43" fmla="*/ 4 h 10"/>
                  <a:gd name="T44" fmla="*/ 7 w 9"/>
                  <a:gd name="T45" fmla="*/ 3 h 10"/>
                  <a:gd name="T46" fmla="*/ 6 w 9"/>
                  <a:gd name="T47" fmla="*/ 2 h 10"/>
                  <a:gd name="T48" fmla="*/ 5 w 9"/>
                  <a:gd name="T49" fmla="*/ 2 h 10"/>
                  <a:gd name="T50" fmla="*/ 4 w 9"/>
                  <a:gd name="T51" fmla="*/ 1 h 10"/>
                  <a:gd name="T52" fmla="*/ 3 w 9"/>
                  <a:gd name="T53" fmla="*/ 1 h 10"/>
                  <a:gd name="T54" fmla="*/ 2 w 9"/>
                  <a:gd name="T55" fmla="*/ 1 h 10"/>
                  <a:gd name="T56" fmla="*/ 0 w 9"/>
                  <a:gd name="T57" fmla="*/ 2 h 10"/>
                  <a:gd name="T58" fmla="*/ 1 w 9"/>
                  <a:gd name="T59" fmla="*/ 1 h 10"/>
                  <a:gd name="T60" fmla="*/ 1 w 9"/>
                  <a:gd name="T61" fmla="*/ 1 h 10"/>
                  <a:gd name="T62" fmla="*/ 1 w 9"/>
                  <a:gd name="T63" fmla="*/ 1 h 10"/>
                  <a:gd name="T64" fmla="*/ 2 w 9"/>
                  <a:gd name="T65" fmla="*/ 1 h 10"/>
                  <a:gd name="T66" fmla="*/ 2 w 9"/>
                  <a:gd name="T67" fmla="*/ 0 h 10"/>
                  <a:gd name="T68" fmla="*/ 3 w 9"/>
                  <a:gd name="T69" fmla="*/ 0 h 10"/>
                  <a:gd name="T70" fmla="*/ 4 w 9"/>
                  <a:gd name="T71" fmla="*/ 0 h 10"/>
                  <a:gd name="T72" fmla="*/ 4 w 9"/>
                  <a:gd name="T73" fmla="*/ 0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0"/>
                  <a:gd name="T113" fmla="*/ 9 w 9"/>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0">
                    <a:moveTo>
                      <a:pt x="4" y="0"/>
                    </a:moveTo>
                    <a:lnTo>
                      <a:pt x="6" y="0"/>
                    </a:lnTo>
                    <a:lnTo>
                      <a:pt x="7" y="1"/>
                    </a:lnTo>
                    <a:lnTo>
                      <a:pt x="8" y="1"/>
                    </a:lnTo>
                    <a:lnTo>
                      <a:pt x="8" y="2"/>
                    </a:lnTo>
                    <a:lnTo>
                      <a:pt x="9" y="3"/>
                    </a:lnTo>
                    <a:lnTo>
                      <a:pt x="9" y="4"/>
                    </a:lnTo>
                    <a:lnTo>
                      <a:pt x="9" y="5"/>
                    </a:lnTo>
                    <a:lnTo>
                      <a:pt x="9" y="6"/>
                    </a:lnTo>
                    <a:lnTo>
                      <a:pt x="9" y="7"/>
                    </a:lnTo>
                    <a:lnTo>
                      <a:pt x="8" y="8"/>
                    </a:lnTo>
                    <a:lnTo>
                      <a:pt x="7" y="9"/>
                    </a:lnTo>
                    <a:lnTo>
                      <a:pt x="6" y="10"/>
                    </a:lnTo>
                    <a:lnTo>
                      <a:pt x="7" y="8"/>
                    </a:lnTo>
                    <a:lnTo>
                      <a:pt x="8" y="7"/>
                    </a:lnTo>
                    <a:lnTo>
                      <a:pt x="8" y="5"/>
                    </a:lnTo>
                    <a:lnTo>
                      <a:pt x="8" y="4"/>
                    </a:lnTo>
                    <a:lnTo>
                      <a:pt x="7" y="4"/>
                    </a:lnTo>
                    <a:lnTo>
                      <a:pt x="7" y="3"/>
                    </a:lnTo>
                    <a:lnTo>
                      <a:pt x="6" y="2"/>
                    </a:lnTo>
                    <a:lnTo>
                      <a:pt x="5" y="2"/>
                    </a:lnTo>
                    <a:lnTo>
                      <a:pt x="4" y="1"/>
                    </a:lnTo>
                    <a:lnTo>
                      <a:pt x="3" y="1"/>
                    </a:lnTo>
                    <a:lnTo>
                      <a:pt x="2" y="1"/>
                    </a:lnTo>
                    <a:lnTo>
                      <a:pt x="0" y="2"/>
                    </a:lnTo>
                    <a:lnTo>
                      <a:pt x="1" y="1"/>
                    </a:lnTo>
                    <a:lnTo>
                      <a:pt x="2" y="1"/>
                    </a:lnTo>
                    <a:lnTo>
                      <a:pt x="2" y="0"/>
                    </a:lnTo>
                    <a:lnTo>
                      <a:pt x="3" y="0"/>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4" name="Freeform 104"/>
              <p:cNvSpPr>
                <a:spLocks/>
              </p:cNvSpPr>
              <p:nvPr/>
            </p:nvSpPr>
            <p:spPr bwMode="auto">
              <a:xfrm>
                <a:off x="2606" y="1477"/>
                <a:ext cx="17" cy="12"/>
              </a:xfrm>
              <a:custGeom>
                <a:avLst/>
                <a:gdLst>
                  <a:gd name="T0" fmla="*/ 9 w 17"/>
                  <a:gd name="T1" fmla="*/ 0 h 12"/>
                  <a:gd name="T2" fmla="*/ 7 w 17"/>
                  <a:gd name="T3" fmla="*/ 1 h 12"/>
                  <a:gd name="T4" fmla="*/ 5 w 17"/>
                  <a:gd name="T5" fmla="*/ 3 h 12"/>
                  <a:gd name="T6" fmla="*/ 4 w 17"/>
                  <a:gd name="T7" fmla="*/ 5 h 12"/>
                  <a:gd name="T8" fmla="*/ 3 w 17"/>
                  <a:gd name="T9" fmla="*/ 6 h 12"/>
                  <a:gd name="T10" fmla="*/ 3 w 17"/>
                  <a:gd name="T11" fmla="*/ 7 h 12"/>
                  <a:gd name="T12" fmla="*/ 4 w 17"/>
                  <a:gd name="T13" fmla="*/ 8 h 12"/>
                  <a:gd name="T14" fmla="*/ 6 w 17"/>
                  <a:gd name="T15" fmla="*/ 10 h 12"/>
                  <a:gd name="T16" fmla="*/ 8 w 17"/>
                  <a:gd name="T17" fmla="*/ 10 h 12"/>
                  <a:gd name="T18" fmla="*/ 11 w 17"/>
                  <a:gd name="T19" fmla="*/ 10 h 12"/>
                  <a:gd name="T20" fmla="*/ 13 w 17"/>
                  <a:gd name="T21" fmla="*/ 10 h 12"/>
                  <a:gd name="T22" fmla="*/ 15 w 17"/>
                  <a:gd name="T23" fmla="*/ 9 h 12"/>
                  <a:gd name="T24" fmla="*/ 16 w 17"/>
                  <a:gd name="T25" fmla="*/ 9 h 12"/>
                  <a:gd name="T26" fmla="*/ 17 w 17"/>
                  <a:gd name="T27" fmla="*/ 8 h 12"/>
                  <a:gd name="T28" fmla="*/ 17 w 17"/>
                  <a:gd name="T29" fmla="*/ 8 h 12"/>
                  <a:gd name="T30" fmla="*/ 16 w 17"/>
                  <a:gd name="T31" fmla="*/ 9 h 12"/>
                  <a:gd name="T32" fmla="*/ 15 w 17"/>
                  <a:gd name="T33" fmla="*/ 10 h 12"/>
                  <a:gd name="T34" fmla="*/ 14 w 17"/>
                  <a:gd name="T35" fmla="*/ 10 h 12"/>
                  <a:gd name="T36" fmla="*/ 11 w 17"/>
                  <a:gd name="T37" fmla="*/ 11 h 12"/>
                  <a:gd name="T38" fmla="*/ 7 w 17"/>
                  <a:gd name="T39" fmla="*/ 12 h 12"/>
                  <a:gd name="T40" fmla="*/ 3 w 17"/>
                  <a:gd name="T41" fmla="*/ 11 h 12"/>
                  <a:gd name="T42" fmla="*/ 1 w 17"/>
                  <a:gd name="T43" fmla="*/ 9 h 12"/>
                  <a:gd name="T44" fmla="*/ 0 w 17"/>
                  <a:gd name="T45" fmla="*/ 8 h 12"/>
                  <a:gd name="T46" fmla="*/ 0 w 17"/>
                  <a:gd name="T47" fmla="*/ 8 h 12"/>
                  <a:gd name="T48" fmla="*/ 0 w 17"/>
                  <a:gd name="T49" fmla="*/ 7 h 12"/>
                  <a:gd name="T50" fmla="*/ 1 w 17"/>
                  <a:gd name="T51" fmla="*/ 6 h 12"/>
                  <a:gd name="T52" fmla="*/ 1 w 17"/>
                  <a:gd name="T53" fmla="*/ 5 h 12"/>
                  <a:gd name="T54" fmla="*/ 3 w 17"/>
                  <a:gd name="T55" fmla="*/ 3 h 12"/>
                  <a:gd name="T56" fmla="*/ 4 w 17"/>
                  <a:gd name="T57" fmla="*/ 1 h 12"/>
                  <a:gd name="T58" fmla="*/ 6 w 17"/>
                  <a:gd name="T59" fmla="*/ 1 h 12"/>
                  <a:gd name="T60" fmla="*/ 7 w 17"/>
                  <a:gd name="T61" fmla="*/ 0 h 12"/>
                  <a:gd name="T62" fmla="*/ 9 w 17"/>
                  <a:gd name="T63" fmla="*/ 0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0" y="0"/>
                    </a:moveTo>
                    <a:lnTo>
                      <a:pt x="9" y="0"/>
                    </a:lnTo>
                    <a:lnTo>
                      <a:pt x="8" y="1"/>
                    </a:lnTo>
                    <a:lnTo>
                      <a:pt x="7" y="1"/>
                    </a:lnTo>
                    <a:lnTo>
                      <a:pt x="6" y="2"/>
                    </a:lnTo>
                    <a:lnTo>
                      <a:pt x="5" y="3"/>
                    </a:lnTo>
                    <a:lnTo>
                      <a:pt x="4" y="4"/>
                    </a:lnTo>
                    <a:lnTo>
                      <a:pt x="4" y="5"/>
                    </a:lnTo>
                    <a:lnTo>
                      <a:pt x="3" y="5"/>
                    </a:lnTo>
                    <a:lnTo>
                      <a:pt x="3" y="6"/>
                    </a:lnTo>
                    <a:lnTo>
                      <a:pt x="3" y="7"/>
                    </a:lnTo>
                    <a:lnTo>
                      <a:pt x="4" y="8"/>
                    </a:lnTo>
                    <a:lnTo>
                      <a:pt x="4" y="9"/>
                    </a:lnTo>
                    <a:lnTo>
                      <a:pt x="6" y="10"/>
                    </a:lnTo>
                    <a:lnTo>
                      <a:pt x="7" y="10"/>
                    </a:lnTo>
                    <a:lnTo>
                      <a:pt x="8" y="10"/>
                    </a:lnTo>
                    <a:lnTo>
                      <a:pt x="10" y="10"/>
                    </a:lnTo>
                    <a:lnTo>
                      <a:pt x="11" y="10"/>
                    </a:lnTo>
                    <a:lnTo>
                      <a:pt x="13" y="10"/>
                    </a:lnTo>
                    <a:lnTo>
                      <a:pt x="14" y="9"/>
                    </a:lnTo>
                    <a:lnTo>
                      <a:pt x="15" y="9"/>
                    </a:lnTo>
                    <a:lnTo>
                      <a:pt x="16" y="9"/>
                    </a:lnTo>
                    <a:lnTo>
                      <a:pt x="16" y="8"/>
                    </a:lnTo>
                    <a:lnTo>
                      <a:pt x="17" y="8"/>
                    </a:lnTo>
                    <a:lnTo>
                      <a:pt x="17" y="9"/>
                    </a:lnTo>
                    <a:lnTo>
                      <a:pt x="16" y="9"/>
                    </a:lnTo>
                    <a:lnTo>
                      <a:pt x="15" y="10"/>
                    </a:lnTo>
                    <a:lnTo>
                      <a:pt x="14" y="10"/>
                    </a:lnTo>
                    <a:lnTo>
                      <a:pt x="13" y="11"/>
                    </a:lnTo>
                    <a:lnTo>
                      <a:pt x="11" y="11"/>
                    </a:lnTo>
                    <a:lnTo>
                      <a:pt x="9" y="12"/>
                    </a:lnTo>
                    <a:lnTo>
                      <a:pt x="7" y="12"/>
                    </a:lnTo>
                    <a:lnTo>
                      <a:pt x="5" y="12"/>
                    </a:lnTo>
                    <a:lnTo>
                      <a:pt x="3" y="11"/>
                    </a:lnTo>
                    <a:lnTo>
                      <a:pt x="2" y="10"/>
                    </a:lnTo>
                    <a:lnTo>
                      <a:pt x="1" y="9"/>
                    </a:lnTo>
                    <a:lnTo>
                      <a:pt x="0" y="8"/>
                    </a:lnTo>
                    <a:lnTo>
                      <a:pt x="0" y="7"/>
                    </a:lnTo>
                    <a:lnTo>
                      <a:pt x="0" y="6"/>
                    </a:lnTo>
                    <a:lnTo>
                      <a:pt x="1" y="6"/>
                    </a:lnTo>
                    <a:lnTo>
                      <a:pt x="1" y="5"/>
                    </a:lnTo>
                    <a:lnTo>
                      <a:pt x="2" y="4"/>
                    </a:lnTo>
                    <a:lnTo>
                      <a:pt x="3" y="3"/>
                    </a:lnTo>
                    <a:lnTo>
                      <a:pt x="4" y="2"/>
                    </a:lnTo>
                    <a:lnTo>
                      <a:pt x="4" y="1"/>
                    </a:lnTo>
                    <a:lnTo>
                      <a:pt x="5" y="1"/>
                    </a:lnTo>
                    <a:lnTo>
                      <a:pt x="6" y="1"/>
                    </a:lnTo>
                    <a:lnTo>
                      <a:pt x="7" y="0"/>
                    </a:lnTo>
                    <a:lnTo>
                      <a:pt x="8" y="0"/>
                    </a:lnTo>
                    <a:lnTo>
                      <a:pt x="9" y="0"/>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5" name="Freeform 105"/>
              <p:cNvSpPr>
                <a:spLocks/>
              </p:cNvSpPr>
              <p:nvPr/>
            </p:nvSpPr>
            <p:spPr bwMode="auto">
              <a:xfrm>
                <a:off x="2630" y="1470"/>
                <a:ext cx="10" cy="18"/>
              </a:xfrm>
              <a:custGeom>
                <a:avLst/>
                <a:gdLst>
                  <a:gd name="T0" fmla="*/ 5 w 10"/>
                  <a:gd name="T1" fmla="*/ 15 h 18"/>
                  <a:gd name="T2" fmla="*/ 6 w 10"/>
                  <a:gd name="T3" fmla="*/ 14 h 18"/>
                  <a:gd name="T4" fmla="*/ 7 w 10"/>
                  <a:gd name="T5" fmla="*/ 12 h 18"/>
                  <a:gd name="T6" fmla="*/ 8 w 10"/>
                  <a:gd name="T7" fmla="*/ 11 h 18"/>
                  <a:gd name="T8" fmla="*/ 9 w 10"/>
                  <a:gd name="T9" fmla="*/ 9 h 18"/>
                  <a:gd name="T10" fmla="*/ 9 w 10"/>
                  <a:gd name="T11" fmla="*/ 8 h 18"/>
                  <a:gd name="T12" fmla="*/ 10 w 10"/>
                  <a:gd name="T13" fmla="*/ 7 h 18"/>
                  <a:gd name="T14" fmla="*/ 10 w 10"/>
                  <a:gd name="T15" fmla="*/ 5 h 18"/>
                  <a:gd name="T16" fmla="*/ 9 w 10"/>
                  <a:gd name="T17" fmla="*/ 4 h 18"/>
                  <a:gd name="T18" fmla="*/ 9 w 10"/>
                  <a:gd name="T19" fmla="*/ 4 h 18"/>
                  <a:gd name="T20" fmla="*/ 9 w 10"/>
                  <a:gd name="T21" fmla="*/ 3 h 18"/>
                  <a:gd name="T22" fmla="*/ 9 w 10"/>
                  <a:gd name="T23" fmla="*/ 3 h 18"/>
                  <a:gd name="T24" fmla="*/ 9 w 10"/>
                  <a:gd name="T25" fmla="*/ 3 h 18"/>
                  <a:gd name="T26" fmla="*/ 9 w 10"/>
                  <a:gd name="T27" fmla="*/ 2 h 18"/>
                  <a:gd name="T28" fmla="*/ 8 w 10"/>
                  <a:gd name="T29" fmla="*/ 1 h 18"/>
                  <a:gd name="T30" fmla="*/ 7 w 10"/>
                  <a:gd name="T31" fmla="*/ 1 h 18"/>
                  <a:gd name="T32" fmla="*/ 7 w 10"/>
                  <a:gd name="T33" fmla="*/ 0 h 18"/>
                  <a:gd name="T34" fmla="*/ 5 w 10"/>
                  <a:gd name="T35" fmla="*/ 1 h 18"/>
                  <a:gd name="T36" fmla="*/ 6 w 10"/>
                  <a:gd name="T37" fmla="*/ 2 h 18"/>
                  <a:gd name="T38" fmla="*/ 7 w 10"/>
                  <a:gd name="T39" fmla="*/ 3 h 18"/>
                  <a:gd name="T40" fmla="*/ 7 w 10"/>
                  <a:gd name="T41" fmla="*/ 4 h 18"/>
                  <a:gd name="T42" fmla="*/ 7 w 10"/>
                  <a:gd name="T43" fmla="*/ 5 h 18"/>
                  <a:gd name="T44" fmla="*/ 7 w 10"/>
                  <a:gd name="T45" fmla="*/ 6 h 18"/>
                  <a:gd name="T46" fmla="*/ 7 w 10"/>
                  <a:gd name="T47" fmla="*/ 8 h 18"/>
                  <a:gd name="T48" fmla="*/ 7 w 10"/>
                  <a:gd name="T49" fmla="*/ 10 h 18"/>
                  <a:gd name="T50" fmla="*/ 6 w 10"/>
                  <a:gd name="T51" fmla="*/ 11 h 18"/>
                  <a:gd name="T52" fmla="*/ 5 w 10"/>
                  <a:gd name="T53" fmla="*/ 13 h 18"/>
                  <a:gd name="T54" fmla="*/ 4 w 10"/>
                  <a:gd name="T55" fmla="*/ 15 h 18"/>
                  <a:gd name="T56" fmla="*/ 2 w 10"/>
                  <a:gd name="T57" fmla="*/ 16 h 18"/>
                  <a:gd name="T58" fmla="*/ 0 w 10"/>
                  <a:gd name="T59" fmla="*/ 18 h 18"/>
                  <a:gd name="T60" fmla="*/ 0 w 10"/>
                  <a:gd name="T61" fmla="*/ 18 h 18"/>
                  <a:gd name="T62" fmla="*/ 1 w 10"/>
                  <a:gd name="T63" fmla="*/ 17 h 18"/>
                  <a:gd name="T64" fmla="*/ 1 w 10"/>
                  <a:gd name="T65" fmla="*/ 17 h 18"/>
                  <a:gd name="T66" fmla="*/ 2 w 10"/>
                  <a:gd name="T67" fmla="*/ 17 h 18"/>
                  <a:gd name="T68" fmla="*/ 3 w 10"/>
                  <a:gd name="T69" fmla="*/ 16 h 18"/>
                  <a:gd name="T70" fmla="*/ 4 w 10"/>
                  <a:gd name="T71" fmla="*/ 16 h 18"/>
                  <a:gd name="T72" fmla="*/ 5 w 10"/>
                  <a:gd name="T73" fmla="*/ 16 h 18"/>
                  <a:gd name="T74" fmla="*/ 5 w 10"/>
                  <a:gd name="T75" fmla="*/ 15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18"/>
                  <a:gd name="T116" fmla="*/ 10 w 10"/>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18">
                    <a:moveTo>
                      <a:pt x="5" y="15"/>
                    </a:moveTo>
                    <a:lnTo>
                      <a:pt x="6" y="14"/>
                    </a:lnTo>
                    <a:lnTo>
                      <a:pt x="7" y="12"/>
                    </a:lnTo>
                    <a:lnTo>
                      <a:pt x="8" y="11"/>
                    </a:lnTo>
                    <a:lnTo>
                      <a:pt x="9" y="9"/>
                    </a:lnTo>
                    <a:lnTo>
                      <a:pt x="9" y="8"/>
                    </a:lnTo>
                    <a:lnTo>
                      <a:pt x="10" y="7"/>
                    </a:lnTo>
                    <a:lnTo>
                      <a:pt x="10" y="5"/>
                    </a:lnTo>
                    <a:lnTo>
                      <a:pt x="9" y="4"/>
                    </a:lnTo>
                    <a:lnTo>
                      <a:pt x="9" y="3"/>
                    </a:lnTo>
                    <a:lnTo>
                      <a:pt x="9" y="2"/>
                    </a:lnTo>
                    <a:lnTo>
                      <a:pt x="8" y="1"/>
                    </a:lnTo>
                    <a:lnTo>
                      <a:pt x="7" y="1"/>
                    </a:lnTo>
                    <a:lnTo>
                      <a:pt x="7" y="0"/>
                    </a:lnTo>
                    <a:lnTo>
                      <a:pt x="5" y="1"/>
                    </a:lnTo>
                    <a:lnTo>
                      <a:pt x="6" y="2"/>
                    </a:lnTo>
                    <a:lnTo>
                      <a:pt x="7" y="3"/>
                    </a:lnTo>
                    <a:lnTo>
                      <a:pt x="7" y="4"/>
                    </a:lnTo>
                    <a:lnTo>
                      <a:pt x="7" y="5"/>
                    </a:lnTo>
                    <a:lnTo>
                      <a:pt x="7" y="6"/>
                    </a:lnTo>
                    <a:lnTo>
                      <a:pt x="7" y="8"/>
                    </a:lnTo>
                    <a:lnTo>
                      <a:pt x="7" y="10"/>
                    </a:lnTo>
                    <a:lnTo>
                      <a:pt x="6" y="11"/>
                    </a:lnTo>
                    <a:lnTo>
                      <a:pt x="5" y="13"/>
                    </a:lnTo>
                    <a:lnTo>
                      <a:pt x="4" y="15"/>
                    </a:lnTo>
                    <a:lnTo>
                      <a:pt x="2" y="16"/>
                    </a:lnTo>
                    <a:lnTo>
                      <a:pt x="0" y="18"/>
                    </a:lnTo>
                    <a:lnTo>
                      <a:pt x="1" y="17"/>
                    </a:lnTo>
                    <a:lnTo>
                      <a:pt x="2" y="17"/>
                    </a:lnTo>
                    <a:lnTo>
                      <a:pt x="3" y="16"/>
                    </a:lnTo>
                    <a:lnTo>
                      <a:pt x="4" y="16"/>
                    </a:lnTo>
                    <a:lnTo>
                      <a:pt x="5" y="16"/>
                    </a:lnTo>
                    <a:lnTo>
                      <a:pt x="5"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31826" name="Rectangle 106"/>
            <p:cNvSpPr>
              <a:spLocks noChangeArrowheads="1"/>
            </p:cNvSpPr>
            <p:nvPr/>
          </p:nvSpPr>
          <p:spPr bwMode="auto">
            <a:xfrm>
              <a:off x="2762" y="3236"/>
              <a:ext cx="334" cy="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27" name="Rectangle 107"/>
            <p:cNvSpPr>
              <a:spLocks noChangeArrowheads="1"/>
            </p:cNvSpPr>
            <p:nvPr/>
          </p:nvSpPr>
          <p:spPr bwMode="auto">
            <a:xfrm>
              <a:off x="2763" y="3247"/>
              <a:ext cx="339"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納品電子媒体</a:t>
              </a:r>
              <a:endParaRPr lang="ja-JP" altLang="en-US" sz="1800" b="0">
                <a:solidFill>
                  <a:srgbClr val="000000"/>
                </a:solidFill>
                <a:latin typeface="HGP創英角ｺﾞｼｯｸUB" pitchFamily="50" charset="-128"/>
                <a:ea typeface="HGP創英角ｺﾞｼｯｸUB" pitchFamily="50" charset="-128"/>
              </a:endParaRPr>
            </a:p>
          </p:txBody>
        </p:sp>
        <p:grpSp>
          <p:nvGrpSpPr>
            <p:cNvPr id="31828" name="Group 108"/>
            <p:cNvGrpSpPr>
              <a:grpSpLocks/>
            </p:cNvGrpSpPr>
            <p:nvPr/>
          </p:nvGrpSpPr>
          <p:grpSpPr bwMode="auto">
            <a:xfrm>
              <a:off x="2851" y="3310"/>
              <a:ext cx="151" cy="109"/>
              <a:chOff x="2542" y="3498"/>
              <a:chExt cx="151" cy="109"/>
            </a:xfrm>
          </p:grpSpPr>
          <p:sp>
            <p:nvSpPr>
              <p:cNvPr id="31880" name="Freeform 109"/>
              <p:cNvSpPr>
                <a:spLocks/>
              </p:cNvSpPr>
              <p:nvPr/>
            </p:nvSpPr>
            <p:spPr bwMode="auto">
              <a:xfrm>
                <a:off x="2542" y="3498"/>
                <a:ext cx="151" cy="97"/>
              </a:xfrm>
              <a:custGeom>
                <a:avLst/>
                <a:gdLst>
                  <a:gd name="T0" fmla="*/ 1 w 151"/>
                  <a:gd name="T1" fmla="*/ 62 h 97"/>
                  <a:gd name="T2" fmla="*/ 4 w 151"/>
                  <a:gd name="T3" fmla="*/ 52 h 97"/>
                  <a:gd name="T4" fmla="*/ 11 w 151"/>
                  <a:gd name="T5" fmla="*/ 42 h 97"/>
                  <a:gd name="T6" fmla="*/ 21 w 151"/>
                  <a:gd name="T7" fmla="*/ 32 h 97"/>
                  <a:gd name="T8" fmla="*/ 34 w 151"/>
                  <a:gd name="T9" fmla="*/ 22 h 97"/>
                  <a:gd name="T10" fmla="*/ 48 w 151"/>
                  <a:gd name="T11" fmla="*/ 14 h 97"/>
                  <a:gd name="T12" fmla="*/ 65 w 151"/>
                  <a:gd name="T13" fmla="*/ 7 h 97"/>
                  <a:gd name="T14" fmla="*/ 73 w 151"/>
                  <a:gd name="T15" fmla="*/ 5 h 97"/>
                  <a:gd name="T16" fmla="*/ 82 w 151"/>
                  <a:gd name="T17" fmla="*/ 2 h 97"/>
                  <a:gd name="T18" fmla="*/ 90 w 151"/>
                  <a:gd name="T19" fmla="*/ 1 h 97"/>
                  <a:gd name="T20" fmla="*/ 98 w 151"/>
                  <a:gd name="T21" fmla="*/ 0 h 97"/>
                  <a:gd name="T22" fmla="*/ 105 w 151"/>
                  <a:gd name="T23" fmla="*/ 0 h 97"/>
                  <a:gd name="T24" fmla="*/ 112 w 151"/>
                  <a:gd name="T25" fmla="*/ 0 h 97"/>
                  <a:gd name="T26" fmla="*/ 117 w 151"/>
                  <a:gd name="T27" fmla="*/ 0 h 97"/>
                  <a:gd name="T28" fmla="*/ 122 w 151"/>
                  <a:gd name="T29" fmla="*/ 1 h 97"/>
                  <a:gd name="T30" fmla="*/ 124 w 151"/>
                  <a:gd name="T31" fmla="*/ 2 h 97"/>
                  <a:gd name="T32" fmla="*/ 127 w 151"/>
                  <a:gd name="T33" fmla="*/ 2 h 97"/>
                  <a:gd name="T34" fmla="*/ 129 w 151"/>
                  <a:gd name="T35" fmla="*/ 3 h 97"/>
                  <a:gd name="T36" fmla="*/ 131 w 151"/>
                  <a:gd name="T37" fmla="*/ 4 h 97"/>
                  <a:gd name="T38" fmla="*/ 139 w 151"/>
                  <a:gd name="T39" fmla="*/ 7 h 97"/>
                  <a:gd name="T40" fmla="*/ 144 w 151"/>
                  <a:gd name="T41" fmla="*/ 12 h 97"/>
                  <a:gd name="T42" fmla="*/ 148 w 151"/>
                  <a:gd name="T43" fmla="*/ 16 h 97"/>
                  <a:gd name="T44" fmla="*/ 150 w 151"/>
                  <a:gd name="T45" fmla="*/ 20 h 97"/>
                  <a:gd name="T46" fmla="*/ 150 w 151"/>
                  <a:gd name="T47" fmla="*/ 22 h 97"/>
                  <a:gd name="T48" fmla="*/ 151 w 151"/>
                  <a:gd name="T49" fmla="*/ 25 h 97"/>
                  <a:gd name="T50" fmla="*/ 151 w 151"/>
                  <a:gd name="T51" fmla="*/ 31 h 97"/>
                  <a:gd name="T52" fmla="*/ 148 w 151"/>
                  <a:gd name="T53" fmla="*/ 42 h 97"/>
                  <a:gd name="T54" fmla="*/ 142 w 151"/>
                  <a:gd name="T55" fmla="*/ 52 h 97"/>
                  <a:gd name="T56" fmla="*/ 133 w 151"/>
                  <a:gd name="T57" fmla="*/ 62 h 97"/>
                  <a:gd name="T58" fmla="*/ 122 w 151"/>
                  <a:gd name="T59" fmla="*/ 71 h 97"/>
                  <a:gd name="T60" fmla="*/ 108 w 151"/>
                  <a:gd name="T61" fmla="*/ 80 h 97"/>
                  <a:gd name="T62" fmla="*/ 92 w 151"/>
                  <a:gd name="T63" fmla="*/ 87 h 97"/>
                  <a:gd name="T64" fmla="*/ 81 w 151"/>
                  <a:gd name="T65" fmla="*/ 91 h 97"/>
                  <a:gd name="T66" fmla="*/ 72 w 151"/>
                  <a:gd name="T67" fmla="*/ 93 h 97"/>
                  <a:gd name="T68" fmla="*/ 63 w 151"/>
                  <a:gd name="T69" fmla="*/ 95 h 97"/>
                  <a:gd name="T70" fmla="*/ 55 w 151"/>
                  <a:gd name="T71" fmla="*/ 96 h 97"/>
                  <a:gd name="T72" fmla="*/ 47 w 151"/>
                  <a:gd name="T73" fmla="*/ 97 h 97"/>
                  <a:gd name="T74" fmla="*/ 40 w 151"/>
                  <a:gd name="T75" fmla="*/ 96 h 97"/>
                  <a:gd name="T76" fmla="*/ 35 w 151"/>
                  <a:gd name="T77" fmla="*/ 96 h 97"/>
                  <a:gd name="T78" fmla="*/ 30 w 151"/>
                  <a:gd name="T79" fmla="*/ 95 h 97"/>
                  <a:gd name="T80" fmla="*/ 27 w 151"/>
                  <a:gd name="T81" fmla="*/ 95 h 97"/>
                  <a:gd name="T82" fmla="*/ 24 w 151"/>
                  <a:gd name="T83" fmla="*/ 94 h 97"/>
                  <a:gd name="T84" fmla="*/ 22 w 151"/>
                  <a:gd name="T85" fmla="*/ 93 h 97"/>
                  <a:gd name="T86" fmla="*/ 21 w 151"/>
                  <a:gd name="T87" fmla="*/ 93 h 97"/>
                  <a:gd name="T88" fmla="*/ 20 w 151"/>
                  <a:gd name="T89" fmla="*/ 93 h 97"/>
                  <a:gd name="T90" fmla="*/ 16 w 151"/>
                  <a:gd name="T91" fmla="*/ 91 h 97"/>
                  <a:gd name="T92" fmla="*/ 10 w 151"/>
                  <a:gd name="T93" fmla="*/ 87 h 97"/>
                  <a:gd name="T94" fmla="*/ 5 w 151"/>
                  <a:gd name="T95" fmla="*/ 83 h 97"/>
                  <a:gd name="T96" fmla="*/ 3 w 151"/>
                  <a:gd name="T97" fmla="*/ 79 h 97"/>
                  <a:gd name="T98" fmla="*/ 1 w 151"/>
                  <a:gd name="T99" fmla="*/ 76 h 97"/>
                  <a:gd name="T100" fmla="*/ 1 w 151"/>
                  <a:gd name="T101" fmla="*/ 74 h 97"/>
                  <a:gd name="T102" fmla="*/ 0 w 151"/>
                  <a:gd name="T103" fmla="*/ 7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
                  <a:gd name="T157" fmla="*/ 0 h 97"/>
                  <a:gd name="T158" fmla="*/ 151 w 151"/>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 h="97">
                    <a:moveTo>
                      <a:pt x="0" y="68"/>
                    </a:moveTo>
                    <a:lnTo>
                      <a:pt x="0" y="65"/>
                    </a:lnTo>
                    <a:lnTo>
                      <a:pt x="1" y="62"/>
                    </a:lnTo>
                    <a:lnTo>
                      <a:pt x="1" y="59"/>
                    </a:lnTo>
                    <a:lnTo>
                      <a:pt x="3" y="56"/>
                    </a:lnTo>
                    <a:lnTo>
                      <a:pt x="4" y="52"/>
                    </a:lnTo>
                    <a:lnTo>
                      <a:pt x="6" y="49"/>
                    </a:lnTo>
                    <a:lnTo>
                      <a:pt x="8" y="45"/>
                    </a:lnTo>
                    <a:lnTo>
                      <a:pt x="11" y="42"/>
                    </a:lnTo>
                    <a:lnTo>
                      <a:pt x="14" y="39"/>
                    </a:lnTo>
                    <a:lnTo>
                      <a:pt x="17" y="35"/>
                    </a:lnTo>
                    <a:lnTo>
                      <a:pt x="21" y="32"/>
                    </a:lnTo>
                    <a:lnTo>
                      <a:pt x="25" y="29"/>
                    </a:lnTo>
                    <a:lnTo>
                      <a:pt x="29" y="25"/>
                    </a:lnTo>
                    <a:lnTo>
                      <a:pt x="34" y="22"/>
                    </a:lnTo>
                    <a:lnTo>
                      <a:pt x="38" y="20"/>
                    </a:lnTo>
                    <a:lnTo>
                      <a:pt x="43" y="17"/>
                    </a:lnTo>
                    <a:lnTo>
                      <a:pt x="48" y="14"/>
                    </a:lnTo>
                    <a:lnTo>
                      <a:pt x="54" y="12"/>
                    </a:lnTo>
                    <a:lnTo>
                      <a:pt x="59" y="9"/>
                    </a:lnTo>
                    <a:lnTo>
                      <a:pt x="65" y="7"/>
                    </a:lnTo>
                    <a:lnTo>
                      <a:pt x="68" y="6"/>
                    </a:lnTo>
                    <a:lnTo>
                      <a:pt x="70" y="5"/>
                    </a:lnTo>
                    <a:lnTo>
                      <a:pt x="73" y="5"/>
                    </a:lnTo>
                    <a:lnTo>
                      <a:pt x="76" y="4"/>
                    </a:lnTo>
                    <a:lnTo>
                      <a:pt x="79" y="3"/>
                    </a:lnTo>
                    <a:lnTo>
                      <a:pt x="82" y="2"/>
                    </a:lnTo>
                    <a:lnTo>
                      <a:pt x="84" y="2"/>
                    </a:lnTo>
                    <a:lnTo>
                      <a:pt x="87" y="1"/>
                    </a:lnTo>
                    <a:lnTo>
                      <a:pt x="90" y="1"/>
                    </a:lnTo>
                    <a:lnTo>
                      <a:pt x="93" y="1"/>
                    </a:lnTo>
                    <a:lnTo>
                      <a:pt x="95" y="0"/>
                    </a:lnTo>
                    <a:lnTo>
                      <a:pt x="98" y="0"/>
                    </a:lnTo>
                    <a:lnTo>
                      <a:pt x="100" y="0"/>
                    </a:lnTo>
                    <a:lnTo>
                      <a:pt x="103" y="0"/>
                    </a:lnTo>
                    <a:lnTo>
                      <a:pt x="105" y="0"/>
                    </a:lnTo>
                    <a:lnTo>
                      <a:pt x="108" y="0"/>
                    </a:lnTo>
                    <a:lnTo>
                      <a:pt x="110" y="0"/>
                    </a:lnTo>
                    <a:lnTo>
                      <a:pt x="112" y="0"/>
                    </a:lnTo>
                    <a:lnTo>
                      <a:pt x="113" y="0"/>
                    </a:lnTo>
                    <a:lnTo>
                      <a:pt x="115" y="0"/>
                    </a:lnTo>
                    <a:lnTo>
                      <a:pt x="117" y="0"/>
                    </a:lnTo>
                    <a:lnTo>
                      <a:pt x="118" y="0"/>
                    </a:lnTo>
                    <a:lnTo>
                      <a:pt x="120" y="1"/>
                    </a:lnTo>
                    <a:lnTo>
                      <a:pt x="122" y="1"/>
                    </a:lnTo>
                    <a:lnTo>
                      <a:pt x="123" y="1"/>
                    </a:lnTo>
                    <a:lnTo>
                      <a:pt x="124" y="1"/>
                    </a:lnTo>
                    <a:lnTo>
                      <a:pt x="124" y="2"/>
                    </a:lnTo>
                    <a:lnTo>
                      <a:pt x="125" y="2"/>
                    </a:lnTo>
                    <a:lnTo>
                      <a:pt x="126" y="2"/>
                    </a:lnTo>
                    <a:lnTo>
                      <a:pt x="127" y="2"/>
                    </a:lnTo>
                    <a:lnTo>
                      <a:pt x="128" y="3"/>
                    </a:lnTo>
                    <a:lnTo>
                      <a:pt x="129" y="3"/>
                    </a:lnTo>
                    <a:lnTo>
                      <a:pt x="130" y="3"/>
                    </a:lnTo>
                    <a:lnTo>
                      <a:pt x="131" y="3"/>
                    </a:lnTo>
                    <a:lnTo>
                      <a:pt x="131" y="4"/>
                    </a:lnTo>
                    <a:lnTo>
                      <a:pt x="134" y="5"/>
                    </a:lnTo>
                    <a:lnTo>
                      <a:pt x="136" y="6"/>
                    </a:lnTo>
                    <a:lnTo>
                      <a:pt x="139" y="7"/>
                    </a:lnTo>
                    <a:lnTo>
                      <a:pt x="141" y="8"/>
                    </a:lnTo>
                    <a:lnTo>
                      <a:pt x="143" y="10"/>
                    </a:lnTo>
                    <a:lnTo>
                      <a:pt x="144" y="12"/>
                    </a:lnTo>
                    <a:lnTo>
                      <a:pt x="146" y="13"/>
                    </a:lnTo>
                    <a:lnTo>
                      <a:pt x="147" y="15"/>
                    </a:lnTo>
                    <a:lnTo>
                      <a:pt x="148" y="16"/>
                    </a:lnTo>
                    <a:lnTo>
                      <a:pt x="149" y="17"/>
                    </a:lnTo>
                    <a:lnTo>
                      <a:pt x="149" y="19"/>
                    </a:lnTo>
                    <a:lnTo>
                      <a:pt x="150" y="20"/>
                    </a:lnTo>
                    <a:lnTo>
                      <a:pt x="150" y="21"/>
                    </a:lnTo>
                    <a:lnTo>
                      <a:pt x="150" y="22"/>
                    </a:lnTo>
                    <a:lnTo>
                      <a:pt x="151" y="22"/>
                    </a:lnTo>
                    <a:lnTo>
                      <a:pt x="151" y="24"/>
                    </a:lnTo>
                    <a:lnTo>
                      <a:pt x="151" y="25"/>
                    </a:lnTo>
                    <a:lnTo>
                      <a:pt x="151" y="27"/>
                    </a:lnTo>
                    <a:lnTo>
                      <a:pt x="151" y="28"/>
                    </a:lnTo>
                    <a:lnTo>
                      <a:pt x="151" y="31"/>
                    </a:lnTo>
                    <a:lnTo>
                      <a:pt x="151" y="35"/>
                    </a:lnTo>
                    <a:lnTo>
                      <a:pt x="150" y="38"/>
                    </a:lnTo>
                    <a:lnTo>
                      <a:pt x="148" y="42"/>
                    </a:lnTo>
                    <a:lnTo>
                      <a:pt x="147" y="45"/>
                    </a:lnTo>
                    <a:lnTo>
                      <a:pt x="145" y="48"/>
                    </a:lnTo>
                    <a:lnTo>
                      <a:pt x="142" y="52"/>
                    </a:lnTo>
                    <a:lnTo>
                      <a:pt x="139" y="55"/>
                    </a:lnTo>
                    <a:lnTo>
                      <a:pt x="137" y="58"/>
                    </a:lnTo>
                    <a:lnTo>
                      <a:pt x="133" y="62"/>
                    </a:lnTo>
                    <a:lnTo>
                      <a:pt x="130" y="65"/>
                    </a:lnTo>
                    <a:lnTo>
                      <a:pt x="126" y="68"/>
                    </a:lnTo>
                    <a:lnTo>
                      <a:pt x="122" y="71"/>
                    </a:lnTo>
                    <a:lnTo>
                      <a:pt x="117" y="74"/>
                    </a:lnTo>
                    <a:lnTo>
                      <a:pt x="113" y="77"/>
                    </a:lnTo>
                    <a:lnTo>
                      <a:pt x="108" y="80"/>
                    </a:lnTo>
                    <a:lnTo>
                      <a:pt x="103" y="82"/>
                    </a:lnTo>
                    <a:lnTo>
                      <a:pt x="98" y="85"/>
                    </a:lnTo>
                    <a:lnTo>
                      <a:pt x="92" y="87"/>
                    </a:lnTo>
                    <a:lnTo>
                      <a:pt x="87" y="89"/>
                    </a:lnTo>
                    <a:lnTo>
                      <a:pt x="84" y="90"/>
                    </a:lnTo>
                    <a:lnTo>
                      <a:pt x="81" y="91"/>
                    </a:lnTo>
                    <a:lnTo>
                      <a:pt x="78" y="92"/>
                    </a:lnTo>
                    <a:lnTo>
                      <a:pt x="75" y="93"/>
                    </a:lnTo>
                    <a:lnTo>
                      <a:pt x="72" y="93"/>
                    </a:lnTo>
                    <a:lnTo>
                      <a:pt x="69" y="94"/>
                    </a:lnTo>
                    <a:lnTo>
                      <a:pt x="66" y="94"/>
                    </a:lnTo>
                    <a:lnTo>
                      <a:pt x="63" y="95"/>
                    </a:lnTo>
                    <a:lnTo>
                      <a:pt x="61" y="95"/>
                    </a:lnTo>
                    <a:lnTo>
                      <a:pt x="58" y="96"/>
                    </a:lnTo>
                    <a:lnTo>
                      <a:pt x="55" y="96"/>
                    </a:lnTo>
                    <a:lnTo>
                      <a:pt x="52" y="96"/>
                    </a:lnTo>
                    <a:lnTo>
                      <a:pt x="50" y="96"/>
                    </a:lnTo>
                    <a:lnTo>
                      <a:pt x="47" y="97"/>
                    </a:lnTo>
                    <a:lnTo>
                      <a:pt x="44" y="97"/>
                    </a:lnTo>
                    <a:lnTo>
                      <a:pt x="42" y="97"/>
                    </a:lnTo>
                    <a:lnTo>
                      <a:pt x="40" y="96"/>
                    </a:lnTo>
                    <a:lnTo>
                      <a:pt x="38" y="96"/>
                    </a:lnTo>
                    <a:lnTo>
                      <a:pt x="37" y="96"/>
                    </a:lnTo>
                    <a:lnTo>
                      <a:pt x="35" y="96"/>
                    </a:lnTo>
                    <a:lnTo>
                      <a:pt x="33" y="96"/>
                    </a:lnTo>
                    <a:lnTo>
                      <a:pt x="32" y="96"/>
                    </a:lnTo>
                    <a:lnTo>
                      <a:pt x="30" y="95"/>
                    </a:lnTo>
                    <a:lnTo>
                      <a:pt x="28" y="95"/>
                    </a:lnTo>
                    <a:lnTo>
                      <a:pt x="27" y="95"/>
                    </a:lnTo>
                    <a:lnTo>
                      <a:pt x="26" y="94"/>
                    </a:lnTo>
                    <a:lnTo>
                      <a:pt x="25" y="94"/>
                    </a:lnTo>
                    <a:lnTo>
                      <a:pt x="24" y="94"/>
                    </a:lnTo>
                    <a:lnTo>
                      <a:pt x="23" y="94"/>
                    </a:lnTo>
                    <a:lnTo>
                      <a:pt x="22" y="93"/>
                    </a:lnTo>
                    <a:lnTo>
                      <a:pt x="21" y="93"/>
                    </a:lnTo>
                    <a:lnTo>
                      <a:pt x="20" y="93"/>
                    </a:lnTo>
                    <a:lnTo>
                      <a:pt x="19" y="92"/>
                    </a:lnTo>
                    <a:lnTo>
                      <a:pt x="16" y="91"/>
                    </a:lnTo>
                    <a:lnTo>
                      <a:pt x="14" y="90"/>
                    </a:lnTo>
                    <a:lnTo>
                      <a:pt x="12" y="89"/>
                    </a:lnTo>
                    <a:lnTo>
                      <a:pt x="10" y="87"/>
                    </a:lnTo>
                    <a:lnTo>
                      <a:pt x="8" y="86"/>
                    </a:lnTo>
                    <a:lnTo>
                      <a:pt x="7" y="84"/>
                    </a:lnTo>
                    <a:lnTo>
                      <a:pt x="5" y="83"/>
                    </a:lnTo>
                    <a:lnTo>
                      <a:pt x="4" y="81"/>
                    </a:lnTo>
                    <a:lnTo>
                      <a:pt x="3" y="80"/>
                    </a:lnTo>
                    <a:lnTo>
                      <a:pt x="3" y="79"/>
                    </a:lnTo>
                    <a:lnTo>
                      <a:pt x="2" y="78"/>
                    </a:lnTo>
                    <a:lnTo>
                      <a:pt x="2" y="77"/>
                    </a:lnTo>
                    <a:lnTo>
                      <a:pt x="1" y="76"/>
                    </a:lnTo>
                    <a:lnTo>
                      <a:pt x="1" y="75"/>
                    </a:lnTo>
                    <a:lnTo>
                      <a:pt x="1" y="74"/>
                    </a:lnTo>
                    <a:lnTo>
                      <a:pt x="0" y="73"/>
                    </a:lnTo>
                    <a:lnTo>
                      <a:pt x="0" y="71"/>
                    </a:lnTo>
                    <a:lnTo>
                      <a:pt x="0" y="70"/>
                    </a:lnTo>
                    <a:lnTo>
                      <a:pt x="0" y="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1" name="Freeform 110"/>
              <p:cNvSpPr>
                <a:spLocks/>
              </p:cNvSpPr>
              <p:nvPr/>
            </p:nvSpPr>
            <p:spPr bwMode="auto">
              <a:xfrm>
                <a:off x="2555" y="3567"/>
                <a:ext cx="123" cy="40"/>
              </a:xfrm>
              <a:custGeom>
                <a:avLst/>
                <a:gdLst>
                  <a:gd name="T0" fmla="*/ 2 w 123"/>
                  <a:gd name="T1" fmla="*/ 27 h 40"/>
                  <a:gd name="T2" fmla="*/ 8 w 123"/>
                  <a:gd name="T3" fmla="*/ 31 h 40"/>
                  <a:gd name="T4" fmla="*/ 14 w 123"/>
                  <a:gd name="T5" fmla="*/ 34 h 40"/>
                  <a:gd name="T6" fmla="*/ 22 w 123"/>
                  <a:gd name="T7" fmla="*/ 37 h 40"/>
                  <a:gd name="T8" fmla="*/ 30 w 123"/>
                  <a:gd name="T9" fmla="*/ 38 h 40"/>
                  <a:gd name="T10" fmla="*/ 38 w 123"/>
                  <a:gd name="T11" fmla="*/ 39 h 40"/>
                  <a:gd name="T12" fmla="*/ 47 w 123"/>
                  <a:gd name="T13" fmla="*/ 40 h 40"/>
                  <a:gd name="T14" fmla="*/ 57 w 123"/>
                  <a:gd name="T15" fmla="*/ 39 h 40"/>
                  <a:gd name="T16" fmla="*/ 66 w 123"/>
                  <a:gd name="T17" fmla="*/ 38 h 40"/>
                  <a:gd name="T18" fmla="*/ 75 w 123"/>
                  <a:gd name="T19" fmla="*/ 35 h 40"/>
                  <a:gd name="T20" fmla="*/ 84 w 123"/>
                  <a:gd name="T21" fmla="*/ 32 h 40"/>
                  <a:gd name="T22" fmla="*/ 93 w 123"/>
                  <a:gd name="T23" fmla="*/ 28 h 40"/>
                  <a:gd name="T24" fmla="*/ 101 w 123"/>
                  <a:gd name="T25" fmla="*/ 24 h 40"/>
                  <a:gd name="T26" fmla="*/ 108 w 123"/>
                  <a:gd name="T27" fmla="*/ 18 h 40"/>
                  <a:gd name="T28" fmla="*/ 115 w 123"/>
                  <a:gd name="T29" fmla="*/ 11 h 40"/>
                  <a:gd name="T30" fmla="*/ 121 w 123"/>
                  <a:gd name="T31" fmla="*/ 4 h 40"/>
                  <a:gd name="T32" fmla="*/ 120 w 123"/>
                  <a:gd name="T33" fmla="*/ 3 h 40"/>
                  <a:gd name="T34" fmla="*/ 114 w 123"/>
                  <a:gd name="T35" fmla="*/ 8 h 40"/>
                  <a:gd name="T36" fmla="*/ 107 w 123"/>
                  <a:gd name="T37" fmla="*/ 13 h 40"/>
                  <a:gd name="T38" fmla="*/ 99 w 123"/>
                  <a:gd name="T39" fmla="*/ 17 h 40"/>
                  <a:gd name="T40" fmla="*/ 91 w 123"/>
                  <a:gd name="T41" fmla="*/ 21 h 40"/>
                  <a:gd name="T42" fmla="*/ 83 w 123"/>
                  <a:gd name="T43" fmla="*/ 24 h 40"/>
                  <a:gd name="T44" fmla="*/ 75 w 123"/>
                  <a:gd name="T45" fmla="*/ 27 h 40"/>
                  <a:gd name="T46" fmla="*/ 66 w 123"/>
                  <a:gd name="T47" fmla="*/ 30 h 40"/>
                  <a:gd name="T48" fmla="*/ 58 w 123"/>
                  <a:gd name="T49" fmla="*/ 32 h 40"/>
                  <a:gd name="T50" fmla="*/ 49 w 123"/>
                  <a:gd name="T51" fmla="*/ 33 h 40"/>
                  <a:gd name="T52" fmla="*/ 41 w 123"/>
                  <a:gd name="T53" fmla="*/ 33 h 40"/>
                  <a:gd name="T54" fmla="*/ 32 w 123"/>
                  <a:gd name="T55" fmla="*/ 33 h 40"/>
                  <a:gd name="T56" fmla="*/ 24 w 123"/>
                  <a:gd name="T57" fmla="*/ 33 h 40"/>
                  <a:gd name="T58" fmla="*/ 17 w 123"/>
                  <a:gd name="T59" fmla="*/ 31 h 40"/>
                  <a:gd name="T60" fmla="*/ 10 w 123"/>
                  <a:gd name="T61" fmla="*/ 29 h 40"/>
                  <a:gd name="T62" fmla="*/ 3 w 123"/>
                  <a:gd name="T63" fmla="*/ 2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40"/>
                  <a:gd name="T98" fmla="*/ 123 w 123"/>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40">
                    <a:moveTo>
                      <a:pt x="0" y="24"/>
                    </a:moveTo>
                    <a:lnTo>
                      <a:pt x="2" y="27"/>
                    </a:lnTo>
                    <a:lnTo>
                      <a:pt x="5" y="29"/>
                    </a:lnTo>
                    <a:lnTo>
                      <a:pt x="8" y="31"/>
                    </a:lnTo>
                    <a:lnTo>
                      <a:pt x="11" y="33"/>
                    </a:lnTo>
                    <a:lnTo>
                      <a:pt x="14" y="34"/>
                    </a:lnTo>
                    <a:lnTo>
                      <a:pt x="18" y="36"/>
                    </a:lnTo>
                    <a:lnTo>
                      <a:pt x="22" y="37"/>
                    </a:lnTo>
                    <a:lnTo>
                      <a:pt x="26" y="38"/>
                    </a:lnTo>
                    <a:lnTo>
                      <a:pt x="30" y="38"/>
                    </a:lnTo>
                    <a:lnTo>
                      <a:pt x="34" y="39"/>
                    </a:lnTo>
                    <a:lnTo>
                      <a:pt x="38" y="39"/>
                    </a:lnTo>
                    <a:lnTo>
                      <a:pt x="43" y="40"/>
                    </a:lnTo>
                    <a:lnTo>
                      <a:pt x="47" y="40"/>
                    </a:lnTo>
                    <a:lnTo>
                      <a:pt x="52" y="39"/>
                    </a:lnTo>
                    <a:lnTo>
                      <a:pt x="57" y="39"/>
                    </a:lnTo>
                    <a:lnTo>
                      <a:pt x="61" y="38"/>
                    </a:lnTo>
                    <a:lnTo>
                      <a:pt x="66" y="38"/>
                    </a:lnTo>
                    <a:lnTo>
                      <a:pt x="71" y="37"/>
                    </a:lnTo>
                    <a:lnTo>
                      <a:pt x="75" y="35"/>
                    </a:lnTo>
                    <a:lnTo>
                      <a:pt x="80" y="34"/>
                    </a:lnTo>
                    <a:lnTo>
                      <a:pt x="84" y="32"/>
                    </a:lnTo>
                    <a:lnTo>
                      <a:pt x="89" y="30"/>
                    </a:lnTo>
                    <a:lnTo>
                      <a:pt x="93" y="28"/>
                    </a:lnTo>
                    <a:lnTo>
                      <a:pt x="97" y="26"/>
                    </a:lnTo>
                    <a:lnTo>
                      <a:pt x="101" y="24"/>
                    </a:lnTo>
                    <a:lnTo>
                      <a:pt x="105" y="21"/>
                    </a:lnTo>
                    <a:lnTo>
                      <a:pt x="108" y="18"/>
                    </a:lnTo>
                    <a:lnTo>
                      <a:pt x="112" y="15"/>
                    </a:lnTo>
                    <a:lnTo>
                      <a:pt x="115" y="11"/>
                    </a:lnTo>
                    <a:lnTo>
                      <a:pt x="118" y="8"/>
                    </a:lnTo>
                    <a:lnTo>
                      <a:pt x="121" y="4"/>
                    </a:lnTo>
                    <a:lnTo>
                      <a:pt x="123" y="0"/>
                    </a:lnTo>
                    <a:lnTo>
                      <a:pt x="120" y="3"/>
                    </a:lnTo>
                    <a:lnTo>
                      <a:pt x="117" y="5"/>
                    </a:lnTo>
                    <a:lnTo>
                      <a:pt x="114" y="8"/>
                    </a:lnTo>
                    <a:lnTo>
                      <a:pt x="110" y="10"/>
                    </a:lnTo>
                    <a:lnTo>
                      <a:pt x="107" y="13"/>
                    </a:lnTo>
                    <a:lnTo>
                      <a:pt x="103" y="15"/>
                    </a:lnTo>
                    <a:lnTo>
                      <a:pt x="99" y="17"/>
                    </a:lnTo>
                    <a:lnTo>
                      <a:pt x="95" y="19"/>
                    </a:lnTo>
                    <a:lnTo>
                      <a:pt x="91" y="21"/>
                    </a:lnTo>
                    <a:lnTo>
                      <a:pt x="87" y="23"/>
                    </a:lnTo>
                    <a:lnTo>
                      <a:pt x="83" y="24"/>
                    </a:lnTo>
                    <a:lnTo>
                      <a:pt x="79" y="26"/>
                    </a:lnTo>
                    <a:lnTo>
                      <a:pt x="75" y="27"/>
                    </a:lnTo>
                    <a:lnTo>
                      <a:pt x="71" y="29"/>
                    </a:lnTo>
                    <a:lnTo>
                      <a:pt x="66" y="30"/>
                    </a:lnTo>
                    <a:lnTo>
                      <a:pt x="62" y="31"/>
                    </a:lnTo>
                    <a:lnTo>
                      <a:pt x="58" y="32"/>
                    </a:lnTo>
                    <a:lnTo>
                      <a:pt x="53" y="32"/>
                    </a:lnTo>
                    <a:lnTo>
                      <a:pt x="49" y="33"/>
                    </a:lnTo>
                    <a:lnTo>
                      <a:pt x="45" y="33"/>
                    </a:lnTo>
                    <a:lnTo>
                      <a:pt x="41" y="33"/>
                    </a:lnTo>
                    <a:lnTo>
                      <a:pt x="37" y="33"/>
                    </a:lnTo>
                    <a:lnTo>
                      <a:pt x="32" y="33"/>
                    </a:lnTo>
                    <a:lnTo>
                      <a:pt x="28" y="33"/>
                    </a:lnTo>
                    <a:lnTo>
                      <a:pt x="24" y="33"/>
                    </a:lnTo>
                    <a:lnTo>
                      <a:pt x="21" y="32"/>
                    </a:lnTo>
                    <a:lnTo>
                      <a:pt x="17" y="31"/>
                    </a:lnTo>
                    <a:lnTo>
                      <a:pt x="13" y="30"/>
                    </a:lnTo>
                    <a:lnTo>
                      <a:pt x="10" y="29"/>
                    </a:lnTo>
                    <a:lnTo>
                      <a:pt x="6" y="28"/>
                    </a:lnTo>
                    <a:lnTo>
                      <a:pt x="3" y="26"/>
                    </a:lnTo>
                    <a:lnTo>
                      <a:pt x="0"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2" name="Freeform 111"/>
              <p:cNvSpPr>
                <a:spLocks/>
              </p:cNvSpPr>
              <p:nvPr/>
            </p:nvSpPr>
            <p:spPr bwMode="auto">
              <a:xfrm>
                <a:off x="2542" y="3498"/>
                <a:ext cx="151" cy="97"/>
              </a:xfrm>
              <a:custGeom>
                <a:avLst/>
                <a:gdLst>
                  <a:gd name="T0" fmla="*/ 133 w 151"/>
                  <a:gd name="T1" fmla="*/ 8 h 97"/>
                  <a:gd name="T2" fmla="*/ 139 w 151"/>
                  <a:gd name="T3" fmla="*/ 12 h 97"/>
                  <a:gd name="T4" fmla="*/ 143 w 151"/>
                  <a:gd name="T5" fmla="*/ 17 h 97"/>
                  <a:gd name="T6" fmla="*/ 149 w 151"/>
                  <a:gd name="T7" fmla="*/ 17 h 97"/>
                  <a:gd name="T8" fmla="*/ 145 w 151"/>
                  <a:gd name="T9" fmla="*/ 21 h 97"/>
                  <a:gd name="T10" fmla="*/ 146 w 151"/>
                  <a:gd name="T11" fmla="*/ 23 h 97"/>
                  <a:gd name="T12" fmla="*/ 147 w 151"/>
                  <a:gd name="T13" fmla="*/ 26 h 97"/>
                  <a:gd name="T14" fmla="*/ 151 w 151"/>
                  <a:gd name="T15" fmla="*/ 28 h 97"/>
                  <a:gd name="T16" fmla="*/ 150 w 151"/>
                  <a:gd name="T17" fmla="*/ 38 h 97"/>
                  <a:gd name="T18" fmla="*/ 142 w 151"/>
                  <a:gd name="T19" fmla="*/ 45 h 97"/>
                  <a:gd name="T20" fmla="*/ 136 w 151"/>
                  <a:gd name="T21" fmla="*/ 55 h 97"/>
                  <a:gd name="T22" fmla="*/ 126 w 151"/>
                  <a:gd name="T23" fmla="*/ 64 h 97"/>
                  <a:gd name="T24" fmla="*/ 115 w 151"/>
                  <a:gd name="T25" fmla="*/ 73 h 97"/>
                  <a:gd name="T26" fmla="*/ 101 w 151"/>
                  <a:gd name="T27" fmla="*/ 80 h 97"/>
                  <a:gd name="T28" fmla="*/ 86 w 151"/>
                  <a:gd name="T29" fmla="*/ 87 h 97"/>
                  <a:gd name="T30" fmla="*/ 78 w 151"/>
                  <a:gd name="T31" fmla="*/ 89 h 97"/>
                  <a:gd name="T32" fmla="*/ 70 w 151"/>
                  <a:gd name="T33" fmla="*/ 91 h 97"/>
                  <a:gd name="T34" fmla="*/ 61 w 151"/>
                  <a:gd name="T35" fmla="*/ 93 h 97"/>
                  <a:gd name="T36" fmla="*/ 54 w 151"/>
                  <a:gd name="T37" fmla="*/ 93 h 97"/>
                  <a:gd name="T38" fmla="*/ 46 w 151"/>
                  <a:gd name="T39" fmla="*/ 94 h 97"/>
                  <a:gd name="T40" fmla="*/ 40 w 151"/>
                  <a:gd name="T41" fmla="*/ 96 h 97"/>
                  <a:gd name="T42" fmla="*/ 35 w 151"/>
                  <a:gd name="T43" fmla="*/ 96 h 97"/>
                  <a:gd name="T44" fmla="*/ 30 w 151"/>
                  <a:gd name="T45" fmla="*/ 95 h 97"/>
                  <a:gd name="T46" fmla="*/ 30 w 151"/>
                  <a:gd name="T47" fmla="*/ 92 h 97"/>
                  <a:gd name="T48" fmla="*/ 28 w 151"/>
                  <a:gd name="T49" fmla="*/ 92 h 97"/>
                  <a:gd name="T50" fmla="*/ 26 w 151"/>
                  <a:gd name="T51" fmla="*/ 91 h 97"/>
                  <a:gd name="T52" fmla="*/ 22 w 151"/>
                  <a:gd name="T53" fmla="*/ 93 h 97"/>
                  <a:gd name="T54" fmla="*/ 21 w 151"/>
                  <a:gd name="T55" fmla="*/ 93 h 97"/>
                  <a:gd name="T56" fmla="*/ 19 w 151"/>
                  <a:gd name="T57" fmla="*/ 92 h 97"/>
                  <a:gd name="T58" fmla="*/ 20 w 151"/>
                  <a:gd name="T59" fmla="*/ 89 h 97"/>
                  <a:gd name="T60" fmla="*/ 14 w 151"/>
                  <a:gd name="T61" fmla="*/ 85 h 97"/>
                  <a:gd name="T62" fmla="*/ 9 w 151"/>
                  <a:gd name="T63" fmla="*/ 81 h 97"/>
                  <a:gd name="T64" fmla="*/ 3 w 151"/>
                  <a:gd name="T65" fmla="*/ 80 h 97"/>
                  <a:gd name="T66" fmla="*/ 2 w 151"/>
                  <a:gd name="T67" fmla="*/ 77 h 97"/>
                  <a:gd name="T68" fmla="*/ 6 w 151"/>
                  <a:gd name="T69" fmla="*/ 74 h 97"/>
                  <a:gd name="T70" fmla="*/ 5 w 151"/>
                  <a:gd name="T71" fmla="*/ 71 h 97"/>
                  <a:gd name="T72" fmla="*/ 5 w 151"/>
                  <a:gd name="T73" fmla="*/ 67 h 97"/>
                  <a:gd name="T74" fmla="*/ 1 w 151"/>
                  <a:gd name="T75" fmla="*/ 62 h 97"/>
                  <a:gd name="T76" fmla="*/ 7 w 151"/>
                  <a:gd name="T77" fmla="*/ 55 h 97"/>
                  <a:gd name="T78" fmla="*/ 12 w 151"/>
                  <a:gd name="T79" fmla="*/ 46 h 97"/>
                  <a:gd name="T80" fmla="*/ 21 w 151"/>
                  <a:gd name="T81" fmla="*/ 36 h 97"/>
                  <a:gd name="T82" fmla="*/ 32 w 151"/>
                  <a:gd name="T83" fmla="*/ 27 h 97"/>
                  <a:gd name="T84" fmla="*/ 45 w 151"/>
                  <a:gd name="T85" fmla="*/ 19 h 97"/>
                  <a:gd name="T86" fmla="*/ 60 w 151"/>
                  <a:gd name="T87" fmla="*/ 12 h 97"/>
                  <a:gd name="T88" fmla="*/ 71 w 151"/>
                  <a:gd name="T89" fmla="*/ 8 h 97"/>
                  <a:gd name="T90" fmla="*/ 79 w 151"/>
                  <a:gd name="T91" fmla="*/ 6 h 97"/>
                  <a:gd name="T92" fmla="*/ 87 w 151"/>
                  <a:gd name="T93" fmla="*/ 4 h 97"/>
                  <a:gd name="T94" fmla="*/ 94 w 151"/>
                  <a:gd name="T95" fmla="*/ 3 h 97"/>
                  <a:gd name="T96" fmla="*/ 101 w 151"/>
                  <a:gd name="T97" fmla="*/ 3 h 97"/>
                  <a:gd name="T98" fmla="*/ 108 w 151"/>
                  <a:gd name="T99" fmla="*/ 0 h 97"/>
                  <a:gd name="T100" fmla="*/ 113 w 151"/>
                  <a:gd name="T101" fmla="*/ 0 h 97"/>
                  <a:gd name="T102" fmla="*/ 118 w 151"/>
                  <a:gd name="T103" fmla="*/ 0 h 97"/>
                  <a:gd name="T104" fmla="*/ 119 w 151"/>
                  <a:gd name="T105" fmla="*/ 4 h 97"/>
                  <a:gd name="T106" fmla="*/ 121 w 151"/>
                  <a:gd name="T107" fmla="*/ 4 h 97"/>
                  <a:gd name="T108" fmla="*/ 124 w 151"/>
                  <a:gd name="T109" fmla="*/ 5 h 97"/>
                  <a:gd name="T110" fmla="*/ 128 w 151"/>
                  <a:gd name="T111" fmla="*/ 3 h 97"/>
                  <a:gd name="T112" fmla="*/ 131 w 151"/>
                  <a:gd name="T113" fmla="*/ 3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97"/>
                  <a:gd name="T173" fmla="*/ 151 w 15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97">
                    <a:moveTo>
                      <a:pt x="128" y="6"/>
                    </a:moveTo>
                    <a:lnTo>
                      <a:pt x="130" y="7"/>
                    </a:lnTo>
                    <a:lnTo>
                      <a:pt x="133" y="8"/>
                    </a:lnTo>
                    <a:lnTo>
                      <a:pt x="135" y="10"/>
                    </a:lnTo>
                    <a:lnTo>
                      <a:pt x="137" y="11"/>
                    </a:lnTo>
                    <a:lnTo>
                      <a:pt x="139" y="12"/>
                    </a:lnTo>
                    <a:lnTo>
                      <a:pt x="140" y="14"/>
                    </a:lnTo>
                    <a:lnTo>
                      <a:pt x="142" y="16"/>
                    </a:lnTo>
                    <a:lnTo>
                      <a:pt x="143" y="17"/>
                    </a:lnTo>
                    <a:lnTo>
                      <a:pt x="147" y="15"/>
                    </a:lnTo>
                    <a:lnTo>
                      <a:pt x="148" y="16"/>
                    </a:lnTo>
                    <a:lnTo>
                      <a:pt x="149" y="17"/>
                    </a:lnTo>
                    <a:lnTo>
                      <a:pt x="149" y="19"/>
                    </a:lnTo>
                    <a:lnTo>
                      <a:pt x="150" y="20"/>
                    </a:lnTo>
                    <a:lnTo>
                      <a:pt x="145" y="21"/>
                    </a:lnTo>
                    <a:lnTo>
                      <a:pt x="145" y="22"/>
                    </a:lnTo>
                    <a:lnTo>
                      <a:pt x="146" y="22"/>
                    </a:lnTo>
                    <a:lnTo>
                      <a:pt x="146" y="23"/>
                    </a:lnTo>
                    <a:lnTo>
                      <a:pt x="146" y="24"/>
                    </a:lnTo>
                    <a:lnTo>
                      <a:pt x="146" y="25"/>
                    </a:lnTo>
                    <a:lnTo>
                      <a:pt x="147" y="26"/>
                    </a:lnTo>
                    <a:lnTo>
                      <a:pt x="147" y="28"/>
                    </a:lnTo>
                    <a:lnTo>
                      <a:pt x="147" y="29"/>
                    </a:lnTo>
                    <a:lnTo>
                      <a:pt x="151" y="28"/>
                    </a:lnTo>
                    <a:lnTo>
                      <a:pt x="151" y="31"/>
                    </a:lnTo>
                    <a:lnTo>
                      <a:pt x="151" y="35"/>
                    </a:lnTo>
                    <a:lnTo>
                      <a:pt x="150" y="38"/>
                    </a:lnTo>
                    <a:lnTo>
                      <a:pt x="148" y="42"/>
                    </a:lnTo>
                    <a:lnTo>
                      <a:pt x="144" y="42"/>
                    </a:lnTo>
                    <a:lnTo>
                      <a:pt x="142" y="45"/>
                    </a:lnTo>
                    <a:lnTo>
                      <a:pt x="140" y="48"/>
                    </a:lnTo>
                    <a:lnTo>
                      <a:pt x="138" y="52"/>
                    </a:lnTo>
                    <a:lnTo>
                      <a:pt x="136" y="55"/>
                    </a:lnTo>
                    <a:lnTo>
                      <a:pt x="133" y="58"/>
                    </a:lnTo>
                    <a:lnTo>
                      <a:pt x="130" y="61"/>
                    </a:lnTo>
                    <a:lnTo>
                      <a:pt x="126" y="64"/>
                    </a:lnTo>
                    <a:lnTo>
                      <a:pt x="123" y="67"/>
                    </a:lnTo>
                    <a:lnTo>
                      <a:pt x="119" y="70"/>
                    </a:lnTo>
                    <a:lnTo>
                      <a:pt x="115" y="73"/>
                    </a:lnTo>
                    <a:lnTo>
                      <a:pt x="110" y="75"/>
                    </a:lnTo>
                    <a:lnTo>
                      <a:pt x="106" y="78"/>
                    </a:lnTo>
                    <a:lnTo>
                      <a:pt x="101" y="80"/>
                    </a:lnTo>
                    <a:lnTo>
                      <a:pt x="96" y="82"/>
                    </a:lnTo>
                    <a:lnTo>
                      <a:pt x="91" y="85"/>
                    </a:lnTo>
                    <a:lnTo>
                      <a:pt x="86" y="87"/>
                    </a:lnTo>
                    <a:lnTo>
                      <a:pt x="83" y="88"/>
                    </a:lnTo>
                    <a:lnTo>
                      <a:pt x="80" y="88"/>
                    </a:lnTo>
                    <a:lnTo>
                      <a:pt x="78" y="89"/>
                    </a:lnTo>
                    <a:lnTo>
                      <a:pt x="75" y="90"/>
                    </a:lnTo>
                    <a:lnTo>
                      <a:pt x="72" y="91"/>
                    </a:lnTo>
                    <a:lnTo>
                      <a:pt x="70" y="91"/>
                    </a:lnTo>
                    <a:lnTo>
                      <a:pt x="67" y="92"/>
                    </a:lnTo>
                    <a:lnTo>
                      <a:pt x="64" y="92"/>
                    </a:lnTo>
                    <a:lnTo>
                      <a:pt x="61" y="93"/>
                    </a:lnTo>
                    <a:lnTo>
                      <a:pt x="59" y="93"/>
                    </a:lnTo>
                    <a:lnTo>
                      <a:pt x="56" y="93"/>
                    </a:lnTo>
                    <a:lnTo>
                      <a:pt x="54" y="93"/>
                    </a:lnTo>
                    <a:lnTo>
                      <a:pt x="51" y="94"/>
                    </a:lnTo>
                    <a:lnTo>
                      <a:pt x="49" y="94"/>
                    </a:lnTo>
                    <a:lnTo>
                      <a:pt x="46" y="94"/>
                    </a:lnTo>
                    <a:lnTo>
                      <a:pt x="44" y="94"/>
                    </a:lnTo>
                    <a:lnTo>
                      <a:pt x="42" y="97"/>
                    </a:lnTo>
                    <a:lnTo>
                      <a:pt x="40" y="96"/>
                    </a:lnTo>
                    <a:lnTo>
                      <a:pt x="38" y="96"/>
                    </a:lnTo>
                    <a:lnTo>
                      <a:pt x="37" y="96"/>
                    </a:lnTo>
                    <a:lnTo>
                      <a:pt x="35" y="96"/>
                    </a:lnTo>
                    <a:lnTo>
                      <a:pt x="33" y="96"/>
                    </a:lnTo>
                    <a:lnTo>
                      <a:pt x="32" y="96"/>
                    </a:lnTo>
                    <a:lnTo>
                      <a:pt x="30" y="95"/>
                    </a:lnTo>
                    <a:lnTo>
                      <a:pt x="28" y="95"/>
                    </a:lnTo>
                    <a:lnTo>
                      <a:pt x="31" y="92"/>
                    </a:lnTo>
                    <a:lnTo>
                      <a:pt x="30" y="92"/>
                    </a:lnTo>
                    <a:lnTo>
                      <a:pt x="29" y="92"/>
                    </a:lnTo>
                    <a:lnTo>
                      <a:pt x="28" y="92"/>
                    </a:lnTo>
                    <a:lnTo>
                      <a:pt x="27" y="91"/>
                    </a:lnTo>
                    <a:lnTo>
                      <a:pt x="26" y="91"/>
                    </a:lnTo>
                    <a:lnTo>
                      <a:pt x="25" y="91"/>
                    </a:lnTo>
                    <a:lnTo>
                      <a:pt x="22" y="93"/>
                    </a:lnTo>
                    <a:lnTo>
                      <a:pt x="21" y="93"/>
                    </a:lnTo>
                    <a:lnTo>
                      <a:pt x="20" y="93"/>
                    </a:lnTo>
                    <a:lnTo>
                      <a:pt x="19" y="92"/>
                    </a:lnTo>
                    <a:lnTo>
                      <a:pt x="22" y="90"/>
                    </a:lnTo>
                    <a:lnTo>
                      <a:pt x="20" y="89"/>
                    </a:lnTo>
                    <a:lnTo>
                      <a:pt x="18" y="88"/>
                    </a:lnTo>
                    <a:lnTo>
                      <a:pt x="16" y="86"/>
                    </a:lnTo>
                    <a:lnTo>
                      <a:pt x="14" y="85"/>
                    </a:lnTo>
                    <a:lnTo>
                      <a:pt x="12" y="84"/>
                    </a:lnTo>
                    <a:lnTo>
                      <a:pt x="11" y="82"/>
                    </a:lnTo>
                    <a:lnTo>
                      <a:pt x="9" y="81"/>
                    </a:lnTo>
                    <a:lnTo>
                      <a:pt x="8" y="79"/>
                    </a:lnTo>
                    <a:lnTo>
                      <a:pt x="4" y="81"/>
                    </a:lnTo>
                    <a:lnTo>
                      <a:pt x="3" y="80"/>
                    </a:lnTo>
                    <a:lnTo>
                      <a:pt x="3" y="79"/>
                    </a:lnTo>
                    <a:lnTo>
                      <a:pt x="2" y="78"/>
                    </a:lnTo>
                    <a:lnTo>
                      <a:pt x="2" y="77"/>
                    </a:lnTo>
                    <a:lnTo>
                      <a:pt x="6" y="75"/>
                    </a:lnTo>
                    <a:lnTo>
                      <a:pt x="6" y="74"/>
                    </a:lnTo>
                    <a:lnTo>
                      <a:pt x="5" y="73"/>
                    </a:lnTo>
                    <a:lnTo>
                      <a:pt x="5" y="71"/>
                    </a:lnTo>
                    <a:lnTo>
                      <a:pt x="5" y="70"/>
                    </a:lnTo>
                    <a:lnTo>
                      <a:pt x="5" y="68"/>
                    </a:lnTo>
                    <a:lnTo>
                      <a:pt x="5" y="67"/>
                    </a:lnTo>
                    <a:lnTo>
                      <a:pt x="0" y="68"/>
                    </a:lnTo>
                    <a:lnTo>
                      <a:pt x="0" y="65"/>
                    </a:lnTo>
                    <a:lnTo>
                      <a:pt x="1" y="62"/>
                    </a:lnTo>
                    <a:lnTo>
                      <a:pt x="1" y="59"/>
                    </a:lnTo>
                    <a:lnTo>
                      <a:pt x="3" y="56"/>
                    </a:lnTo>
                    <a:lnTo>
                      <a:pt x="7" y="55"/>
                    </a:lnTo>
                    <a:lnTo>
                      <a:pt x="8" y="52"/>
                    </a:lnTo>
                    <a:lnTo>
                      <a:pt x="10" y="49"/>
                    </a:lnTo>
                    <a:lnTo>
                      <a:pt x="12" y="46"/>
                    </a:lnTo>
                    <a:lnTo>
                      <a:pt x="15" y="42"/>
                    </a:lnTo>
                    <a:lnTo>
                      <a:pt x="18" y="39"/>
                    </a:lnTo>
                    <a:lnTo>
                      <a:pt x="21" y="36"/>
                    </a:lnTo>
                    <a:lnTo>
                      <a:pt x="24" y="33"/>
                    </a:lnTo>
                    <a:lnTo>
                      <a:pt x="28" y="30"/>
                    </a:lnTo>
                    <a:lnTo>
                      <a:pt x="32" y="27"/>
                    </a:lnTo>
                    <a:lnTo>
                      <a:pt x="36" y="24"/>
                    </a:lnTo>
                    <a:lnTo>
                      <a:pt x="40" y="21"/>
                    </a:lnTo>
                    <a:lnTo>
                      <a:pt x="45" y="19"/>
                    </a:lnTo>
                    <a:lnTo>
                      <a:pt x="50" y="16"/>
                    </a:lnTo>
                    <a:lnTo>
                      <a:pt x="55" y="14"/>
                    </a:lnTo>
                    <a:lnTo>
                      <a:pt x="60" y="12"/>
                    </a:lnTo>
                    <a:lnTo>
                      <a:pt x="65" y="10"/>
                    </a:lnTo>
                    <a:lnTo>
                      <a:pt x="68" y="9"/>
                    </a:lnTo>
                    <a:lnTo>
                      <a:pt x="71" y="8"/>
                    </a:lnTo>
                    <a:lnTo>
                      <a:pt x="73" y="7"/>
                    </a:lnTo>
                    <a:lnTo>
                      <a:pt x="76" y="6"/>
                    </a:lnTo>
                    <a:lnTo>
                      <a:pt x="79" y="6"/>
                    </a:lnTo>
                    <a:lnTo>
                      <a:pt x="81" y="5"/>
                    </a:lnTo>
                    <a:lnTo>
                      <a:pt x="84" y="5"/>
                    </a:lnTo>
                    <a:lnTo>
                      <a:pt x="87" y="4"/>
                    </a:lnTo>
                    <a:lnTo>
                      <a:pt x="89" y="4"/>
                    </a:lnTo>
                    <a:lnTo>
                      <a:pt x="92" y="3"/>
                    </a:lnTo>
                    <a:lnTo>
                      <a:pt x="94" y="3"/>
                    </a:lnTo>
                    <a:lnTo>
                      <a:pt x="97" y="3"/>
                    </a:lnTo>
                    <a:lnTo>
                      <a:pt x="99" y="3"/>
                    </a:lnTo>
                    <a:lnTo>
                      <a:pt x="101" y="3"/>
                    </a:lnTo>
                    <a:lnTo>
                      <a:pt x="104" y="3"/>
                    </a:lnTo>
                    <a:lnTo>
                      <a:pt x="106" y="3"/>
                    </a:lnTo>
                    <a:lnTo>
                      <a:pt x="108" y="0"/>
                    </a:lnTo>
                    <a:lnTo>
                      <a:pt x="110" y="0"/>
                    </a:lnTo>
                    <a:lnTo>
                      <a:pt x="112" y="0"/>
                    </a:lnTo>
                    <a:lnTo>
                      <a:pt x="113" y="0"/>
                    </a:lnTo>
                    <a:lnTo>
                      <a:pt x="115" y="0"/>
                    </a:lnTo>
                    <a:lnTo>
                      <a:pt x="117" y="0"/>
                    </a:lnTo>
                    <a:lnTo>
                      <a:pt x="118" y="0"/>
                    </a:lnTo>
                    <a:lnTo>
                      <a:pt x="120" y="1"/>
                    </a:lnTo>
                    <a:lnTo>
                      <a:pt x="122" y="1"/>
                    </a:lnTo>
                    <a:lnTo>
                      <a:pt x="119" y="4"/>
                    </a:lnTo>
                    <a:lnTo>
                      <a:pt x="120" y="4"/>
                    </a:lnTo>
                    <a:lnTo>
                      <a:pt x="121" y="4"/>
                    </a:lnTo>
                    <a:lnTo>
                      <a:pt x="122" y="5"/>
                    </a:lnTo>
                    <a:lnTo>
                      <a:pt x="123" y="5"/>
                    </a:lnTo>
                    <a:lnTo>
                      <a:pt x="124" y="5"/>
                    </a:lnTo>
                    <a:lnTo>
                      <a:pt x="125" y="5"/>
                    </a:lnTo>
                    <a:lnTo>
                      <a:pt x="128" y="3"/>
                    </a:lnTo>
                    <a:lnTo>
                      <a:pt x="129" y="3"/>
                    </a:lnTo>
                    <a:lnTo>
                      <a:pt x="130" y="3"/>
                    </a:lnTo>
                    <a:lnTo>
                      <a:pt x="131" y="3"/>
                    </a:lnTo>
                    <a:lnTo>
                      <a:pt x="131" y="4"/>
                    </a:lnTo>
                    <a:lnTo>
                      <a:pt x="128" y="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3" name="Freeform 112"/>
              <p:cNvSpPr>
                <a:spLocks/>
              </p:cNvSpPr>
              <p:nvPr/>
            </p:nvSpPr>
            <p:spPr bwMode="auto">
              <a:xfrm>
                <a:off x="2587" y="3540"/>
                <a:ext cx="96" cy="49"/>
              </a:xfrm>
              <a:custGeom>
                <a:avLst/>
                <a:gdLst>
                  <a:gd name="T0" fmla="*/ 18 w 96"/>
                  <a:gd name="T1" fmla="*/ 27 h 49"/>
                  <a:gd name="T2" fmla="*/ 20 w 96"/>
                  <a:gd name="T3" fmla="*/ 27 h 49"/>
                  <a:gd name="T4" fmla="*/ 22 w 96"/>
                  <a:gd name="T5" fmla="*/ 26 h 49"/>
                  <a:gd name="T6" fmla="*/ 25 w 96"/>
                  <a:gd name="T7" fmla="*/ 26 h 49"/>
                  <a:gd name="T8" fmla="*/ 27 w 96"/>
                  <a:gd name="T9" fmla="*/ 26 h 49"/>
                  <a:gd name="T10" fmla="*/ 29 w 96"/>
                  <a:gd name="T11" fmla="*/ 25 h 49"/>
                  <a:gd name="T12" fmla="*/ 32 w 96"/>
                  <a:gd name="T13" fmla="*/ 25 h 49"/>
                  <a:gd name="T14" fmla="*/ 34 w 96"/>
                  <a:gd name="T15" fmla="*/ 24 h 49"/>
                  <a:gd name="T16" fmla="*/ 38 w 96"/>
                  <a:gd name="T17" fmla="*/ 23 h 49"/>
                  <a:gd name="T18" fmla="*/ 42 w 96"/>
                  <a:gd name="T19" fmla="*/ 21 h 49"/>
                  <a:gd name="T20" fmla="*/ 46 w 96"/>
                  <a:gd name="T21" fmla="*/ 18 h 49"/>
                  <a:gd name="T22" fmla="*/ 50 w 96"/>
                  <a:gd name="T23" fmla="*/ 16 h 49"/>
                  <a:gd name="T24" fmla="*/ 53 w 96"/>
                  <a:gd name="T25" fmla="*/ 13 h 49"/>
                  <a:gd name="T26" fmla="*/ 56 w 96"/>
                  <a:gd name="T27" fmla="*/ 11 h 49"/>
                  <a:gd name="T28" fmla="*/ 58 w 96"/>
                  <a:gd name="T29" fmla="*/ 8 h 49"/>
                  <a:gd name="T30" fmla="*/ 60 w 96"/>
                  <a:gd name="T31" fmla="*/ 5 h 49"/>
                  <a:gd name="T32" fmla="*/ 96 w 96"/>
                  <a:gd name="T33" fmla="*/ 0 h 49"/>
                  <a:gd name="T34" fmla="*/ 92 w 96"/>
                  <a:gd name="T35" fmla="*/ 6 h 49"/>
                  <a:gd name="T36" fmla="*/ 88 w 96"/>
                  <a:gd name="T37" fmla="*/ 12 h 49"/>
                  <a:gd name="T38" fmla="*/ 82 w 96"/>
                  <a:gd name="T39" fmla="*/ 18 h 49"/>
                  <a:gd name="T40" fmla="*/ 75 w 96"/>
                  <a:gd name="T41" fmla="*/ 24 h 49"/>
                  <a:gd name="T42" fmla="*/ 68 w 96"/>
                  <a:gd name="T43" fmla="*/ 29 h 49"/>
                  <a:gd name="T44" fmla="*/ 59 w 96"/>
                  <a:gd name="T45" fmla="*/ 34 h 49"/>
                  <a:gd name="T46" fmla="*/ 50 w 96"/>
                  <a:gd name="T47" fmla="*/ 39 h 49"/>
                  <a:gd name="T48" fmla="*/ 41 w 96"/>
                  <a:gd name="T49" fmla="*/ 43 h 49"/>
                  <a:gd name="T50" fmla="*/ 35 w 96"/>
                  <a:gd name="T51" fmla="*/ 44 h 49"/>
                  <a:gd name="T52" fmla="*/ 30 w 96"/>
                  <a:gd name="T53" fmla="*/ 46 h 49"/>
                  <a:gd name="T54" fmla="*/ 25 w 96"/>
                  <a:gd name="T55" fmla="*/ 47 h 49"/>
                  <a:gd name="T56" fmla="*/ 20 w 96"/>
                  <a:gd name="T57" fmla="*/ 48 h 49"/>
                  <a:gd name="T58" fmla="*/ 15 w 96"/>
                  <a:gd name="T59" fmla="*/ 49 h 49"/>
                  <a:gd name="T60" fmla="*/ 10 w 96"/>
                  <a:gd name="T61" fmla="*/ 49 h 49"/>
                  <a:gd name="T62" fmla="*/ 5 w 96"/>
                  <a:gd name="T63" fmla="*/ 49 h 49"/>
                  <a:gd name="T64" fmla="*/ 0 w 96"/>
                  <a:gd name="T65" fmla="*/ 49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49"/>
                  <a:gd name="T101" fmla="*/ 96 w 9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49">
                    <a:moveTo>
                      <a:pt x="17" y="27"/>
                    </a:moveTo>
                    <a:lnTo>
                      <a:pt x="18" y="27"/>
                    </a:lnTo>
                    <a:lnTo>
                      <a:pt x="19" y="27"/>
                    </a:lnTo>
                    <a:lnTo>
                      <a:pt x="20" y="27"/>
                    </a:lnTo>
                    <a:lnTo>
                      <a:pt x="21" y="26"/>
                    </a:lnTo>
                    <a:lnTo>
                      <a:pt x="22" y="26"/>
                    </a:lnTo>
                    <a:lnTo>
                      <a:pt x="23" y="26"/>
                    </a:lnTo>
                    <a:lnTo>
                      <a:pt x="25" y="26"/>
                    </a:lnTo>
                    <a:lnTo>
                      <a:pt x="26" y="26"/>
                    </a:lnTo>
                    <a:lnTo>
                      <a:pt x="27" y="26"/>
                    </a:lnTo>
                    <a:lnTo>
                      <a:pt x="28" y="25"/>
                    </a:lnTo>
                    <a:lnTo>
                      <a:pt x="29" y="25"/>
                    </a:lnTo>
                    <a:lnTo>
                      <a:pt x="31" y="25"/>
                    </a:lnTo>
                    <a:lnTo>
                      <a:pt x="32" y="25"/>
                    </a:lnTo>
                    <a:lnTo>
                      <a:pt x="33" y="24"/>
                    </a:lnTo>
                    <a:lnTo>
                      <a:pt x="34" y="24"/>
                    </a:lnTo>
                    <a:lnTo>
                      <a:pt x="36" y="23"/>
                    </a:lnTo>
                    <a:lnTo>
                      <a:pt x="38" y="23"/>
                    </a:lnTo>
                    <a:lnTo>
                      <a:pt x="40" y="22"/>
                    </a:lnTo>
                    <a:lnTo>
                      <a:pt x="42" y="21"/>
                    </a:lnTo>
                    <a:lnTo>
                      <a:pt x="44" y="20"/>
                    </a:lnTo>
                    <a:lnTo>
                      <a:pt x="46" y="18"/>
                    </a:lnTo>
                    <a:lnTo>
                      <a:pt x="48" y="17"/>
                    </a:lnTo>
                    <a:lnTo>
                      <a:pt x="50" y="16"/>
                    </a:lnTo>
                    <a:lnTo>
                      <a:pt x="52" y="15"/>
                    </a:lnTo>
                    <a:lnTo>
                      <a:pt x="53" y="13"/>
                    </a:lnTo>
                    <a:lnTo>
                      <a:pt x="55" y="12"/>
                    </a:lnTo>
                    <a:lnTo>
                      <a:pt x="56" y="11"/>
                    </a:lnTo>
                    <a:lnTo>
                      <a:pt x="57" y="9"/>
                    </a:lnTo>
                    <a:lnTo>
                      <a:pt x="58" y="8"/>
                    </a:lnTo>
                    <a:lnTo>
                      <a:pt x="59" y="6"/>
                    </a:lnTo>
                    <a:lnTo>
                      <a:pt x="60" y="5"/>
                    </a:lnTo>
                    <a:lnTo>
                      <a:pt x="61" y="3"/>
                    </a:lnTo>
                    <a:lnTo>
                      <a:pt x="96" y="0"/>
                    </a:lnTo>
                    <a:lnTo>
                      <a:pt x="94" y="3"/>
                    </a:lnTo>
                    <a:lnTo>
                      <a:pt x="92" y="6"/>
                    </a:lnTo>
                    <a:lnTo>
                      <a:pt x="90" y="9"/>
                    </a:lnTo>
                    <a:lnTo>
                      <a:pt x="88" y="12"/>
                    </a:lnTo>
                    <a:lnTo>
                      <a:pt x="85" y="15"/>
                    </a:lnTo>
                    <a:lnTo>
                      <a:pt x="82" y="18"/>
                    </a:lnTo>
                    <a:lnTo>
                      <a:pt x="79" y="21"/>
                    </a:lnTo>
                    <a:lnTo>
                      <a:pt x="75" y="24"/>
                    </a:lnTo>
                    <a:lnTo>
                      <a:pt x="72" y="27"/>
                    </a:lnTo>
                    <a:lnTo>
                      <a:pt x="68" y="29"/>
                    </a:lnTo>
                    <a:lnTo>
                      <a:pt x="64" y="32"/>
                    </a:lnTo>
                    <a:lnTo>
                      <a:pt x="59" y="34"/>
                    </a:lnTo>
                    <a:lnTo>
                      <a:pt x="55" y="37"/>
                    </a:lnTo>
                    <a:lnTo>
                      <a:pt x="50" y="39"/>
                    </a:lnTo>
                    <a:lnTo>
                      <a:pt x="46" y="41"/>
                    </a:lnTo>
                    <a:lnTo>
                      <a:pt x="41" y="43"/>
                    </a:lnTo>
                    <a:lnTo>
                      <a:pt x="38" y="43"/>
                    </a:lnTo>
                    <a:lnTo>
                      <a:pt x="35" y="44"/>
                    </a:lnTo>
                    <a:lnTo>
                      <a:pt x="33" y="45"/>
                    </a:lnTo>
                    <a:lnTo>
                      <a:pt x="30" y="46"/>
                    </a:lnTo>
                    <a:lnTo>
                      <a:pt x="27" y="46"/>
                    </a:lnTo>
                    <a:lnTo>
                      <a:pt x="25" y="47"/>
                    </a:lnTo>
                    <a:lnTo>
                      <a:pt x="22" y="47"/>
                    </a:lnTo>
                    <a:lnTo>
                      <a:pt x="20" y="48"/>
                    </a:lnTo>
                    <a:lnTo>
                      <a:pt x="17" y="48"/>
                    </a:lnTo>
                    <a:lnTo>
                      <a:pt x="15" y="49"/>
                    </a:lnTo>
                    <a:lnTo>
                      <a:pt x="12" y="49"/>
                    </a:lnTo>
                    <a:lnTo>
                      <a:pt x="10" y="49"/>
                    </a:lnTo>
                    <a:lnTo>
                      <a:pt x="7" y="49"/>
                    </a:lnTo>
                    <a:lnTo>
                      <a:pt x="5" y="49"/>
                    </a:lnTo>
                    <a:lnTo>
                      <a:pt x="3" y="49"/>
                    </a:lnTo>
                    <a:lnTo>
                      <a:pt x="0" y="49"/>
                    </a:lnTo>
                    <a:lnTo>
                      <a:pt x="17" y="2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4" name="Freeform 113"/>
              <p:cNvSpPr>
                <a:spLocks/>
              </p:cNvSpPr>
              <p:nvPr/>
            </p:nvSpPr>
            <p:spPr bwMode="auto">
              <a:xfrm>
                <a:off x="2648" y="3521"/>
                <a:ext cx="37" cy="17"/>
              </a:xfrm>
              <a:custGeom>
                <a:avLst/>
                <a:gdLst>
                  <a:gd name="T0" fmla="*/ 37 w 37"/>
                  <a:gd name="T1" fmla="*/ 7 h 17"/>
                  <a:gd name="T2" fmla="*/ 37 w 37"/>
                  <a:gd name="T3" fmla="*/ 6 h 17"/>
                  <a:gd name="T4" fmla="*/ 37 w 37"/>
                  <a:gd name="T5" fmla="*/ 5 h 17"/>
                  <a:gd name="T6" fmla="*/ 37 w 37"/>
                  <a:gd name="T7" fmla="*/ 3 h 17"/>
                  <a:gd name="T8" fmla="*/ 37 w 37"/>
                  <a:gd name="T9" fmla="*/ 2 h 17"/>
                  <a:gd name="T10" fmla="*/ 36 w 37"/>
                  <a:gd name="T11" fmla="*/ 1 h 17"/>
                  <a:gd name="T12" fmla="*/ 36 w 37"/>
                  <a:gd name="T13" fmla="*/ 1 h 17"/>
                  <a:gd name="T14" fmla="*/ 36 w 37"/>
                  <a:gd name="T15" fmla="*/ 0 h 17"/>
                  <a:gd name="T16" fmla="*/ 36 w 37"/>
                  <a:gd name="T17" fmla="*/ 0 h 17"/>
                  <a:gd name="T18" fmla="*/ 0 w 37"/>
                  <a:gd name="T19" fmla="*/ 13 h 17"/>
                  <a:gd name="T20" fmla="*/ 0 w 37"/>
                  <a:gd name="T21" fmla="*/ 14 h 17"/>
                  <a:gd name="T22" fmla="*/ 0 w 37"/>
                  <a:gd name="T23" fmla="*/ 14 h 17"/>
                  <a:gd name="T24" fmla="*/ 0 w 37"/>
                  <a:gd name="T25" fmla="*/ 14 h 17"/>
                  <a:gd name="T26" fmla="*/ 0 w 37"/>
                  <a:gd name="T27" fmla="*/ 14 h 17"/>
                  <a:gd name="T28" fmla="*/ 0 w 37"/>
                  <a:gd name="T29" fmla="*/ 15 h 17"/>
                  <a:gd name="T30" fmla="*/ 0 w 37"/>
                  <a:gd name="T31" fmla="*/ 16 h 17"/>
                  <a:gd name="T32" fmla="*/ 1 w 37"/>
                  <a:gd name="T33" fmla="*/ 16 h 17"/>
                  <a:gd name="T34" fmla="*/ 1 w 37"/>
                  <a:gd name="T35" fmla="*/ 17 h 17"/>
                  <a:gd name="T36" fmla="*/ 37 w 37"/>
                  <a:gd name="T37" fmla="*/ 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7" y="7"/>
                    </a:moveTo>
                    <a:lnTo>
                      <a:pt x="37" y="6"/>
                    </a:lnTo>
                    <a:lnTo>
                      <a:pt x="37" y="5"/>
                    </a:lnTo>
                    <a:lnTo>
                      <a:pt x="37" y="3"/>
                    </a:lnTo>
                    <a:lnTo>
                      <a:pt x="37" y="2"/>
                    </a:lnTo>
                    <a:lnTo>
                      <a:pt x="36" y="1"/>
                    </a:lnTo>
                    <a:lnTo>
                      <a:pt x="36" y="0"/>
                    </a:lnTo>
                    <a:lnTo>
                      <a:pt x="0" y="13"/>
                    </a:lnTo>
                    <a:lnTo>
                      <a:pt x="0" y="14"/>
                    </a:lnTo>
                    <a:lnTo>
                      <a:pt x="0" y="15"/>
                    </a:lnTo>
                    <a:lnTo>
                      <a:pt x="0" y="16"/>
                    </a:lnTo>
                    <a:lnTo>
                      <a:pt x="1" y="16"/>
                    </a:lnTo>
                    <a:lnTo>
                      <a:pt x="1" y="17"/>
                    </a:lnTo>
                    <a:lnTo>
                      <a:pt x="37"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5" name="Freeform 114"/>
              <p:cNvSpPr>
                <a:spLocks/>
              </p:cNvSpPr>
              <p:nvPr/>
            </p:nvSpPr>
            <p:spPr bwMode="auto">
              <a:xfrm>
                <a:off x="2637" y="3504"/>
                <a:ext cx="28" cy="23"/>
              </a:xfrm>
              <a:custGeom>
                <a:avLst/>
                <a:gdLst>
                  <a:gd name="T0" fmla="*/ 28 w 28"/>
                  <a:gd name="T1" fmla="*/ 1 h 23"/>
                  <a:gd name="T2" fmla="*/ 27 w 28"/>
                  <a:gd name="T3" fmla="*/ 1 h 23"/>
                  <a:gd name="T4" fmla="*/ 26 w 28"/>
                  <a:gd name="T5" fmla="*/ 1 h 23"/>
                  <a:gd name="T6" fmla="*/ 25 w 28"/>
                  <a:gd name="T7" fmla="*/ 1 h 23"/>
                  <a:gd name="T8" fmla="*/ 25 w 28"/>
                  <a:gd name="T9" fmla="*/ 1 h 23"/>
                  <a:gd name="T10" fmla="*/ 24 w 28"/>
                  <a:gd name="T11" fmla="*/ 0 h 23"/>
                  <a:gd name="T12" fmla="*/ 23 w 28"/>
                  <a:gd name="T13" fmla="*/ 0 h 23"/>
                  <a:gd name="T14" fmla="*/ 23 w 28"/>
                  <a:gd name="T15" fmla="*/ 0 h 23"/>
                  <a:gd name="T16" fmla="*/ 22 w 28"/>
                  <a:gd name="T17" fmla="*/ 0 h 23"/>
                  <a:gd name="T18" fmla="*/ 0 w 28"/>
                  <a:gd name="T19" fmla="*/ 23 h 23"/>
                  <a:gd name="T20" fmla="*/ 0 w 28"/>
                  <a:gd name="T21" fmla="*/ 23 h 23"/>
                  <a:gd name="T22" fmla="*/ 1 w 28"/>
                  <a:gd name="T23" fmla="*/ 23 h 23"/>
                  <a:gd name="T24" fmla="*/ 2 w 28"/>
                  <a:gd name="T25" fmla="*/ 23 h 23"/>
                  <a:gd name="T26" fmla="*/ 2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6" y="1"/>
                    </a:lnTo>
                    <a:lnTo>
                      <a:pt x="25" y="1"/>
                    </a:lnTo>
                    <a:lnTo>
                      <a:pt x="24" y="0"/>
                    </a:lnTo>
                    <a:lnTo>
                      <a:pt x="23" y="0"/>
                    </a:lnTo>
                    <a:lnTo>
                      <a:pt x="22" y="0"/>
                    </a:lnTo>
                    <a:lnTo>
                      <a:pt x="0" y="23"/>
                    </a:lnTo>
                    <a:lnTo>
                      <a:pt x="1" y="23"/>
                    </a:lnTo>
                    <a:lnTo>
                      <a:pt x="2"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6" name="Freeform 115"/>
              <p:cNvSpPr>
                <a:spLocks/>
              </p:cNvSpPr>
              <p:nvPr/>
            </p:nvSpPr>
            <p:spPr bwMode="auto">
              <a:xfrm>
                <a:off x="2552" y="3503"/>
                <a:ext cx="94" cy="50"/>
              </a:xfrm>
              <a:custGeom>
                <a:avLst/>
                <a:gdLst>
                  <a:gd name="T0" fmla="*/ 92 w 94"/>
                  <a:gd name="T1" fmla="*/ 0 h 50"/>
                  <a:gd name="T2" fmla="*/ 88 w 94"/>
                  <a:gd name="T3" fmla="*/ 0 h 50"/>
                  <a:gd name="T4" fmla="*/ 83 w 94"/>
                  <a:gd name="T5" fmla="*/ 0 h 50"/>
                  <a:gd name="T6" fmla="*/ 78 w 94"/>
                  <a:gd name="T7" fmla="*/ 1 h 50"/>
                  <a:gd name="T8" fmla="*/ 74 w 94"/>
                  <a:gd name="T9" fmla="*/ 2 h 50"/>
                  <a:gd name="T10" fmla="*/ 69 w 94"/>
                  <a:gd name="T11" fmla="*/ 3 h 50"/>
                  <a:gd name="T12" fmla="*/ 64 w 94"/>
                  <a:gd name="T13" fmla="*/ 4 h 50"/>
                  <a:gd name="T14" fmla="*/ 59 w 94"/>
                  <a:gd name="T15" fmla="*/ 6 h 50"/>
                  <a:gd name="T16" fmla="*/ 51 w 94"/>
                  <a:gd name="T17" fmla="*/ 8 h 50"/>
                  <a:gd name="T18" fmla="*/ 41 w 94"/>
                  <a:gd name="T19" fmla="*/ 13 h 50"/>
                  <a:gd name="T20" fmla="*/ 32 w 94"/>
                  <a:gd name="T21" fmla="*/ 18 h 50"/>
                  <a:gd name="T22" fmla="*/ 24 w 94"/>
                  <a:gd name="T23" fmla="*/ 23 h 50"/>
                  <a:gd name="T24" fmla="*/ 17 w 94"/>
                  <a:gd name="T25" fmla="*/ 29 h 50"/>
                  <a:gd name="T26" fmla="*/ 11 w 94"/>
                  <a:gd name="T27" fmla="*/ 35 h 50"/>
                  <a:gd name="T28" fmla="*/ 6 w 94"/>
                  <a:gd name="T29" fmla="*/ 41 h 50"/>
                  <a:gd name="T30" fmla="*/ 2 w 94"/>
                  <a:gd name="T31" fmla="*/ 47 h 50"/>
                  <a:gd name="T32" fmla="*/ 35 w 94"/>
                  <a:gd name="T33" fmla="*/ 46 h 50"/>
                  <a:gd name="T34" fmla="*/ 36 w 94"/>
                  <a:gd name="T35" fmla="*/ 43 h 50"/>
                  <a:gd name="T36" fmla="*/ 38 w 94"/>
                  <a:gd name="T37" fmla="*/ 40 h 50"/>
                  <a:gd name="T38" fmla="*/ 41 w 94"/>
                  <a:gd name="T39" fmla="*/ 37 h 50"/>
                  <a:gd name="T40" fmla="*/ 44 w 94"/>
                  <a:gd name="T41" fmla="*/ 35 h 50"/>
                  <a:gd name="T42" fmla="*/ 48 w 94"/>
                  <a:gd name="T43" fmla="*/ 32 h 50"/>
                  <a:gd name="T44" fmla="*/ 52 w 94"/>
                  <a:gd name="T45" fmla="*/ 30 h 50"/>
                  <a:gd name="T46" fmla="*/ 56 w 94"/>
                  <a:gd name="T47" fmla="*/ 28 h 50"/>
                  <a:gd name="T48" fmla="*/ 61 w 94"/>
                  <a:gd name="T49" fmla="*/ 26 h 50"/>
                  <a:gd name="T50" fmla="*/ 63 w 94"/>
                  <a:gd name="T51" fmla="*/ 25 h 50"/>
                  <a:gd name="T52" fmla="*/ 66 w 94"/>
                  <a:gd name="T53" fmla="*/ 24 h 50"/>
                  <a:gd name="T54" fmla="*/ 68 w 94"/>
                  <a:gd name="T55" fmla="*/ 24 h 50"/>
                  <a:gd name="T56" fmla="*/ 70 w 94"/>
                  <a:gd name="T57" fmla="*/ 23 h 50"/>
                  <a:gd name="T58" fmla="*/ 73 w 94"/>
                  <a:gd name="T59" fmla="*/ 23 h 50"/>
                  <a:gd name="T60" fmla="*/ 75 w 94"/>
                  <a:gd name="T61" fmla="*/ 23 h 50"/>
                  <a:gd name="T62" fmla="*/ 77 w 94"/>
                  <a:gd name="T63" fmla="*/ 23 h 50"/>
                  <a:gd name="T64" fmla="*/ 79 w 94"/>
                  <a:gd name="T65" fmla="*/ 23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50"/>
                  <a:gd name="T101" fmla="*/ 94 w 9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50">
                    <a:moveTo>
                      <a:pt x="94" y="0"/>
                    </a:moveTo>
                    <a:lnTo>
                      <a:pt x="92" y="0"/>
                    </a:lnTo>
                    <a:lnTo>
                      <a:pt x="90" y="0"/>
                    </a:lnTo>
                    <a:lnTo>
                      <a:pt x="88" y="0"/>
                    </a:lnTo>
                    <a:lnTo>
                      <a:pt x="85" y="0"/>
                    </a:lnTo>
                    <a:lnTo>
                      <a:pt x="83" y="0"/>
                    </a:lnTo>
                    <a:lnTo>
                      <a:pt x="81" y="1"/>
                    </a:lnTo>
                    <a:lnTo>
                      <a:pt x="78" y="1"/>
                    </a:lnTo>
                    <a:lnTo>
                      <a:pt x="76" y="1"/>
                    </a:lnTo>
                    <a:lnTo>
                      <a:pt x="74" y="2"/>
                    </a:lnTo>
                    <a:lnTo>
                      <a:pt x="71" y="2"/>
                    </a:lnTo>
                    <a:lnTo>
                      <a:pt x="69" y="3"/>
                    </a:lnTo>
                    <a:lnTo>
                      <a:pt x="66" y="4"/>
                    </a:lnTo>
                    <a:lnTo>
                      <a:pt x="64" y="4"/>
                    </a:lnTo>
                    <a:lnTo>
                      <a:pt x="61" y="5"/>
                    </a:lnTo>
                    <a:lnTo>
                      <a:pt x="59" y="6"/>
                    </a:lnTo>
                    <a:lnTo>
                      <a:pt x="56" y="7"/>
                    </a:lnTo>
                    <a:lnTo>
                      <a:pt x="51" y="8"/>
                    </a:lnTo>
                    <a:lnTo>
                      <a:pt x="46" y="11"/>
                    </a:lnTo>
                    <a:lnTo>
                      <a:pt x="41" y="13"/>
                    </a:lnTo>
                    <a:lnTo>
                      <a:pt x="37" y="15"/>
                    </a:lnTo>
                    <a:lnTo>
                      <a:pt x="32" y="18"/>
                    </a:lnTo>
                    <a:lnTo>
                      <a:pt x="28" y="20"/>
                    </a:lnTo>
                    <a:lnTo>
                      <a:pt x="24" y="23"/>
                    </a:lnTo>
                    <a:lnTo>
                      <a:pt x="20" y="26"/>
                    </a:lnTo>
                    <a:lnTo>
                      <a:pt x="17" y="29"/>
                    </a:lnTo>
                    <a:lnTo>
                      <a:pt x="14" y="32"/>
                    </a:lnTo>
                    <a:lnTo>
                      <a:pt x="11" y="35"/>
                    </a:lnTo>
                    <a:lnTo>
                      <a:pt x="8" y="38"/>
                    </a:lnTo>
                    <a:lnTo>
                      <a:pt x="6" y="41"/>
                    </a:lnTo>
                    <a:lnTo>
                      <a:pt x="4" y="44"/>
                    </a:lnTo>
                    <a:lnTo>
                      <a:pt x="2" y="47"/>
                    </a:lnTo>
                    <a:lnTo>
                      <a:pt x="0" y="50"/>
                    </a:lnTo>
                    <a:lnTo>
                      <a:pt x="35" y="46"/>
                    </a:lnTo>
                    <a:lnTo>
                      <a:pt x="35" y="45"/>
                    </a:lnTo>
                    <a:lnTo>
                      <a:pt x="36" y="43"/>
                    </a:lnTo>
                    <a:lnTo>
                      <a:pt x="37" y="42"/>
                    </a:lnTo>
                    <a:lnTo>
                      <a:pt x="38" y="40"/>
                    </a:lnTo>
                    <a:lnTo>
                      <a:pt x="40" y="39"/>
                    </a:lnTo>
                    <a:lnTo>
                      <a:pt x="41" y="37"/>
                    </a:lnTo>
                    <a:lnTo>
                      <a:pt x="43" y="36"/>
                    </a:lnTo>
                    <a:lnTo>
                      <a:pt x="44" y="35"/>
                    </a:lnTo>
                    <a:lnTo>
                      <a:pt x="46" y="33"/>
                    </a:lnTo>
                    <a:lnTo>
                      <a:pt x="48" y="32"/>
                    </a:lnTo>
                    <a:lnTo>
                      <a:pt x="50" y="31"/>
                    </a:lnTo>
                    <a:lnTo>
                      <a:pt x="52" y="30"/>
                    </a:lnTo>
                    <a:lnTo>
                      <a:pt x="54" y="29"/>
                    </a:lnTo>
                    <a:lnTo>
                      <a:pt x="56" y="28"/>
                    </a:lnTo>
                    <a:lnTo>
                      <a:pt x="59" y="27"/>
                    </a:lnTo>
                    <a:lnTo>
                      <a:pt x="61" y="26"/>
                    </a:lnTo>
                    <a:lnTo>
                      <a:pt x="62" y="25"/>
                    </a:lnTo>
                    <a:lnTo>
                      <a:pt x="63" y="25"/>
                    </a:lnTo>
                    <a:lnTo>
                      <a:pt x="65" y="25"/>
                    </a:lnTo>
                    <a:lnTo>
                      <a:pt x="66" y="24"/>
                    </a:lnTo>
                    <a:lnTo>
                      <a:pt x="67" y="24"/>
                    </a:lnTo>
                    <a:lnTo>
                      <a:pt x="68" y="24"/>
                    </a:lnTo>
                    <a:lnTo>
                      <a:pt x="69" y="24"/>
                    </a:lnTo>
                    <a:lnTo>
                      <a:pt x="70" y="23"/>
                    </a:lnTo>
                    <a:lnTo>
                      <a:pt x="71" y="23"/>
                    </a:lnTo>
                    <a:lnTo>
                      <a:pt x="73" y="23"/>
                    </a:lnTo>
                    <a:lnTo>
                      <a:pt x="74" y="23"/>
                    </a:lnTo>
                    <a:lnTo>
                      <a:pt x="75" y="23"/>
                    </a:lnTo>
                    <a:lnTo>
                      <a:pt x="76" y="23"/>
                    </a:lnTo>
                    <a:lnTo>
                      <a:pt x="77" y="23"/>
                    </a:lnTo>
                    <a:lnTo>
                      <a:pt x="78" y="23"/>
                    </a:lnTo>
                    <a:lnTo>
                      <a:pt x="79" y="23"/>
                    </a:lnTo>
                    <a:lnTo>
                      <a:pt x="9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7" name="Freeform 116"/>
              <p:cNvSpPr>
                <a:spLocks/>
              </p:cNvSpPr>
              <p:nvPr/>
            </p:nvSpPr>
            <p:spPr bwMode="auto">
              <a:xfrm>
                <a:off x="2590" y="3557"/>
                <a:ext cx="9" cy="6"/>
              </a:xfrm>
              <a:custGeom>
                <a:avLst/>
                <a:gdLst>
                  <a:gd name="T0" fmla="*/ 4 w 9"/>
                  <a:gd name="T1" fmla="*/ 0 h 6"/>
                  <a:gd name="T2" fmla="*/ 4 w 9"/>
                  <a:gd name="T3" fmla="*/ 1 h 6"/>
                  <a:gd name="T4" fmla="*/ 4 w 9"/>
                  <a:gd name="T5" fmla="*/ 1 h 6"/>
                  <a:gd name="T6" fmla="*/ 5 w 9"/>
                  <a:gd name="T7" fmla="*/ 2 h 6"/>
                  <a:gd name="T8" fmla="*/ 6 w 9"/>
                  <a:gd name="T9" fmla="*/ 2 h 6"/>
                  <a:gd name="T10" fmla="*/ 6 w 9"/>
                  <a:gd name="T11" fmla="*/ 3 h 6"/>
                  <a:gd name="T12" fmla="*/ 7 w 9"/>
                  <a:gd name="T13" fmla="*/ 3 h 6"/>
                  <a:gd name="T14" fmla="*/ 8 w 9"/>
                  <a:gd name="T15" fmla="*/ 4 h 6"/>
                  <a:gd name="T16" fmla="*/ 9 w 9"/>
                  <a:gd name="T17" fmla="*/ 4 h 6"/>
                  <a:gd name="T18" fmla="*/ 6 w 9"/>
                  <a:gd name="T19" fmla="*/ 6 h 6"/>
                  <a:gd name="T20" fmla="*/ 5 w 9"/>
                  <a:gd name="T21" fmla="*/ 6 h 6"/>
                  <a:gd name="T22" fmla="*/ 4 w 9"/>
                  <a:gd name="T23" fmla="*/ 5 h 6"/>
                  <a:gd name="T24" fmla="*/ 3 w 9"/>
                  <a:gd name="T25" fmla="*/ 5 h 6"/>
                  <a:gd name="T26" fmla="*/ 2 w 9"/>
                  <a:gd name="T27" fmla="*/ 4 h 6"/>
                  <a:gd name="T28" fmla="*/ 2 w 9"/>
                  <a:gd name="T29" fmla="*/ 4 h 6"/>
                  <a:gd name="T30" fmla="*/ 1 w 9"/>
                  <a:gd name="T31" fmla="*/ 3 h 6"/>
                  <a:gd name="T32" fmla="*/ 0 w 9"/>
                  <a:gd name="T33" fmla="*/ 2 h 6"/>
                  <a:gd name="T34" fmla="*/ 0 w 9"/>
                  <a:gd name="T35" fmla="*/ 2 h 6"/>
                  <a:gd name="T36" fmla="*/ 4 w 9"/>
                  <a:gd name="T37" fmla="*/ 0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4" y="0"/>
                    </a:moveTo>
                    <a:lnTo>
                      <a:pt x="4" y="1"/>
                    </a:lnTo>
                    <a:lnTo>
                      <a:pt x="5" y="2"/>
                    </a:lnTo>
                    <a:lnTo>
                      <a:pt x="6" y="2"/>
                    </a:lnTo>
                    <a:lnTo>
                      <a:pt x="6" y="3"/>
                    </a:lnTo>
                    <a:lnTo>
                      <a:pt x="7" y="3"/>
                    </a:lnTo>
                    <a:lnTo>
                      <a:pt x="8" y="4"/>
                    </a:lnTo>
                    <a:lnTo>
                      <a:pt x="9" y="4"/>
                    </a:lnTo>
                    <a:lnTo>
                      <a:pt x="6" y="6"/>
                    </a:lnTo>
                    <a:lnTo>
                      <a:pt x="5" y="6"/>
                    </a:lnTo>
                    <a:lnTo>
                      <a:pt x="4" y="5"/>
                    </a:lnTo>
                    <a:lnTo>
                      <a:pt x="3" y="5"/>
                    </a:lnTo>
                    <a:lnTo>
                      <a:pt x="2" y="4"/>
                    </a:lnTo>
                    <a:lnTo>
                      <a:pt x="1" y="3"/>
                    </a:lnTo>
                    <a:lnTo>
                      <a:pt x="0" y="2"/>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8" name="Freeform 117"/>
              <p:cNvSpPr>
                <a:spLocks/>
              </p:cNvSpPr>
              <p:nvPr/>
            </p:nvSpPr>
            <p:spPr bwMode="auto">
              <a:xfrm>
                <a:off x="2597" y="3561"/>
                <a:ext cx="5" cy="3"/>
              </a:xfrm>
              <a:custGeom>
                <a:avLst/>
                <a:gdLst>
                  <a:gd name="T0" fmla="*/ 3 w 5"/>
                  <a:gd name="T1" fmla="*/ 0 h 3"/>
                  <a:gd name="T2" fmla="*/ 3 w 5"/>
                  <a:gd name="T3" fmla="*/ 0 h 3"/>
                  <a:gd name="T4" fmla="*/ 4 w 5"/>
                  <a:gd name="T5" fmla="*/ 1 h 3"/>
                  <a:gd name="T6" fmla="*/ 4 w 5"/>
                  <a:gd name="T7" fmla="*/ 1 h 3"/>
                  <a:gd name="T8" fmla="*/ 5 w 5"/>
                  <a:gd name="T9" fmla="*/ 1 h 3"/>
                  <a:gd name="T10" fmla="*/ 2 w 5"/>
                  <a:gd name="T11" fmla="*/ 3 h 3"/>
                  <a:gd name="T12" fmla="*/ 2 w 5"/>
                  <a:gd name="T13" fmla="*/ 3 h 3"/>
                  <a:gd name="T14" fmla="*/ 1 w 5"/>
                  <a:gd name="T15" fmla="*/ 3 h 3"/>
                  <a:gd name="T16" fmla="*/ 0 w 5"/>
                  <a:gd name="T17" fmla="*/ 3 h 3"/>
                  <a:gd name="T18" fmla="*/ 0 w 5"/>
                  <a:gd name="T19" fmla="*/ 3 h 3"/>
                  <a:gd name="T20" fmla="*/ 3 w 5"/>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3" y="0"/>
                    </a:moveTo>
                    <a:lnTo>
                      <a:pt x="3" y="0"/>
                    </a:lnTo>
                    <a:lnTo>
                      <a:pt x="4" y="1"/>
                    </a:lnTo>
                    <a:lnTo>
                      <a:pt x="5" y="1"/>
                    </a:lnTo>
                    <a:lnTo>
                      <a:pt x="2" y="3"/>
                    </a:lnTo>
                    <a:lnTo>
                      <a:pt x="1" y="3"/>
                    </a:lnTo>
                    <a:lnTo>
                      <a:pt x="0" y="3"/>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9" name="Freeform 118"/>
              <p:cNvSpPr>
                <a:spLocks/>
              </p:cNvSpPr>
              <p:nvPr/>
            </p:nvSpPr>
            <p:spPr bwMode="auto">
              <a:xfrm>
                <a:off x="2642" y="3535"/>
                <a:ext cx="4" cy="4"/>
              </a:xfrm>
              <a:custGeom>
                <a:avLst/>
                <a:gdLst>
                  <a:gd name="T0" fmla="*/ 4 w 4"/>
                  <a:gd name="T1" fmla="*/ 4 h 4"/>
                  <a:gd name="T2" fmla="*/ 4 w 4"/>
                  <a:gd name="T3" fmla="*/ 3 h 4"/>
                  <a:gd name="T4" fmla="*/ 4 w 4"/>
                  <a:gd name="T5" fmla="*/ 2 h 4"/>
                  <a:gd name="T6" fmla="*/ 4 w 4"/>
                  <a:gd name="T7" fmla="*/ 2 h 4"/>
                  <a:gd name="T8" fmla="*/ 4 w 4"/>
                  <a:gd name="T9" fmla="*/ 1 h 4"/>
                  <a:gd name="T10" fmla="*/ 4 w 4"/>
                  <a:gd name="T11" fmla="*/ 1 h 4"/>
                  <a:gd name="T12" fmla="*/ 4 w 4"/>
                  <a:gd name="T13" fmla="*/ 1 h 4"/>
                  <a:gd name="T14" fmla="*/ 4 w 4"/>
                  <a:gd name="T15" fmla="*/ 1 h 4"/>
                  <a:gd name="T16" fmla="*/ 4 w 4"/>
                  <a:gd name="T17" fmla="*/ 0 h 4"/>
                  <a:gd name="T18" fmla="*/ 0 w 4"/>
                  <a:gd name="T19" fmla="*/ 2 h 4"/>
                  <a:gd name="T20" fmla="*/ 0 w 4"/>
                  <a:gd name="T21" fmla="*/ 2 h 4"/>
                  <a:gd name="T22" fmla="*/ 0 w 4"/>
                  <a:gd name="T23" fmla="*/ 2 h 4"/>
                  <a:gd name="T24" fmla="*/ 0 w 4"/>
                  <a:gd name="T25" fmla="*/ 2 h 4"/>
                  <a:gd name="T26" fmla="*/ 0 w 4"/>
                  <a:gd name="T27" fmla="*/ 3 h 4"/>
                  <a:gd name="T28" fmla="*/ 0 w 4"/>
                  <a:gd name="T29" fmla="*/ 3 h 4"/>
                  <a:gd name="T30" fmla="*/ 0 w 4"/>
                  <a:gd name="T31" fmla="*/ 3 h 4"/>
                  <a:gd name="T32" fmla="*/ 0 w 4"/>
                  <a:gd name="T33" fmla="*/ 4 h 4"/>
                  <a:gd name="T34" fmla="*/ 0 w 4"/>
                  <a:gd name="T35" fmla="*/ 4 h 4"/>
                  <a:gd name="T36" fmla="*/ 4 w 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
                  <a:gd name="T59" fmla="*/ 4 w 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
                    <a:moveTo>
                      <a:pt x="4" y="4"/>
                    </a:moveTo>
                    <a:lnTo>
                      <a:pt x="4" y="3"/>
                    </a:lnTo>
                    <a:lnTo>
                      <a:pt x="4" y="2"/>
                    </a:lnTo>
                    <a:lnTo>
                      <a:pt x="4" y="1"/>
                    </a:lnTo>
                    <a:lnTo>
                      <a:pt x="4" y="0"/>
                    </a:lnTo>
                    <a:lnTo>
                      <a:pt x="0" y="2"/>
                    </a:lnTo>
                    <a:lnTo>
                      <a:pt x="0" y="3"/>
                    </a:lnTo>
                    <a:lnTo>
                      <a:pt x="0" y="4"/>
                    </a:lnTo>
                    <a:lnTo>
                      <a:pt x="4"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0" name="Freeform 119"/>
              <p:cNvSpPr>
                <a:spLocks/>
              </p:cNvSpPr>
              <p:nvPr/>
            </p:nvSpPr>
            <p:spPr bwMode="auto">
              <a:xfrm>
                <a:off x="2588" y="3553"/>
                <a:ext cx="5" cy="4"/>
              </a:xfrm>
              <a:custGeom>
                <a:avLst/>
                <a:gdLst>
                  <a:gd name="T0" fmla="*/ 4 w 5"/>
                  <a:gd name="T1" fmla="*/ 0 h 4"/>
                  <a:gd name="T2" fmla="*/ 4 w 5"/>
                  <a:gd name="T3" fmla="*/ 0 h 4"/>
                  <a:gd name="T4" fmla="*/ 4 w 5"/>
                  <a:gd name="T5" fmla="*/ 1 h 4"/>
                  <a:gd name="T6" fmla="*/ 4 w 5"/>
                  <a:gd name="T7" fmla="*/ 1 h 4"/>
                  <a:gd name="T8" fmla="*/ 4 w 5"/>
                  <a:gd name="T9" fmla="*/ 2 h 4"/>
                  <a:gd name="T10" fmla="*/ 5 w 5"/>
                  <a:gd name="T11" fmla="*/ 2 h 4"/>
                  <a:gd name="T12" fmla="*/ 5 w 5"/>
                  <a:gd name="T13" fmla="*/ 2 h 4"/>
                  <a:gd name="T14" fmla="*/ 5 w 5"/>
                  <a:gd name="T15" fmla="*/ 2 h 4"/>
                  <a:gd name="T16" fmla="*/ 5 w 5"/>
                  <a:gd name="T17" fmla="*/ 3 h 4"/>
                  <a:gd name="T18" fmla="*/ 1 w 5"/>
                  <a:gd name="T19" fmla="*/ 4 h 4"/>
                  <a:gd name="T20" fmla="*/ 1 w 5"/>
                  <a:gd name="T21" fmla="*/ 4 h 4"/>
                  <a:gd name="T22" fmla="*/ 1 w 5"/>
                  <a:gd name="T23" fmla="*/ 3 h 4"/>
                  <a:gd name="T24" fmla="*/ 1 w 5"/>
                  <a:gd name="T25" fmla="*/ 3 h 4"/>
                  <a:gd name="T26" fmla="*/ 1 w 5"/>
                  <a:gd name="T27" fmla="*/ 3 h 4"/>
                  <a:gd name="T28" fmla="*/ 0 w 5"/>
                  <a:gd name="T29" fmla="*/ 3 h 4"/>
                  <a:gd name="T30" fmla="*/ 0 w 5"/>
                  <a:gd name="T31" fmla="*/ 2 h 4"/>
                  <a:gd name="T32" fmla="*/ 0 w 5"/>
                  <a:gd name="T33" fmla="*/ 1 h 4"/>
                  <a:gd name="T34" fmla="*/ 0 w 5"/>
                  <a:gd name="T35" fmla="*/ 1 h 4"/>
                  <a:gd name="T36" fmla="*/ 4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4"/>
                  <a:gd name="T59" fmla="*/ 5 w 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4">
                    <a:moveTo>
                      <a:pt x="4" y="0"/>
                    </a:moveTo>
                    <a:lnTo>
                      <a:pt x="4" y="0"/>
                    </a:lnTo>
                    <a:lnTo>
                      <a:pt x="4" y="1"/>
                    </a:lnTo>
                    <a:lnTo>
                      <a:pt x="4" y="2"/>
                    </a:lnTo>
                    <a:lnTo>
                      <a:pt x="5" y="2"/>
                    </a:lnTo>
                    <a:lnTo>
                      <a:pt x="5" y="3"/>
                    </a:lnTo>
                    <a:lnTo>
                      <a:pt x="1" y="4"/>
                    </a:lnTo>
                    <a:lnTo>
                      <a:pt x="1" y="3"/>
                    </a:lnTo>
                    <a:lnTo>
                      <a:pt x="0" y="3"/>
                    </a:lnTo>
                    <a:lnTo>
                      <a:pt x="0" y="2"/>
                    </a:lnTo>
                    <a:lnTo>
                      <a:pt x="0" y="1"/>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1" name="Freeform 120"/>
              <p:cNvSpPr>
                <a:spLocks/>
              </p:cNvSpPr>
              <p:nvPr/>
            </p:nvSpPr>
            <p:spPr bwMode="auto">
              <a:xfrm>
                <a:off x="2605" y="3543"/>
                <a:ext cx="40" cy="22"/>
              </a:xfrm>
              <a:custGeom>
                <a:avLst/>
                <a:gdLst>
                  <a:gd name="T0" fmla="*/ 37 w 40"/>
                  <a:gd name="T1" fmla="*/ 1 h 22"/>
                  <a:gd name="T2" fmla="*/ 36 w 40"/>
                  <a:gd name="T3" fmla="*/ 2 h 22"/>
                  <a:gd name="T4" fmla="*/ 36 w 40"/>
                  <a:gd name="T5" fmla="*/ 3 h 22"/>
                  <a:gd name="T6" fmla="*/ 35 w 40"/>
                  <a:gd name="T7" fmla="*/ 4 h 22"/>
                  <a:gd name="T8" fmla="*/ 34 w 40"/>
                  <a:gd name="T9" fmla="*/ 6 h 22"/>
                  <a:gd name="T10" fmla="*/ 33 w 40"/>
                  <a:gd name="T11" fmla="*/ 7 h 22"/>
                  <a:gd name="T12" fmla="*/ 32 w 40"/>
                  <a:gd name="T13" fmla="*/ 8 h 22"/>
                  <a:gd name="T14" fmla="*/ 31 w 40"/>
                  <a:gd name="T15" fmla="*/ 9 h 22"/>
                  <a:gd name="T16" fmla="*/ 30 w 40"/>
                  <a:gd name="T17" fmla="*/ 10 h 22"/>
                  <a:gd name="T18" fmla="*/ 28 w 40"/>
                  <a:gd name="T19" fmla="*/ 11 h 22"/>
                  <a:gd name="T20" fmla="*/ 27 w 40"/>
                  <a:gd name="T21" fmla="*/ 12 h 22"/>
                  <a:gd name="T22" fmla="*/ 25 w 40"/>
                  <a:gd name="T23" fmla="*/ 13 h 22"/>
                  <a:gd name="T24" fmla="*/ 24 w 40"/>
                  <a:gd name="T25" fmla="*/ 14 h 22"/>
                  <a:gd name="T26" fmla="*/ 22 w 40"/>
                  <a:gd name="T27" fmla="*/ 15 h 22"/>
                  <a:gd name="T28" fmla="*/ 20 w 40"/>
                  <a:gd name="T29" fmla="*/ 15 h 22"/>
                  <a:gd name="T30" fmla="*/ 18 w 40"/>
                  <a:gd name="T31" fmla="*/ 16 h 22"/>
                  <a:gd name="T32" fmla="*/ 17 w 40"/>
                  <a:gd name="T33" fmla="*/ 17 h 22"/>
                  <a:gd name="T34" fmla="*/ 15 w 40"/>
                  <a:gd name="T35" fmla="*/ 18 h 22"/>
                  <a:gd name="T36" fmla="*/ 13 w 40"/>
                  <a:gd name="T37" fmla="*/ 18 h 22"/>
                  <a:gd name="T38" fmla="*/ 11 w 40"/>
                  <a:gd name="T39" fmla="*/ 19 h 22"/>
                  <a:gd name="T40" fmla="*/ 9 w 40"/>
                  <a:gd name="T41" fmla="*/ 19 h 22"/>
                  <a:gd name="T42" fmla="*/ 7 w 40"/>
                  <a:gd name="T43" fmla="*/ 19 h 22"/>
                  <a:gd name="T44" fmla="*/ 5 w 40"/>
                  <a:gd name="T45" fmla="*/ 19 h 22"/>
                  <a:gd name="T46" fmla="*/ 3 w 40"/>
                  <a:gd name="T47" fmla="*/ 19 h 22"/>
                  <a:gd name="T48" fmla="*/ 2 w 40"/>
                  <a:gd name="T49" fmla="*/ 19 h 22"/>
                  <a:gd name="T50" fmla="*/ 0 w 40"/>
                  <a:gd name="T51" fmla="*/ 22 h 22"/>
                  <a:gd name="T52" fmla="*/ 1 w 40"/>
                  <a:gd name="T53" fmla="*/ 22 h 22"/>
                  <a:gd name="T54" fmla="*/ 2 w 40"/>
                  <a:gd name="T55" fmla="*/ 22 h 22"/>
                  <a:gd name="T56" fmla="*/ 3 w 40"/>
                  <a:gd name="T57" fmla="*/ 22 h 22"/>
                  <a:gd name="T58" fmla="*/ 4 w 40"/>
                  <a:gd name="T59" fmla="*/ 22 h 22"/>
                  <a:gd name="T60" fmla="*/ 5 w 40"/>
                  <a:gd name="T61" fmla="*/ 22 h 22"/>
                  <a:gd name="T62" fmla="*/ 6 w 40"/>
                  <a:gd name="T63" fmla="*/ 22 h 22"/>
                  <a:gd name="T64" fmla="*/ 7 w 40"/>
                  <a:gd name="T65" fmla="*/ 22 h 22"/>
                  <a:gd name="T66" fmla="*/ 8 w 40"/>
                  <a:gd name="T67" fmla="*/ 21 h 22"/>
                  <a:gd name="T68" fmla="*/ 9 w 40"/>
                  <a:gd name="T69" fmla="*/ 21 h 22"/>
                  <a:gd name="T70" fmla="*/ 10 w 40"/>
                  <a:gd name="T71" fmla="*/ 21 h 22"/>
                  <a:gd name="T72" fmla="*/ 11 w 40"/>
                  <a:gd name="T73" fmla="*/ 21 h 22"/>
                  <a:gd name="T74" fmla="*/ 13 w 40"/>
                  <a:gd name="T75" fmla="*/ 20 h 22"/>
                  <a:gd name="T76" fmla="*/ 14 w 40"/>
                  <a:gd name="T77" fmla="*/ 20 h 22"/>
                  <a:gd name="T78" fmla="*/ 15 w 40"/>
                  <a:gd name="T79" fmla="*/ 20 h 22"/>
                  <a:gd name="T80" fmla="*/ 16 w 40"/>
                  <a:gd name="T81" fmla="*/ 19 h 22"/>
                  <a:gd name="T82" fmla="*/ 17 w 40"/>
                  <a:gd name="T83" fmla="*/ 19 h 22"/>
                  <a:gd name="T84" fmla="*/ 19 w 40"/>
                  <a:gd name="T85" fmla="*/ 18 h 22"/>
                  <a:gd name="T86" fmla="*/ 21 w 40"/>
                  <a:gd name="T87" fmla="*/ 17 h 22"/>
                  <a:gd name="T88" fmla="*/ 23 w 40"/>
                  <a:gd name="T89" fmla="*/ 16 h 22"/>
                  <a:gd name="T90" fmla="*/ 25 w 40"/>
                  <a:gd name="T91" fmla="*/ 15 h 22"/>
                  <a:gd name="T92" fmla="*/ 27 w 40"/>
                  <a:gd name="T93" fmla="*/ 14 h 22"/>
                  <a:gd name="T94" fmla="*/ 29 w 40"/>
                  <a:gd name="T95" fmla="*/ 13 h 22"/>
                  <a:gd name="T96" fmla="*/ 31 w 40"/>
                  <a:gd name="T97" fmla="*/ 12 h 22"/>
                  <a:gd name="T98" fmla="*/ 32 w 40"/>
                  <a:gd name="T99" fmla="*/ 11 h 22"/>
                  <a:gd name="T100" fmla="*/ 34 w 40"/>
                  <a:gd name="T101" fmla="*/ 10 h 22"/>
                  <a:gd name="T102" fmla="*/ 35 w 40"/>
                  <a:gd name="T103" fmla="*/ 8 h 22"/>
                  <a:gd name="T104" fmla="*/ 36 w 40"/>
                  <a:gd name="T105" fmla="*/ 7 h 22"/>
                  <a:gd name="T106" fmla="*/ 37 w 40"/>
                  <a:gd name="T107" fmla="*/ 6 h 22"/>
                  <a:gd name="T108" fmla="*/ 38 w 40"/>
                  <a:gd name="T109" fmla="*/ 4 h 22"/>
                  <a:gd name="T110" fmla="*/ 39 w 40"/>
                  <a:gd name="T111" fmla="*/ 3 h 22"/>
                  <a:gd name="T112" fmla="*/ 40 w 40"/>
                  <a:gd name="T113" fmla="*/ 2 h 22"/>
                  <a:gd name="T114" fmla="*/ 40 w 40"/>
                  <a:gd name="T115" fmla="*/ 0 h 22"/>
                  <a:gd name="T116" fmla="*/ 37 w 40"/>
                  <a:gd name="T117" fmla="*/ 1 h 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
                  <a:gd name="T178" fmla="*/ 0 h 22"/>
                  <a:gd name="T179" fmla="*/ 40 w 40"/>
                  <a:gd name="T180" fmla="*/ 22 h 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 h="22">
                    <a:moveTo>
                      <a:pt x="37" y="1"/>
                    </a:moveTo>
                    <a:lnTo>
                      <a:pt x="36" y="2"/>
                    </a:lnTo>
                    <a:lnTo>
                      <a:pt x="36" y="3"/>
                    </a:lnTo>
                    <a:lnTo>
                      <a:pt x="35" y="4"/>
                    </a:lnTo>
                    <a:lnTo>
                      <a:pt x="34" y="6"/>
                    </a:lnTo>
                    <a:lnTo>
                      <a:pt x="33" y="7"/>
                    </a:lnTo>
                    <a:lnTo>
                      <a:pt x="32" y="8"/>
                    </a:lnTo>
                    <a:lnTo>
                      <a:pt x="31" y="9"/>
                    </a:lnTo>
                    <a:lnTo>
                      <a:pt x="30" y="10"/>
                    </a:lnTo>
                    <a:lnTo>
                      <a:pt x="28" y="11"/>
                    </a:lnTo>
                    <a:lnTo>
                      <a:pt x="27" y="12"/>
                    </a:lnTo>
                    <a:lnTo>
                      <a:pt x="25" y="13"/>
                    </a:lnTo>
                    <a:lnTo>
                      <a:pt x="24" y="14"/>
                    </a:lnTo>
                    <a:lnTo>
                      <a:pt x="22" y="15"/>
                    </a:lnTo>
                    <a:lnTo>
                      <a:pt x="20" y="15"/>
                    </a:lnTo>
                    <a:lnTo>
                      <a:pt x="18" y="16"/>
                    </a:lnTo>
                    <a:lnTo>
                      <a:pt x="17" y="17"/>
                    </a:lnTo>
                    <a:lnTo>
                      <a:pt x="15" y="18"/>
                    </a:lnTo>
                    <a:lnTo>
                      <a:pt x="13" y="18"/>
                    </a:lnTo>
                    <a:lnTo>
                      <a:pt x="11" y="19"/>
                    </a:lnTo>
                    <a:lnTo>
                      <a:pt x="9" y="19"/>
                    </a:lnTo>
                    <a:lnTo>
                      <a:pt x="7" y="19"/>
                    </a:lnTo>
                    <a:lnTo>
                      <a:pt x="5" y="19"/>
                    </a:lnTo>
                    <a:lnTo>
                      <a:pt x="3" y="19"/>
                    </a:lnTo>
                    <a:lnTo>
                      <a:pt x="2" y="19"/>
                    </a:lnTo>
                    <a:lnTo>
                      <a:pt x="0" y="22"/>
                    </a:lnTo>
                    <a:lnTo>
                      <a:pt x="1" y="22"/>
                    </a:lnTo>
                    <a:lnTo>
                      <a:pt x="2" y="22"/>
                    </a:lnTo>
                    <a:lnTo>
                      <a:pt x="3" y="22"/>
                    </a:lnTo>
                    <a:lnTo>
                      <a:pt x="4" y="22"/>
                    </a:lnTo>
                    <a:lnTo>
                      <a:pt x="5" y="22"/>
                    </a:lnTo>
                    <a:lnTo>
                      <a:pt x="6" y="22"/>
                    </a:lnTo>
                    <a:lnTo>
                      <a:pt x="7" y="22"/>
                    </a:lnTo>
                    <a:lnTo>
                      <a:pt x="8" y="21"/>
                    </a:lnTo>
                    <a:lnTo>
                      <a:pt x="9" y="21"/>
                    </a:lnTo>
                    <a:lnTo>
                      <a:pt x="10" y="21"/>
                    </a:lnTo>
                    <a:lnTo>
                      <a:pt x="11" y="21"/>
                    </a:lnTo>
                    <a:lnTo>
                      <a:pt x="13" y="20"/>
                    </a:lnTo>
                    <a:lnTo>
                      <a:pt x="14" y="20"/>
                    </a:lnTo>
                    <a:lnTo>
                      <a:pt x="15" y="20"/>
                    </a:lnTo>
                    <a:lnTo>
                      <a:pt x="16" y="19"/>
                    </a:lnTo>
                    <a:lnTo>
                      <a:pt x="17" y="19"/>
                    </a:lnTo>
                    <a:lnTo>
                      <a:pt x="19" y="18"/>
                    </a:lnTo>
                    <a:lnTo>
                      <a:pt x="21" y="17"/>
                    </a:lnTo>
                    <a:lnTo>
                      <a:pt x="23" y="16"/>
                    </a:lnTo>
                    <a:lnTo>
                      <a:pt x="25" y="15"/>
                    </a:lnTo>
                    <a:lnTo>
                      <a:pt x="27" y="14"/>
                    </a:lnTo>
                    <a:lnTo>
                      <a:pt x="29" y="13"/>
                    </a:lnTo>
                    <a:lnTo>
                      <a:pt x="31" y="12"/>
                    </a:lnTo>
                    <a:lnTo>
                      <a:pt x="32" y="11"/>
                    </a:lnTo>
                    <a:lnTo>
                      <a:pt x="34" y="10"/>
                    </a:lnTo>
                    <a:lnTo>
                      <a:pt x="35" y="8"/>
                    </a:lnTo>
                    <a:lnTo>
                      <a:pt x="36" y="7"/>
                    </a:lnTo>
                    <a:lnTo>
                      <a:pt x="37" y="6"/>
                    </a:lnTo>
                    <a:lnTo>
                      <a:pt x="38" y="4"/>
                    </a:lnTo>
                    <a:lnTo>
                      <a:pt x="39" y="3"/>
                    </a:lnTo>
                    <a:lnTo>
                      <a:pt x="40" y="2"/>
                    </a:lnTo>
                    <a:lnTo>
                      <a:pt x="40" y="0"/>
                    </a:lnTo>
                    <a:lnTo>
                      <a:pt x="37"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2" name="Freeform 121"/>
              <p:cNvSpPr>
                <a:spLocks/>
              </p:cNvSpPr>
              <p:nvPr/>
            </p:nvSpPr>
            <p:spPr bwMode="auto">
              <a:xfrm>
                <a:off x="2641" y="3506"/>
                <a:ext cx="41" cy="27"/>
              </a:xfrm>
              <a:custGeom>
                <a:avLst/>
                <a:gdLst>
                  <a:gd name="T0" fmla="*/ 0 w 41"/>
                  <a:gd name="T1" fmla="*/ 22 h 27"/>
                  <a:gd name="T2" fmla="*/ 1 w 41"/>
                  <a:gd name="T3" fmla="*/ 22 h 27"/>
                  <a:gd name="T4" fmla="*/ 2 w 41"/>
                  <a:gd name="T5" fmla="*/ 23 h 27"/>
                  <a:gd name="T6" fmla="*/ 3 w 41"/>
                  <a:gd name="T7" fmla="*/ 23 h 27"/>
                  <a:gd name="T8" fmla="*/ 3 w 41"/>
                  <a:gd name="T9" fmla="*/ 24 h 27"/>
                  <a:gd name="T10" fmla="*/ 4 w 41"/>
                  <a:gd name="T11" fmla="*/ 25 h 27"/>
                  <a:gd name="T12" fmla="*/ 5 w 41"/>
                  <a:gd name="T13" fmla="*/ 25 h 27"/>
                  <a:gd name="T14" fmla="*/ 5 w 41"/>
                  <a:gd name="T15" fmla="*/ 26 h 27"/>
                  <a:gd name="T16" fmla="*/ 6 w 41"/>
                  <a:gd name="T17" fmla="*/ 27 h 27"/>
                  <a:gd name="T18" fmla="*/ 41 w 41"/>
                  <a:gd name="T19" fmla="*/ 11 h 27"/>
                  <a:gd name="T20" fmla="*/ 40 w 41"/>
                  <a:gd name="T21" fmla="*/ 9 h 27"/>
                  <a:gd name="T22" fmla="*/ 38 w 41"/>
                  <a:gd name="T23" fmla="*/ 8 h 27"/>
                  <a:gd name="T24" fmla="*/ 37 w 41"/>
                  <a:gd name="T25" fmla="*/ 6 h 27"/>
                  <a:gd name="T26" fmla="*/ 35 w 41"/>
                  <a:gd name="T27" fmla="*/ 5 h 27"/>
                  <a:gd name="T28" fmla="*/ 33 w 41"/>
                  <a:gd name="T29" fmla="*/ 3 h 27"/>
                  <a:gd name="T30" fmla="*/ 31 w 41"/>
                  <a:gd name="T31" fmla="*/ 2 h 27"/>
                  <a:gd name="T32" fmla="*/ 29 w 41"/>
                  <a:gd name="T33" fmla="*/ 1 h 27"/>
                  <a:gd name="T34" fmla="*/ 26 w 41"/>
                  <a:gd name="T35" fmla="*/ 0 h 27"/>
                  <a:gd name="T36" fmla="*/ 0 w 41"/>
                  <a:gd name="T37" fmla="*/ 22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7"/>
                  <a:gd name="T59" fmla="*/ 41 w 4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7">
                    <a:moveTo>
                      <a:pt x="0" y="22"/>
                    </a:moveTo>
                    <a:lnTo>
                      <a:pt x="1" y="22"/>
                    </a:lnTo>
                    <a:lnTo>
                      <a:pt x="2" y="23"/>
                    </a:lnTo>
                    <a:lnTo>
                      <a:pt x="3" y="23"/>
                    </a:lnTo>
                    <a:lnTo>
                      <a:pt x="3" y="24"/>
                    </a:lnTo>
                    <a:lnTo>
                      <a:pt x="4" y="25"/>
                    </a:lnTo>
                    <a:lnTo>
                      <a:pt x="5" y="25"/>
                    </a:lnTo>
                    <a:lnTo>
                      <a:pt x="5" y="26"/>
                    </a:lnTo>
                    <a:lnTo>
                      <a:pt x="6" y="27"/>
                    </a:lnTo>
                    <a:lnTo>
                      <a:pt x="41" y="11"/>
                    </a:lnTo>
                    <a:lnTo>
                      <a:pt x="40" y="9"/>
                    </a:lnTo>
                    <a:lnTo>
                      <a:pt x="38" y="8"/>
                    </a:lnTo>
                    <a:lnTo>
                      <a:pt x="37" y="6"/>
                    </a:lnTo>
                    <a:lnTo>
                      <a:pt x="35" y="5"/>
                    </a:lnTo>
                    <a:lnTo>
                      <a:pt x="33" y="3"/>
                    </a:lnTo>
                    <a:lnTo>
                      <a:pt x="31" y="2"/>
                    </a:lnTo>
                    <a:lnTo>
                      <a:pt x="29" y="1"/>
                    </a:lnTo>
                    <a:lnTo>
                      <a:pt x="26" y="0"/>
                    </a:lnTo>
                    <a:lnTo>
                      <a:pt x="0"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3" name="Freeform 122"/>
              <p:cNvSpPr>
                <a:spLocks/>
              </p:cNvSpPr>
              <p:nvPr/>
            </p:nvSpPr>
            <p:spPr bwMode="auto">
              <a:xfrm>
                <a:off x="2636" y="3529"/>
                <a:ext cx="9" cy="6"/>
              </a:xfrm>
              <a:custGeom>
                <a:avLst/>
                <a:gdLst>
                  <a:gd name="T0" fmla="*/ 0 w 9"/>
                  <a:gd name="T1" fmla="*/ 3 h 6"/>
                  <a:gd name="T2" fmla="*/ 1 w 9"/>
                  <a:gd name="T3" fmla="*/ 3 h 6"/>
                  <a:gd name="T4" fmla="*/ 2 w 9"/>
                  <a:gd name="T5" fmla="*/ 3 h 6"/>
                  <a:gd name="T6" fmla="*/ 2 w 9"/>
                  <a:gd name="T7" fmla="*/ 4 h 6"/>
                  <a:gd name="T8" fmla="*/ 3 w 9"/>
                  <a:gd name="T9" fmla="*/ 4 h 6"/>
                  <a:gd name="T10" fmla="*/ 4 w 9"/>
                  <a:gd name="T11" fmla="*/ 5 h 6"/>
                  <a:gd name="T12" fmla="*/ 4 w 9"/>
                  <a:gd name="T13" fmla="*/ 5 h 6"/>
                  <a:gd name="T14" fmla="*/ 5 w 9"/>
                  <a:gd name="T15" fmla="*/ 6 h 6"/>
                  <a:gd name="T16" fmla="*/ 5 w 9"/>
                  <a:gd name="T17" fmla="*/ 6 h 6"/>
                  <a:gd name="T18" fmla="*/ 9 w 9"/>
                  <a:gd name="T19" fmla="*/ 5 h 6"/>
                  <a:gd name="T20" fmla="*/ 8 w 9"/>
                  <a:gd name="T21" fmla="*/ 4 h 6"/>
                  <a:gd name="T22" fmla="*/ 8 w 9"/>
                  <a:gd name="T23" fmla="*/ 3 h 6"/>
                  <a:gd name="T24" fmla="*/ 7 w 9"/>
                  <a:gd name="T25" fmla="*/ 3 h 6"/>
                  <a:gd name="T26" fmla="*/ 6 w 9"/>
                  <a:gd name="T27" fmla="*/ 2 h 6"/>
                  <a:gd name="T28" fmla="*/ 5 w 9"/>
                  <a:gd name="T29" fmla="*/ 2 h 6"/>
                  <a:gd name="T30" fmla="*/ 5 w 9"/>
                  <a:gd name="T31" fmla="*/ 1 h 6"/>
                  <a:gd name="T32" fmla="*/ 4 w 9"/>
                  <a:gd name="T33" fmla="*/ 1 h 6"/>
                  <a:gd name="T34" fmla="*/ 3 w 9"/>
                  <a:gd name="T35" fmla="*/ 0 h 6"/>
                  <a:gd name="T36" fmla="*/ 0 w 9"/>
                  <a:gd name="T37" fmla="*/ 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0" y="3"/>
                    </a:moveTo>
                    <a:lnTo>
                      <a:pt x="1" y="3"/>
                    </a:lnTo>
                    <a:lnTo>
                      <a:pt x="2" y="3"/>
                    </a:lnTo>
                    <a:lnTo>
                      <a:pt x="2" y="4"/>
                    </a:lnTo>
                    <a:lnTo>
                      <a:pt x="3" y="4"/>
                    </a:lnTo>
                    <a:lnTo>
                      <a:pt x="4" y="5"/>
                    </a:lnTo>
                    <a:lnTo>
                      <a:pt x="5" y="6"/>
                    </a:lnTo>
                    <a:lnTo>
                      <a:pt x="9" y="5"/>
                    </a:lnTo>
                    <a:lnTo>
                      <a:pt x="8" y="4"/>
                    </a:lnTo>
                    <a:lnTo>
                      <a:pt x="8" y="3"/>
                    </a:lnTo>
                    <a:lnTo>
                      <a:pt x="7" y="3"/>
                    </a:lnTo>
                    <a:lnTo>
                      <a:pt x="6" y="2"/>
                    </a:lnTo>
                    <a:lnTo>
                      <a:pt x="5" y="2"/>
                    </a:lnTo>
                    <a:lnTo>
                      <a:pt x="5" y="1"/>
                    </a:lnTo>
                    <a:lnTo>
                      <a:pt x="4" y="1"/>
                    </a:lnTo>
                    <a:lnTo>
                      <a:pt x="3" y="0"/>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4" name="Freeform 123"/>
              <p:cNvSpPr>
                <a:spLocks/>
              </p:cNvSpPr>
              <p:nvPr/>
            </p:nvSpPr>
            <p:spPr bwMode="auto">
              <a:xfrm>
                <a:off x="2633" y="3528"/>
                <a:ext cx="5" cy="3"/>
              </a:xfrm>
              <a:custGeom>
                <a:avLst/>
                <a:gdLst>
                  <a:gd name="T0" fmla="*/ 5 w 5"/>
                  <a:gd name="T1" fmla="*/ 1 h 3"/>
                  <a:gd name="T2" fmla="*/ 4 w 5"/>
                  <a:gd name="T3" fmla="*/ 1 h 3"/>
                  <a:gd name="T4" fmla="*/ 4 w 5"/>
                  <a:gd name="T5" fmla="*/ 0 h 3"/>
                  <a:gd name="T6" fmla="*/ 3 w 5"/>
                  <a:gd name="T7" fmla="*/ 0 h 3"/>
                  <a:gd name="T8" fmla="*/ 2 w 5"/>
                  <a:gd name="T9" fmla="*/ 0 h 3"/>
                  <a:gd name="T10" fmla="*/ 0 w 5"/>
                  <a:gd name="T11" fmla="*/ 3 h 3"/>
                  <a:gd name="T12" fmla="*/ 1 w 5"/>
                  <a:gd name="T13" fmla="*/ 3 h 3"/>
                  <a:gd name="T14" fmla="*/ 1 w 5"/>
                  <a:gd name="T15" fmla="*/ 3 h 3"/>
                  <a:gd name="T16" fmla="*/ 2 w 5"/>
                  <a:gd name="T17" fmla="*/ 3 h 3"/>
                  <a:gd name="T18" fmla="*/ 2 w 5"/>
                  <a:gd name="T19" fmla="*/ 3 h 3"/>
                  <a:gd name="T20" fmla="*/ 5 w 5"/>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5" y="1"/>
                    </a:moveTo>
                    <a:lnTo>
                      <a:pt x="4" y="1"/>
                    </a:lnTo>
                    <a:lnTo>
                      <a:pt x="4" y="0"/>
                    </a:lnTo>
                    <a:lnTo>
                      <a:pt x="3" y="0"/>
                    </a:lnTo>
                    <a:lnTo>
                      <a:pt x="2" y="0"/>
                    </a:lnTo>
                    <a:lnTo>
                      <a:pt x="0" y="3"/>
                    </a:lnTo>
                    <a:lnTo>
                      <a:pt x="1" y="3"/>
                    </a:lnTo>
                    <a:lnTo>
                      <a:pt x="2" y="3"/>
                    </a:lnTo>
                    <a:lnTo>
                      <a:pt x="5"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5" name="Freeform 124"/>
              <p:cNvSpPr>
                <a:spLocks/>
              </p:cNvSpPr>
              <p:nvPr/>
            </p:nvSpPr>
            <p:spPr bwMode="auto">
              <a:xfrm>
                <a:off x="2589" y="3527"/>
                <a:ext cx="41" cy="22"/>
              </a:xfrm>
              <a:custGeom>
                <a:avLst/>
                <a:gdLst>
                  <a:gd name="T0" fmla="*/ 41 w 41"/>
                  <a:gd name="T1" fmla="*/ 0 h 22"/>
                  <a:gd name="T2" fmla="*/ 39 w 41"/>
                  <a:gd name="T3" fmla="*/ 0 h 22"/>
                  <a:gd name="T4" fmla="*/ 37 w 41"/>
                  <a:gd name="T5" fmla="*/ 0 h 22"/>
                  <a:gd name="T6" fmla="*/ 35 w 41"/>
                  <a:gd name="T7" fmla="*/ 1 h 22"/>
                  <a:gd name="T8" fmla="*/ 33 w 41"/>
                  <a:gd name="T9" fmla="*/ 1 h 22"/>
                  <a:gd name="T10" fmla="*/ 31 w 41"/>
                  <a:gd name="T11" fmla="*/ 1 h 22"/>
                  <a:gd name="T12" fmla="*/ 29 w 41"/>
                  <a:gd name="T13" fmla="*/ 2 h 22"/>
                  <a:gd name="T14" fmla="*/ 27 w 41"/>
                  <a:gd name="T15" fmla="*/ 2 h 22"/>
                  <a:gd name="T16" fmla="*/ 24 w 41"/>
                  <a:gd name="T17" fmla="*/ 3 h 22"/>
                  <a:gd name="T18" fmla="*/ 22 w 41"/>
                  <a:gd name="T19" fmla="*/ 4 h 22"/>
                  <a:gd name="T20" fmla="*/ 20 w 41"/>
                  <a:gd name="T21" fmla="*/ 5 h 22"/>
                  <a:gd name="T22" fmla="*/ 18 w 41"/>
                  <a:gd name="T23" fmla="*/ 6 h 22"/>
                  <a:gd name="T24" fmla="*/ 16 w 41"/>
                  <a:gd name="T25" fmla="*/ 7 h 22"/>
                  <a:gd name="T26" fmla="*/ 14 w 41"/>
                  <a:gd name="T27" fmla="*/ 8 h 22"/>
                  <a:gd name="T28" fmla="*/ 12 w 41"/>
                  <a:gd name="T29" fmla="*/ 9 h 22"/>
                  <a:gd name="T30" fmla="*/ 11 w 41"/>
                  <a:gd name="T31" fmla="*/ 10 h 22"/>
                  <a:gd name="T32" fmla="*/ 9 w 41"/>
                  <a:gd name="T33" fmla="*/ 11 h 22"/>
                  <a:gd name="T34" fmla="*/ 8 w 41"/>
                  <a:gd name="T35" fmla="*/ 13 h 22"/>
                  <a:gd name="T36" fmla="*/ 6 w 41"/>
                  <a:gd name="T37" fmla="*/ 14 h 22"/>
                  <a:gd name="T38" fmla="*/ 5 w 41"/>
                  <a:gd name="T39" fmla="*/ 15 h 22"/>
                  <a:gd name="T40" fmla="*/ 4 w 41"/>
                  <a:gd name="T41" fmla="*/ 17 h 22"/>
                  <a:gd name="T42" fmla="*/ 2 w 41"/>
                  <a:gd name="T43" fmla="*/ 18 h 22"/>
                  <a:gd name="T44" fmla="*/ 2 w 41"/>
                  <a:gd name="T45" fmla="*/ 19 h 22"/>
                  <a:gd name="T46" fmla="*/ 1 w 41"/>
                  <a:gd name="T47" fmla="*/ 21 h 22"/>
                  <a:gd name="T48" fmla="*/ 0 w 41"/>
                  <a:gd name="T49" fmla="*/ 22 h 22"/>
                  <a:gd name="T50" fmla="*/ 4 w 41"/>
                  <a:gd name="T51" fmla="*/ 22 h 22"/>
                  <a:gd name="T52" fmla="*/ 5 w 41"/>
                  <a:gd name="T53" fmla="*/ 20 h 22"/>
                  <a:gd name="T54" fmla="*/ 5 w 41"/>
                  <a:gd name="T55" fmla="*/ 19 h 22"/>
                  <a:gd name="T56" fmla="*/ 6 w 41"/>
                  <a:gd name="T57" fmla="*/ 18 h 22"/>
                  <a:gd name="T58" fmla="*/ 7 w 41"/>
                  <a:gd name="T59" fmla="*/ 17 h 22"/>
                  <a:gd name="T60" fmla="*/ 8 w 41"/>
                  <a:gd name="T61" fmla="*/ 16 h 22"/>
                  <a:gd name="T62" fmla="*/ 9 w 41"/>
                  <a:gd name="T63" fmla="*/ 15 h 22"/>
                  <a:gd name="T64" fmla="*/ 10 w 41"/>
                  <a:gd name="T65" fmla="*/ 13 h 22"/>
                  <a:gd name="T66" fmla="*/ 12 w 41"/>
                  <a:gd name="T67" fmla="*/ 12 h 22"/>
                  <a:gd name="T68" fmla="*/ 13 w 41"/>
                  <a:gd name="T69" fmla="*/ 11 h 22"/>
                  <a:gd name="T70" fmla="*/ 15 w 41"/>
                  <a:gd name="T71" fmla="*/ 10 h 22"/>
                  <a:gd name="T72" fmla="*/ 16 w 41"/>
                  <a:gd name="T73" fmla="*/ 9 h 22"/>
                  <a:gd name="T74" fmla="*/ 18 w 41"/>
                  <a:gd name="T75" fmla="*/ 8 h 22"/>
                  <a:gd name="T76" fmla="*/ 19 w 41"/>
                  <a:gd name="T77" fmla="*/ 8 h 22"/>
                  <a:gd name="T78" fmla="*/ 21 w 41"/>
                  <a:gd name="T79" fmla="*/ 7 h 22"/>
                  <a:gd name="T80" fmla="*/ 23 w 41"/>
                  <a:gd name="T81" fmla="*/ 6 h 22"/>
                  <a:gd name="T82" fmla="*/ 25 w 41"/>
                  <a:gd name="T83" fmla="*/ 5 h 22"/>
                  <a:gd name="T84" fmla="*/ 27 w 41"/>
                  <a:gd name="T85" fmla="*/ 5 h 22"/>
                  <a:gd name="T86" fmla="*/ 29 w 41"/>
                  <a:gd name="T87" fmla="*/ 4 h 22"/>
                  <a:gd name="T88" fmla="*/ 31 w 41"/>
                  <a:gd name="T89" fmla="*/ 4 h 22"/>
                  <a:gd name="T90" fmla="*/ 32 w 41"/>
                  <a:gd name="T91" fmla="*/ 3 h 22"/>
                  <a:gd name="T92" fmla="*/ 34 w 41"/>
                  <a:gd name="T93" fmla="*/ 3 h 22"/>
                  <a:gd name="T94" fmla="*/ 36 w 41"/>
                  <a:gd name="T95" fmla="*/ 3 h 22"/>
                  <a:gd name="T96" fmla="*/ 38 w 41"/>
                  <a:gd name="T97" fmla="*/ 3 h 22"/>
                  <a:gd name="T98" fmla="*/ 40 w 41"/>
                  <a:gd name="T99" fmla="*/ 3 h 22"/>
                  <a:gd name="T100" fmla="*/ 41 w 41"/>
                  <a:gd name="T101" fmla="*/ 0 h 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
                  <a:gd name="T154" fmla="*/ 0 h 22"/>
                  <a:gd name="T155" fmla="*/ 41 w 41"/>
                  <a:gd name="T156" fmla="*/ 22 h 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 h="22">
                    <a:moveTo>
                      <a:pt x="41" y="0"/>
                    </a:moveTo>
                    <a:lnTo>
                      <a:pt x="39" y="0"/>
                    </a:lnTo>
                    <a:lnTo>
                      <a:pt x="37" y="0"/>
                    </a:lnTo>
                    <a:lnTo>
                      <a:pt x="35" y="1"/>
                    </a:lnTo>
                    <a:lnTo>
                      <a:pt x="33" y="1"/>
                    </a:lnTo>
                    <a:lnTo>
                      <a:pt x="31" y="1"/>
                    </a:lnTo>
                    <a:lnTo>
                      <a:pt x="29" y="2"/>
                    </a:lnTo>
                    <a:lnTo>
                      <a:pt x="27" y="2"/>
                    </a:lnTo>
                    <a:lnTo>
                      <a:pt x="24" y="3"/>
                    </a:lnTo>
                    <a:lnTo>
                      <a:pt x="22" y="4"/>
                    </a:lnTo>
                    <a:lnTo>
                      <a:pt x="20" y="5"/>
                    </a:lnTo>
                    <a:lnTo>
                      <a:pt x="18" y="6"/>
                    </a:lnTo>
                    <a:lnTo>
                      <a:pt x="16" y="7"/>
                    </a:lnTo>
                    <a:lnTo>
                      <a:pt x="14" y="8"/>
                    </a:lnTo>
                    <a:lnTo>
                      <a:pt x="12" y="9"/>
                    </a:lnTo>
                    <a:lnTo>
                      <a:pt x="11" y="10"/>
                    </a:lnTo>
                    <a:lnTo>
                      <a:pt x="9" y="11"/>
                    </a:lnTo>
                    <a:lnTo>
                      <a:pt x="8" y="13"/>
                    </a:lnTo>
                    <a:lnTo>
                      <a:pt x="6" y="14"/>
                    </a:lnTo>
                    <a:lnTo>
                      <a:pt x="5" y="15"/>
                    </a:lnTo>
                    <a:lnTo>
                      <a:pt x="4" y="17"/>
                    </a:lnTo>
                    <a:lnTo>
                      <a:pt x="2" y="18"/>
                    </a:lnTo>
                    <a:lnTo>
                      <a:pt x="2" y="19"/>
                    </a:lnTo>
                    <a:lnTo>
                      <a:pt x="1" y="21"/>
                    </a:lnTo>
                    <a:lnTo>
                      <a:pt x="0" y="22"/>
                    </a:lnTo>
                    <a:lnTo>
                      <a:pt x="4" y="22"/>
                    </a:lnTo>
                    <a:lnTo>
                      <a:pt x="5" y="20"/>
                    </a:lnTo>
                    <a:lnTo>
                      <a:pt x="5" y="19"/>
                    </a:lnTo>
                    <a:lnTo>
                      <a:pt x="6" y="18"/>
                    </a:lnTo>
                    <a:lnTo>
                      <a:pt x="7" y="17"/>
                    </a:lnTo>
                    <a:lnTo>
                      <a:pt x="8" y="16"/>
                    </a:lnTo>
                    <a:lnTo>
                      <a:pt x="9" y="15"/>
                    </a:lnTo>
                    <a:lnTo>
                      <a:pt x="10" y="13"/>
                    </a:lnTo>
                    <a:lnTo>
                      <a:pt x="12" y="12"/>
                    </a:lnTo>
                    <a:lnTo>
                      <a:pt x="13" y="11"/>
                    </a:lnTo>
                    <a:lnTo>
                      <a:pt x="15" y="10"/>
                    </a:lnTo>
                    <a:lnTo>
                      <a:pt x="16" y="9"/>
                    </a:lnTo>
                    <a:lnTo>
                      <a:pt x="18" y="8"/>
                    </a:lnTo>
                    <a:lnTo>
                      <a:pt x="19" y="8"/>
                    </a:lnTo>
                    <a:lnTo>
                      <a:pt x="21" y="7"/>
                    </a:lnTo>
                    <a:lnTo>
                      <a:pt x="23" y="6"/>
                    </a:lnTo>
                    <a:lnTo>
                      <a:pt x="25" y="5"/>
                    </a:lnTo>
                    <a:lnTo>
                      <a:pt x="27" y="5"/>
                    </a:lnTo>
                    <a:lnTo>
                      <a:pt x="29" y="4"/>
                    </a:lnTo>
                    <a:lnTo>
                      <a:pt x="31" y="4"/>
                    </a:lnTo>
                    <a:lnTo>
                      <a:pt x="32" y="3"/>
                    </a:lnTo>
                    <a:lnTo>
                      <a:pt x="34" y="3"/>
                    </a:lnTo>
                    <a:lnTo>
                      <a:pt x="36" y="3"/>
                    </a:lnTo>
                    <a:lnTo>
                      <a:pt x="38" y="3"/>
                    </a:lnTo>
                    <a:lnTo>
                      <a:pt x="40" y="3"/>
                    </a:lnTo>
                    <a:lnTo>
                      <a:pt x="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6" name="Freeform 125"/>
              <p:cNvSpPr>
                <a:spLocks/>
              </p:cNvSpPr>
              <p:nvPr/>
            </p:nvSpPr>
            <p:spPr bwMode="auto">
              <a:xfrm>
                <a:off x="2570" y="3565"/>
                <a:ext cx="28" cy="23"/>
              </a:xfrm>
              <a:custGeom>
                <a:avLst/>
                <a:gdLst>
                  <a:gd name="T0" fmla="*/ 28 w 28"/>
                  <a:gd name="T1" fmla="*/ 1 h 23"/>
                  <a:gd name="T2" fmla="*/ 27 w 28"/>
                  <a:gd name="T3" fmla="*/ 1 h 23"/>
                  <a:gd name="T4" fmla="*/ 27 w 28"/>
                  <a:gd name="T5" fmla="*/ 0 h 23"/>
                  <a:gd name="T6" fmla="*/ 26 w 28"/>
                  <a:gd name="T7" fmla="*/ 0 h 23"/>
                  <a:gd name="T8" fmla="*/ 25 w 28"/>
                  <a:gd name="T9" fmla="*/ 0 h 23"/>
                  <a:gd name="T10" fmla="*/ 0 w 28"/>
                  <a:gd name="T11" fmla="*/ 21 h 23"/>
                  <a:gd name="T12" fmla="*/ 1 w 28"/>
                  <a:gd name="T13" fmla="*/ 22 h 23"/>
                  <a:gd name="T14" fmla="*/ 1 w 28"/>
                  <a:gd name="T15" fmla="*/ 22 h 23"/>
                  <a:gd name="T16" fmla="*/ 2 w 28"/>
                  <a:gd name="T17" fmla="*/ 22 h 23"/>
                  <a:gd name="T18" fmla="*/ 3 w 28"/>
                  <a:gd name="T19" fmla="*/ 22 h 23"/>
                  <a:gd name="T20" fmla="*/ 3 w 28"/>
                  <a:gd name="T21" fmla="*/ 22 h 23"/>
                  <a:gd name="T22" fmla="*/ 4 w 28"/>
                  <a:gd name="T23" fmla="*/ 23 h 23"/>
                  <a:gd name="T24" fmla="*/ 5 w 28"/>
                  <a:gd name="T25" fmla="*/ 23 h 23"/>
                  <a:gd name="T26" fmla="*/ 6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7" y="0"/>
                    </a:lnTo>
                    <a:lnTo>
                      <a:pt x="26" y="0"/>
                    </a:lnTo>
                    <a:lnTo>
                      <a:pt x="25" y="0"/>
                    </a:lnTo>
                    <a:lnTo>
                      <a:pt x="0" y="21"/>
                    </a:lnTo>
                    <a:lnTo>
                      <a:pt x="1" y="22"/>
                    </a:lnTo>
                    <a:lnTo>
                      <a:pt x="2" y="22"/>
                    </a:lnTo>
                    <a:lnTo>
                      <a:pt x="3" y="22"/>
                    </a:lnTo>
                    <a:lnTo>
                      <a:pt x="4" y="23"/>
                    </a:lnTo>
                    <a:lnTo>
                      <a:pt x="5" y="23"/>
                    </a:lnTo>
                    <a:lnTo>
                      <a:pt x="6"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7" name="Freeform 126"/>
              <p:cNvSpPr>
                <a:spLocks/>
              </p:cNvSpPr>
              <p:nvPr/>
            </p:nvSpPr>
            <p:spPr bwMode="auto">
              <a:xfrm>
                <a:off x="2554" y="3560"/>
                <a:ext cx="40" cy="26"/>
              </a:xfrm>
              <a:custGeom>
                <a:avLst/>
                <a:gdLst>
                  <a:gd name="T0" fmla="*/ 33 w 40"/>
                  <a:gd name="T1" fmla="*/ 0 h 26"/>
                  <a:gd name="T2" fmla="*/ 34 w 40"/>
                  <a:gd name="T3" fmla="*/ 1 h 26"/>
                  <a:gd name="T4" fmla="*/ 35 w 40"/>
                  <a:gd name="T5" fmla="*/ 1 h 26"/>
                  <a:gd name="T6" fmla="*/ 35 w 40"/>
                  <a:gd name="T7" fmla="*/ 2 h 26"/>
                  <a:gd name="T8" fmla="*/ 36 w 40"/>
                  <a:gd name="T9" fmla="*/ 2 h 26"/>
                  <a:gd name="T10" fmla="*/ 37 w 40"/>
                  <a:gd name="T11" fmla="*/ 3 h 26"/>
                  <a:gd name="T12" fmla="*/ 38 w 40"/>
                  <a:gd name="T13" fmla="*/ 4 h 26"/>
                  <a:gd name="T14" fmla="*/ 39 w 40"/>
                  <a:gd name="T15" fmla="*/ 4 h 26"/>
                  <a:gd name="T16" fmla="*/ 40 w 40"/>
                  <a:gd name="T17" fmla="*/ 5 h 26"/>
                  <a:gd name="T18" fmla="*/ 13 w 40"/>
                  <a:gd name="T19" fmla="*/ 26 h 26"/>
                  <a:gd name="T20" fmla="*/ 11 w 40"/>
                  <a:gd name="T21" fmla="*/ 25 h 26"/>
                  <a:gd name="T22" fmla="*/ 9 w 40"/>
                  <a:gd name="T23" fmla="*/ 24 h 26"/>
                  <a:gd name="T24" fmla="*/ 7 w 40"/>
                  <a:gd name="T25" fmla="*/ 22 h 26"/>
                  <a:gd name="T26" fmla="*/ 5 w 40"/>
                  <a:gd name="T27" fmla="*/ 21 h 26"/>
                  <a:gd name="T28" fmla="*/ 4 w 40"/>
                  <a:gd name="T29" fmla="*/ 20 h 26"/>
                  <a:gd name="T30" fmla="*/ 2 w 40"/>
                  <a:gd name="T31" fmla="*/ 18 h 26"/>
                  <a:gd name="T32" fmla="*/ 1 w 40"/>
                  <a:gd name="T33" fmla="*/ 17 h 26"/>
                  <a:gd name="T34" fmla="*/ 0 w 40"/>
                  <a:gd name="T35" fmla="*/ 15 h 26"/>
                  <a:gd name="T36" fmla="*/ 33 w 4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33" y="0"/>
                    </a:moveTo>
                    <a:lnTo>
                      <a:pt x="34" y="1"/>
                    </a:lnTo>
                    <a:lnTo>
                      <a:pt x="35" y="1"/>
                    </a:lnTo>
                    <a:lnTo>
                      <a:pt x="35" y="2"/>
                    </a:lnTo>
                    <a:lnTo>
                      <a:pt x="36" y="2"/>
                    </a:lnTo>
                    <a:lnTo>
                      <a:pt x="37" y="3"/>
                    </a:lnTo>
                    <a:lnTo>
                      <a:pt x="38" y="4"/>
                    </a:lnTo>
                    <a:lnTo>
                      <a:pt x="39" y="4"/>
                    </a:lnTo>
                    <a:lnTo>
                      <a:pt x="40" y="5"/>
                    </a:lnTo>
                    <a:lnTo>
                      <a:pt x="13" y="26"/>
                    </a:lnTo>
                    <a:lnTo>
                      <a:pt x="11" y="25"/>
                    </a:lnTo>
                    <a:lnTo>
                      <a:pt x="9" y="24"/>
                    </a:lnTo>
                    <a:lnTo>
                      <a:pt x="7" y="22"/>
                    </a:lnTo>
                    <a:lnTo>
                      <a:pt x="5" y="21"/>
                    </a:lnTo>
                    <a:lnTo>
                      <a:pt x="4" y="20"/>
                    </a:lnTo>
                    <a:lnTo>
                      <a:pt x="2" y="18"/>
                    </a:lnTo>
                    <a:lnTo>
                      <a:pt x="1" y="17"/>
                    </a:lnTo>
                    <a:lnTo>
                      <a:pt x="0" y="15"/>
                    </a:lnTo>
                    <a:lnTo>
                      <a:pt x="3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8" name="Freeform 127"/>
              <p:cNvSpPr>
                <a:spLocks/>
              </p:cNvSpPr>
              <p:nvPr/>
            </p:nvSpPr>
            <p:spPr bwMode="auto">
              <a:xfrm>
                <a:off x="2550" y="3555"/>
                <a:ext cx="36" cy="17"/>
              </a:xfrm>
              <a:custGeom>
                <a:avLst/>
                <a:gdLst>
                  <a:gd name="T0" fmla="*/ 36 w 36"/>
                  <a:gd name="T1" fmla="*/ 0 h 17"/>
                  <a:gd name="T2" fmla="*/ 36 w 36"/>
                  <a:gd name="T3" fmla="*/ 0 h 17"/>
                  <a:gd name="T4" fmla="*/ 36 w 36"/>
                  <a:gd name="T5" fmla="*/ 1 h 17"/>
                  <a:gd name="T6" fmla="*/ 36 w 36"/>
                  <a:gd name="T7" fmla="*/ 1 h 17"/>
                  <a:gd name="T8" fmla="*/ 36 w 36"/>
                  <a:gd name="T9" fmla="*/ 2 h 17"/>
                  <a:gd name="T10" fmla="*/ 36 w 36"/>
                  <a:gd name="T11" fmla="*/ 2 h 17"/>
                  <a:gd name="T12" fmla="*/ 36 w 36"/>
                  <a:gd name="T13" fmla="*/ 2 h 17"/>
                  <a:gd name="T14" fmla="*/ 36 w 36"/>
                  <a:gd name="T15" fmla="*/ 3 h 17"/>
                  <a:gd name="T16" fmla="*/ 36 w 36"/>
                  <a:gd name="T17" fmla="*/ 3 h 17"/>
                  <a:gd name="T18" fmla="*/ 1 w 36"/>
                  <a:gd name="T19" fmla="*/ 17 h 17"/>
                  <a:gd name="T20" fmla="*/ 1 w 36"/>
                  <a:gd name="T21" fmla="*/ 16 h 17"/>
                  <a:gd name="T22" fmla="*/ 1 w 36"/>
                  <a:gd name="T23" fmla="*/ 15 h 17"/>
                  <a:gd name="T24" fmla="*/ 1 w 36"/>
                  <a:gd name="T25" fmla="*/ 15 h 17"/>
                  <a:gd name="T26" fmla="*/ 1 w 36"/>
                  <a:gd name="T27" fmla="*/ 14 h 17"/>
                  <a:gd name="T28" fmla="*/ 0 w 36"/>
                  <a:gd name="T29" fmla="*/ 13 h 17"/>
                  <a:gd name="T30" fmla="*/ 0 w 36"/>
                  <a:gd name="T31" fmla="*/ 12 h 17"/>
                  <a:gd name="T32" fmla="*/ 0 w 36"/>
                  <a:gd name="T33" fmla="*/ 10 h 17"/>
                  <a:gd name="T34" fmla="*/ 0 w 36"/>
                  <a:gd name="T35" fmla="*/ 9 h 17"/>
                  <a:gd name="T36" fmla="*/ 36 w 3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7"/>
                  <a:gd name="T59" fmla="*/ 36 w 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7">
                    <a:moveTo>
                      <a:pt x="36" y="0"/>
                    </a:moveTo>
                    <a:lnTo>
                      <a:pt x="36" y="0"/>
                    </a:lnTo>
                    <a:lnTo>
                      <a:pt x="36" y="1"/>
                    </a:lnTo>
                    <a:lnTo>
                      <a:pt x="36" y="2"/>
                    </a:lnTo>
                    <a:lnTo>
                      <a:pt x="36" y="3"/>
                    </a:lnTo>
                    <a:lnTo>
                      <a:pt x="1" y="17"/>
                    </a:lnTo>
                    <a:lnTo>
                      <a:pt x="1" y="16"/>
                    </a:lnTo>
                    <a:lnTo>
                      <a:pt x="1" y="15"/>
                    </a:lnTo>
                    <a:lnTo>
                      <a:pt x="1" y="14"/>
                    </a:lnTo>
                    <a:lnTo>
                      <a:pt x="0" y="13"/>
                    </a:lnTo>
                    <a:lnTo>
                      <a:pt x="0" y="12"/>
                    </a:lnTo>
                    <a:lnTo>
                      <a:pt x="0" y="10"/>
                    </a:lnTo>
                    <a:lnTo>
                      <a:pt x="0" y="9"/>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9" name="Freeform 128"/>
              <p:cNvSpPr>
                <a:spLocks/>
              </p:cNvSpPr>
              <p:nvPr/>
            </p:nvSpPr>
            <p:spPr bwMode="auto">
              <a:xfrm>
                <a:off x="2595" y="3537"/>
                <a:ext cx="15" cy="22"/>
              </a:xfrm>
              <a:custGeom>
                <a:avLst/>
                <a:gdLst>
                  <a:gd name="T0" fmla="*/ 7 w 15"/>
                  <a:gd name="T1" fmla="*/ 21 h 22"/>
                  <a:gd name="T2" fmla="*/ 6 w 15"/>
                  <a:gd name="T3" fmla="*/ 20 h 22"/>
                  <a:gd name="T4" fmla="*/ 5 w 15"/>
                  <a:gd name="T5" fmla="*/ 19 h 22"/>
                  <a:gd name="T6" fmla="*/ 4 w 15"/>
                  <a:gd name="T7" fmla="*/ 18 h 22"/>
                  <a:gd name="T8" fmla="*/ 3 w 15"/>
                  <a:gd name="T9" fmla="*/ 18 h 22"/>
                  <a:gd name="T10" fmla="*/ 3 w 15"/>
                  <a:gd name="T11" fmla="*/ 17 h 22"/>
                  <a:gd name="T12" fmla="*/ 3 w 15"/>
                  <a:gd name="T13" fmla="*/ 16 h 22"/>
                  <a:gd name="T14" fmla="*/ 2 w 15"/>
                  <a:gd name="T15" fmla="*/ 16 h 22"/>
                  <a:gd name="T16" fmla="*/ 2 w 15"/>
                  <a:gd name="T17" fmla="*/ 16 h 22"/>
                  <a:gd name="T18" fmla="*/ 2 w 15"/>
                  <a:gd name="T19" fmla="*/ 15 h 22"/>
                  <a:gd name="T20" fmla="*/ 2 w 15"/>
                  <a:gd name="T21" fmla="*/ 14 h 22"/>
                  <a:gd name="T22" fmla="*/ 3 w 15"/>
                  <a:gd name="T23" fmla="*/ 12 h 22"/>
                  <a:gd name="T24" fmla="*/ 4 w 15"/>
                  <a:gd name="T25" fmla="*/ 10 h 22"/>
                  <a:gd name="T26" fmla="*/ 6 w 15"/>
                  <a:gd name="T27" fmla="*/ 7 h 22"/>
                  <a:gd name="T28" fmla="*/ 9 w 15"/>
                  <a:gd name="T29" fmla="*/ 4 h 22"/>
                  <a:gd name="T30" fmla="*/ 13 w 15"/>
                  <a:gd name="T31" fmla="*/ 1 h 22"/>
                  <a:gd name="T32" fmla="*/ 13 w 15"/>
                  <a:gd name="T33" fmla="*/ 0 h 22"/>
                  <a:gd name="T34" fmla="*/ 9 w 15"/>
                  <a:gd name="T35" fmla="*/ 2 h 22"/>
                  <a:gd name="T36" fmla="*/ 5 w 15"/>
                  <a:gd name="T37" fmla="*/ 5 h 22"/>
                  <a:gd name="T38" fmla="*/ 2 w 15"/>
                  <a:gd name="T39" fmla="*/ 8 h 22"/>
                  <a:gd name="T40" fmla="*/ 1 w 15"/>
                  <a:gd name="T41" fmla="*/ 11 h 22"/>
                  <a:gd name="T42" fmla="*/ 0 w 15"/>
                  <a:gd name="T43" fmla="*/ 13 h 22"/>
                  <a:gd name="T44" fmla="*/ 0 w 15"/>
                  <a:gd name="T45" fmla="*/ 15 h 22"/>
                  <a:gd name="T46" fmla="*/ 0 w 15"/>
                  <a:gd name="T47" fmla="*/ 16 h 22"/>
                  <a:gd name="T48" fmla="*/ 0 w 15"/>
                  <a:gd name="T49" fmla="*/ 17 h 22"/>
                  <a:gd name="T50" fmla="*/ 0 w 15"/>
                  <a:gd name="T51" fmla="*/ 17 h 22"/>
                  <a:gd name="T52" fmla="*/ 1 w 15"/>
                  <a:gd name="T53" fmla="*/ 17 h 22"/>
                  <a:gd name="T54" fmla="*/ 1 w 15"/>
                  <a:gd name="T55" fmla="*/ 18 h 22"/>
                  <a:gd name="T56" fmla="*/ 1 w 15"/>
                  <a:gd name="T57" fmla="*/ 19 h 22"/>
                  <a:gd name="T58" fmla="*/ 2 w 15"/>
                  <a:gd name="T59" fmla="*/ 20 h 22"/>
                  <a:gd name="T60" fmla="*/ 3 w 15"/>
                  <a:gd name="T61" fmla="*/ 21 h 22"/>
                  <a:gd name="T62" fmla="*/ 4 w 15"/>
                  <a:gd name="T63" fmla="*/ 22 h 22"/>
                  <a:gd name="T64" fmla="*/ 6 w 15"/>
                  <a:gd name="T65" fmla="*/ 22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22"/>
                  <a:gd name="T101" fmla="*/ 15 w 15"/>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22">
                    <a:moveTo>
                      <a:pt x="7" y="21"/>
                    </a:moveTo>
                    <a:lnTo>
                      <a:pt x="7" y="21"/>
                    </a:lnTo>
                    <a:lnTo>
                      <a:pt x="6" y="20"/>
                    </a:lnTo>
                    <a:lnTo>
                      <a:pt x="5" y="20"/>
                    </a:lnTo>
                    <a:lnTo>
                      <a:pt x="5" y="19"/>
                    </a:lnTo>
                    <a:lnTo>
                      <a:pt x="4" y="19"/>
                    </a:lnTo>
                    <a:lnTo>
                      <a:pt x="4" y="18"/>
                    </a:lnTo>
                    <a:lnTo>
                      <a:pt x="3" y="18"/>
                    </a:lnTo>
                    <a:lnTo>
                      <a:pt x="3" y="17"/>
                    </a:lnTo>
                    <a:lnTo>
                      <a:pt x="3" y="16"/>
                    </a:lnTo>
                    <a:lnTo>
                      <a:pt x="2" y="16"/>
                    </a:lnTo>
                    <a:lnTo>
                      <a:pt x="2" y="15"/>
                    </a:lnTo>
                    <a:lnTo>
                      <a:pt x="2" y="14"/>
                    </a:lnTo>
                    <a:lnTo>
                      <a:pt x="2" y="13"/>
                    </a:lnTo>
                    <a:lnTo>
                      <a:pt x="3" y="12"/>
                    </a:lnTo>
                    <a:lnTo>
                      <a:pt x="3" y="11"/>
                    </a:lnTo>
                    <a:lnTo>
                      <a:pt x="4" y="10"/>
                    </a:lnTo>
                    <a:lnTo>
                      <a:pt x="5" y="8"/>
                    </a:lnTo>
                    <a:lnTo>
                      <a:pt x="6" y="7"/>
                    </a:lnTo>
                    <a:lnTo>
                      <a:pt x="7" y="5"/>
                    </a:lnTo>
                    <a:lnTo>
                      <a:pt x="9" y="4"/>
                    </a:lnTo>
                    <a:lnTo>
                      <a:pt x="11" y="3"/>
                    </a:lnTo>
                    <a:lnTo>
                      <a:pt x="13" y="1"/>
                    </a:lnTo>
                    <a:lnTo>
                      <a:pt x="15" y="0"/>
                    </a:lnTo>
                    <a:lnTo>
                      <a:pt x="13" y="0"/>
                    </a:lnTo>
                    <a:lnTo>
                      <a:pt x="11" y="1"/>
                    </a:lnTo>
                    <a:lnTo>
                      <a:pt x="9" y="2"/>
                    </a:lnTo>
                    <a:lnTo>
                      <a:pt x="7" y="4"/>
                    </a:lnTo>
                    <a:lnTo>
                      <a:pt x="5" y="5"/>
                    </a:lnTo>
                    <a:lnTo>
                      <a:pt x="4" y="7"/>
                    </a:lnTo>
                    <a:lnTo>
                      <a:pt x="2" y="8"/>
                    </a:lnTo>
                    <a:lnTo>
                      <a:pt x="2" y="10"/>
                    </a:lnTo>
                    <a:lnTo>
                      <a:pt x="1" y="11"/>
                    </a:lnTo>
                    <a:lnTo>
                      <a:pt x="0" y="12"/>
                    </a:lnTo>
                    <a:lnTo>
                      <a:pt x="0" y="13"/>
                    </a:lnTo>
                    <a:lnTo>
                      <a:pt x="0" y="14"/>
                    </a:lnTo>
                    <a:lnTo>
                      <a:pt x="0" y="15"/>
                    </a:lnTo>
                    <a:lnTo>
                      <a:pt x="0" y="16"/>
                    </a:lnTo>
                    <a:lnTo>
                      <a:pt x="0" y="17"/>
                    </a:lnTo>
                    <a:lnTo>
                      <a:pt x="1" y="17"/>
                    </a:lnTo>
                    <a:lnTo>
                      <a:pt x="1" y="18"/>
                    </a:lnTo>
                    <a:lnTo>
                      <a:pt x="1" y="19"/>
                    </a:lnTo>
                    <a:lnTo>
                      <a:pt x="2" y="19"/>
                    </a:lnTo>
                    <a:lnTo>
                      <a:pt x="2" y="20"/>
                    </a:lnTo>
                    <a:lnTo>
                      <a:pt x="3" y="20"/>
                    </a:lnTo>
                    <a:lnTo>
                      <a:pt x="3" y="21"/>
                    </a:lnTo>
                    <a:lnTo>
                      <a:pt x="4" y="21"/>
                    </a:lnTo>
                    <a:lnTo>
                      <a:pt x="4" y="22"/>
                    </a:lnTo>
                    <a:lnTo>
                      <a:pt x="5" y="22"/>
                    </a:lnTo>
                    <a:lnTo>
                      <a:pt x="6" y="22"/>
                    </a:lnTo>
                    <a:lnTo>
                      <a:pt x="7"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0" name="Freeform 129"/>
              <p:cNvSpPr>
                <a:spLocks/>
              </p:cNvSpPr>
              <p:nvPr/>
            </p:nvSpPr>
            <p:spPr bwMode="auto">
              <a:xfrm>
                <a:off x="2619" y="3539"/>
                <a:ext cx="9" cy="10"/>
              </a:xfrm>
              <a:custGeom>
                <a:avLst/>
                <a:gdLst>
                  <a:gd name="T0" fmla="*/ 4 w 9"/>
                  <a:gd name="T1" fmla="*/ 0 h 10"/>
                  <a:gd name="T2" fmla="*/ 6 w 9"/>
                  <a:gd name="T3" fmla="*/ 0 h 10"/>
                  <a:gd name="T4" fmla="*/ 6 w 9"/>
                  <a:gd name="T5" fmla="*/ 0 h 10"/>
                  <a:gd name="T6" fmla="*/ 7 w 9"/>
                  <a:gd name="T7" fmla="*/ 0 h 10"/>
                  <a:gd name="T8" fmla="*/ 8 w 9"/>
                  <a:gd name="T9" fmla="*/ 1 h 10"/>
                  <a:gd name="T10" fmla="*/ 8 w 9"/>
                  <a:gd name="T11" fmla="*/ 2 h 10"/>
                  <a:gd name="T12" fmla="*/ 9 w 9"/>
                  <a:gd name="T13" fmla="*/ 2 h 10"/>
                  <a:gd name="T14" fmla="*/ 9 w 9"/>
                  <a:gd name="T15" fmla="*/ 3 h 10"/>
                  <a:gd name="T16" fmla="*/ 9 w 9"/>
                  <a:gd name="T17" fmla="*/ 4 h 10"/>
                  <a:gd name="T18" fmla="*/ 9 w 9"/>
                  <a:gd name="T19" fmla="*/ 4 h 10"/>
                  <a:gd name="T20" fmla="*/ 9 w 9"/>
                  <a:gd name="T21" fmla="*/ 5 h 10"/>
                  <a:gd name="T22" fmla="*/ 9 w 9"/>
                  <a:gd name="T23" fmla="*/ 6 h 10"/>
                  <a:gd name="T24" fmla="*/ 9 w 9"/>
                  <a:gd name="T25" fmla="*/ 7 h 10"/>
                  <a:gd name="T26" fmla="*/ 8 w 9"/>
                  <a:gd name="T27" fmla="*/ 8 h 10"/>
                  <a:gd name="T28" fmla="*/ 7 w 9"/>
                  <a:gd name="T29" fmla="*/ 8 h 10"/>
                  <a:gd name="T30" fmla="*/ 7 w 9"/>
                  <a:gd name="T31" fmla="*/ 9 h 10"/>
                  <a:gd name="T32" fmla="*/ 6 w 9"/>
                  <a:gd name="T33" fmla="*/ 10 h 10"/>
                  <a:gd name="T34" fmla="*/ 7 w 9"/>
                  <a:gd name="T35" fmla="*/ 8 h 10"/>
                  <a:gd name="T36" fmla="*/ 8 w 9"/>
                  <a:gd name="T37" fmla="*/ 6 h 10"/>
                  <a:gd name="T38" fmla="*/ 8 w 9"/>
                  <a:gd name="T39" fmla="*/ 5 h 10"/>
                  <a:gd name="T40" fmla="*/ 8 w 9"/>
                  <a:gd name="T41" fmla="*/ 4 h 10"/>
                  <a:gd name="T42" fmla="*/ 7 w 9"/>
                  <a:gd name="T43" fmla="*/ 3 h 10"/>
                  <a:gd name="T44" fmla="*/ 7 w 9"/>
                  <a:gd name="T45" fmla="*/ 3 h 10"/>
                  <a:gd name="T46" fmla="*/ 6 w 9"/>
                  <a:gd name="T47" fmla="*/ 2 h 10"/>
                  <a:gd name="T48" fmla="*/ 5 w 9"/>
                  <a:gd name="T49" fmla="*/ 1 h 10"/>
                  <a:gd name="T50" fmla="*/ 4 w 9"/>
                  <a:gd name="T51" fmla="*/ 1 h 10"/>
                  <a:gd name="T52" fmla="*/ 3 w 9"/>
                  <a:gd name="T53" fmla="*/ 1 h 10"/>
                  <a:gd name="T54" fmla="*/ 2 w 9"/>
                  <a:gd name="T55" fmla="*/ 1 h 10"/>
                  <a:gd name="T56" fmla="*/ 0 w 9"/>
                  <a:gd name="T57" fmla="*/ 1 h 10"/>
                  <a:gd name="T58" fmla="*/ 1 w 9"/>
                  <a:gd name="T59" fmla="*/ 1 h 10"/>
                  <a:gd name="T60" fmla="*/ 1 w 9"/>
                  <a:gd name="T61" fmla="*/ 1 h 10"/>
                  <a:gd name="T62" fmla="*/ 1 w 9"/>
                  <a:gd name="T63" fmla="*/ 1 h 10"/>
                  <a:gd name="T64" fmla="*/ 2 w 9"/>
                  <a:gd name="T65" fmla="*/ 0 h 10"/>
                  <a:gd name="T66" fmla="*/ 2 w 9"/>
                  <a:gd name="T67" fmla="*/ 0 h 10"/>
                  <a:gd name="T68" fmla="*/ 3 w 9"/>
                  <a:gd name="T69" fmla="*/ 0 h 10"/>
                  <a:gd name="T70" fmla="*/ 4 w 9"/>
                  <a:gd name="T71" fmla="*/ 0 h 10"/>
                  <a:gd name="T72" fmla="*/ 4 w 9"/>
                  <a:gd name="T73" fmla="*/ 0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0"/>
                  <a:gd name="T113" fmla="*/ 9 w 9"/>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0">
                    <a:moveTo>
                      <a:pt x="4" y="0"/>
                    </a:moveTo>
                    <a:lnTo>
                      <a:pt x="6" y="0"/>
                    </a:lnTo>
                    <a:lnTo>
                      <a:pt x="7" y="0"/>
                    </a:lnTo>
                    <a:lnTo>
                      <a:pt x="8" y="1"/>
                    </a:lnTo>
                    <a:lnTo>
                      <a:pt x="8" y="2"/>
                    </a:lnTo>
                    <a:lnTo>
                      <a:pt x="9" y="2"/>
                    </a:lnTo>
                    <a:lnTo>
                      <a:pt x="9" y="3"/>
                    </a:lnTo>
                    <a:lnTo>
                      <a:pt x="9" y="4"/>
                    </a:lnTo>
                    <a:lnTo>
                      <a:pt x="9" y="5"/>
                    </a:lnTo>
                    <a:lnTo>
                      <a:pt x="9" y="6"/>
                    </a:lnTo>
                    <a:lnTo>
                      <a:pt x="9" y="7"/>
                    </a:lnTo>
                    <a:lnTo>
                      <a:pt x="8" y="8"/>
                    </a:lnTo>
                    <a:lnTo>
                      <a:pt x="7" y="8"/>
                    </a:lnTo>
                    <a:lnTo>
                      <a:pt x="7" y="9"/>
                    </a:lnTo>
                    <a:lnTo>
                      <a:pt x="6" y="10"/>
                    </a:lnTo>
                    <a:lnTo>
                      <a:pt x="7" y="8"/>
                    </a:lnTo>
                    <a:lnTo>
                      <a:pt x="8" y="6"/>
                    </a:lnTo>
                    <a:lnTo>
                      <a:pt x="8" y="5"/>
                    </a:lnTo>
                    <a:lnTo>
                      <a:pt x="8" y="4"/>
                    </a:lnTo>
                    <a:lnTo>
                      <a:pt x="7" y="3"/>
                    </a:lnTo>
                    <a:lnTo>
                      <a:pt x="6" y="2"/>
                    </a:lnTo>
                    <a:lnTo>
                      <a:pt x="5" y="1"/>
                    </a:lnTo>
                    <a:lnTo>
                      <a:pt x="4" y="1"/>
                    </a:lnTo>
                    <a:lnTo>
                      <a:pt x="3" y="1"/>
                    </a:lnTo>
                    <a:lnTo>
                      <a:pt x="2" y="1"/>
                    </a:lnTo>
                    <a:lnTo>
                      <a:pt x="0" y="1"/>
                    </a:lnTo>
                    <a:lnTo>
                      <a:pt x="1" y="1"/>
                    </a:lnTo>
                    <a:lnTo>
                      <a:pt x="2" y="0"/>
                    </a:lnTo>
                    <a:lnTo>
                      <a:pt x="3" y="0"/>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1" name="Freeform 130"/>
              <p:cNvSpPr>
                <a:spLocks/>
              </p:cNvSpPr>
              <p:nvPr/>
            </p:nvSpPr>
            <p:spPr bwMode="auto">
              <a:xfrm>
                <a:off x="2606" y="3541"/>
                <a:ext cx="17" cy="12"/>
              </a:xfrm>
              <a:custGeom>
                <a:avLst/>
                <a:gdLst>
                  <a:gd name="T0" fmla="*/ 9 w 17"/>
                  <a:gd name="T1" fmla="*/ 1 h 12"/>
                  <a:gd name="T2" fmla="*/ 7 w 17"/>
                  <a:gd name="T3" fmla="*/ 2 h 12"/>
                  <a:gd name="T4" fmla="*/ 5 w 17"/>
                  <a:gd name="T5" fmla="*/ 4 h 12"/>
                  <a:gd name="T6" fmla="*/ 4 w 17"/>
                  <a:gd name="T7" fmla="*/ 5 h 12"/>
                  <a:gd name="T8" fmla="*/ 3 w 17"/>
                  <a:gd name="T9" fmla="*/ 6 h 12"/>
                  <a:gd name="T10" fmla="*/ 3 w 17"/>
                  <a:gd name="T11" fmla="*/ 8 h 12"/>
                  <a:gd name="T12" fmla="*/ 4 w 17"/>
                  <a:gd name="T13" fmla="*/ 9 h 12"/>
                  <a:gd name="T14" fmla="*/ 6 w 17"/>
                  <a:gd name="T15" fmla="*/ 10 h 12"/>
                  <a:gd name="T16" fmla="*/ 8 w 17"/>
                  <a:gd name="T17" fmla="*/ 11 h 12"/>
                  <a:gd name="T18" fmla="*/ 11 w 17"/>
                  <a:gd name="T19" fmla="*/ 11 h 12"/>
                  <a:gd name="T20" fmla="*/ 13 w 17"/>
                  <a:gd name="T21" fmla="*/ 10 h 12"/>
                  <a:gd name="T22" fmla="*/ 15 w 17"/>
                  <a:gd name="T23" fmla="*/ 10 h 12"/>
                  <a:gd name="T24" fmla="*/ 16 w 17"/>
                  <a:gd name="T25" fmla="*/ 9 h 12"/>
                  <a:gd name="T26" fmla="*/ 17 w 17"/>
                  <a:gd name="T27" fmla="*/ 9 h 12"/>
                  <a:gd name="T28" fmla="*/ 17 w 17"/>
                  <a:gd name="T29" fmla="*/ 9 h 12"/>
                  <a:gd name="T30" fmla="*/ 16 w 17"/>
                  <a:gd name="T31" fmla="*/ 10 h 12"/>
                  <a:gd name="T32" fmla="*/ 15 w 17"/>
                  <a:gd name="T33" fmla="*/ 10 h 12"/>
                  <a:gd name="T34" fmla="*/ 14 w 17"/>
                  <a:gd name="T35" fmla="*/ 11 h 12"/>
                  <a:gd name="T36" fmla="*/ 11 w 17"/>
                  <a:gd name="T37" fmla="*/ 12 h 12"/>
                  <a:gd name="T38" fmla="*/ 7 w 17"/>
                  <a:gd name="T39" fmla="*/ 12 h 12"/>
                  <a:gd name="T40" fmla="*/ 3 w 17"/>
                  <a:gd name="T41" fmla="*/ 12 h 12"/>
                  <a:gd name="T42" fmla="*/ 1 w 17"/>
                  <a:gd name="T43" fmla="*/ 10 h 12"/>
                  <a:gd name="T44" fmla="*/ 0 w 17"/>
                  <a:gd name="T45" fmla="*/ 9 h 12"/>
                  <a:gd name="T46" fmla="*/ 0 w 17"/>
                  <a:gd name="T47" fmla="*/ 8 h 12"/>
                  <a:gd name="T48" fmla="*/ 0 w 17"/>
                  <a:gd name="T49" fmla="*/ 8 h 12"/>
                  <a:gd name="T50" fmla="*/ 1 w 17"/>
                  <a:gd name="T51" fmla="*/ 7 h 12"/>
                  <a:gd name="T52" fmla="*/ 1 w 17"/>
                  <a:gd name="T53" fmla="*/ 5 h 12"/>
                  <a:gd name="T54" fmla="*/ 3 w 17"/>
                  <a:gd name="T55" fmla="*/ 3 h 12"/>
                  <a:gd name="T56" fmla="*/ 4 w 17"/>
                  <a:gd name="T57" fmla="*/ 2 h 12"/>
                  <a:gd name="T58" fmla="*/ 6 w 17"/>
                  <a:gd name="T59" fmla="*/ 1 h 12"/>
                  <a:gd name="T60" fmla="*/ 7 w 17"/>
                  <a:gd name="T61" fmla="*/ 1 h 12"/>
                  <a:gd name="T62" fmla="*/ 9 w 17"/>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0" y="0"/>
                    </a:moveTo>
                    <a:lnTo>
                      <a:pt x="9" y="1"/>
                    </a:lnTo>
                    <a:lnTo>
                      <a:pt x="8" y="2"/>
                    </a:lnTo>
                    <a:lnTo>
                      <a:pt x="7" y="2"/>
                    </a:lnTo>
                    <a:lnTo>
                      <a:pt x="6" y="3"/>
                    </a:lnTo>
                    <a:lnTo>
                      <a:pt x="5" y="4"/>
                    </a:lnTo>
                    <a:lnTo>
                      <a:pt x="4" y="4"/>
                    </a:lnTo>
                    <a:lnTo>
                      <a:pt x="4" y="5"/>
                    </a:lnTo>
                    <a:lnTo>
                      <a:pt x="3" y="6"/>
                    </a:lnTo>
                    <a:lnTo>
                      <a:pt x="3" y="7"/>
                    </a:lnTo>
                    <a:lnTo>
                      <a:pt x="3" y="8"/>
                    </a:lnTo>
                    <a:lnTo>
                      <a:pt x="4" y="9"/>
                    </a:lnTo>
                    <a:lnTo>
                      <a:pt x="4" y="10"/>
                    </a:lnTo>
                    <a:lnTo>
                      <a:pt x="6" y="10"/>
                    </a:lnTo>
                    <a:lnTo>
                      <a:pt x="7" y="11"/>
                    </a:lnTo>
                    <a:lnTo>
                      <a:pt x="8" y="11"/>
                    </a:lnTo>
                    <a:lnTo>
                      <a:pt x="10" y="11"/>
                    </a:lnTo>
                    <a:lnTo>
                      <a:pt x="11" y="11"/>
                    </a:lnTo>
                    <a:lnTo>
                      <a:pt x="13" y="10"/>
                    </a:lnTo>
                    <a:lnTo>
                      <a:pt x="14" y="10"/>
                    </a:lnTo>
                    <a:lnTo>
                      <a:pt x="15" y="10"/>
                    </a:lnTo>
                    <a:lnTo>
                      <a:pt x="15" y="9"/>
                    </a:lnTo>
                    <a:lnTo>
                      <a:pt x="16" y="9"/>
                    </a:lnTo>
                    <a:lnTo>
                      <a:pt x="17" y="9"/>
                    </a:lnTo>
                    <a:lnTo>
                      <a:pt x="16" y="10"/>
                    </a:lnTo>
                    <a:lnTo>
                      <a:pt x="15" y="10"/>
                    </a:lnTo>
                    <a:lnTo>
                      <a:pt x="15" y="11"/>
                    </a:lnTo>
                    <a:lnTo>
                      <a:pt x="14" y="11"/>
                    </a:lnTo>
                    <a:lnTo>
                      <a:pt x="13" y="11"/>
                    </a:lnTo>
                    <a:lnTo>
                      <a:pt x="11" y="12"/>
                    </a:lnTo>
                    <a:lnTo>
                      <a:pt x="9" y="12"/>
                    </a:lnTo>
                    <a:lnTo>
                      <a:pt x="7" y="12"/>
                    </a:lnTo>
                    <a:lnTo>
                      <a:pt x="5" y="12"/>
                    </a:lnTo>
                    <a:lnTo>
                      <a:pt x="3" y="12"/>
                    </a:lnTo>
                    <a:lnTo>
                      <a:pt x="2" y="11"/>
                    </a:lnTo>
                    <a:lnTo>
                      <a:pt x="1" y="10"/>
                    </a:lnTo>
                    <a:lnTo>
                      <a:pt x="0" y="9"/>
                    </a:lnTo>
                    <a:lnTo>
                      <a:pt x="0" y="8"/>
                    </a:lnTo>
                    <a:lnTo>
                      <a:pt x="0" y="7"/>
                    </a:lnTo>
                    <a:lnTo>
                      <a:pt x="1" y="7"/>
                    </a:lnTo>
                    <a:lnTo>
                      <a:pt x="1" y="6"/>
                    </a:lnTo>
                    <a:lnTo>
                      <a:pt x="1" y="5"/>
                    </a:lnTo>
                    <a:lnTo>
                      <a:pt x="2" y="4"/>
                    </a:lnTo>
                    <a:lnTo>
                      <a:pt x="3" y="3"/>
                    </a:lnTo>
                    <a:lnTo>
                      <a:pt x="4" y="2"/>
                    </a:lnTo>
                    <a:lnTo>
                      <a:pt x="5" y="2"/>
                    </a:lnTo>
                    <a:lnTo>
                      <a:pt x="6" y="1"/>
                    </a:lnTo>
                    <a:lnTo>
                      <a:pt x="7" y="1"/>
                    </a:lnTo>
                    <a:lnTo>
                      <a:pt x="8" y="1"/>
                    </a:lnTo>
                    <a:lnTo>
                      <a:pt x="9" y="1"/>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2" name="Freeform 131"/>
              <p:cNvSpPr>
                <a:spLocks/>
              </p:cNvSpPr>
              <p:nvPr/>
            </p:nvSpPr>
            <p:spPr bwMode="auto">
              <a:xfrm>
                <a:off x="2630" y="3535"/>
                <a:ext cx="10" cy="17"/>
              </a:xfrm>
              <a:custGeom>
                <a:avLst/>
                <a:gdLst>
                  <a:gd name="T0" fmla="*/ 5 w 10"/>
                  <a:gd name="T1" fmla="*/ 15 h 17"/>
                  <a:gd name="T2" fmla="*/ 6 w 10"/>
                  <a:gd name="T3" fmla="*/ 13 h 17"/>
                  <a:gd name="T4" fmla="*/ 7 w 10"/>
                  <a:gd name="T5" fmla="*/ 12 h 17"/>
                  <a:gd name="T6" fmla="*/ 8 w 10"/>
                  <a:gd name="T7" fmla="*/ 11 h 17"/>
                  <a:gd name="T8" fmla="*/ 9 w 10"/>
                  <a:gd name="T9" fmla="*/ 9 h 17"/>
                  <a:gd name="T10" fmla="*/ 9 w 10"/>
                  <a:gd name="T11" fmla="*/ 8 h 17"/>
                  <a:gd name="T12" fmla="*/ 10 w 10"/>
                  <a:gd name="T13" fmla="*/ 6 h 17"/>
                  <a:gd name="T14" fmla="*/ 10 w 10"/>
                  <a:gd name="T15" fmla="*/ 5 h 17"/>
                  <a:gd name="T16" fmla="*/ 9 w 10"/>
                  <a:gd name="T17" fmla="*/ 3 h 17"/>
                  <a:gd name="T18" fmla="*/ 9 w 10"/>
                  <a:gd name="T19" fmla="*/ 3 h 17"/>
                  <a:gd name="T20" fmla="*/ 9 w 10"/>
                  <a:gd name="T21" fmla="*/ 3 h 17"/>
                  <a:gd name="T22" fmla="*/ 9 w 10"/>
                  <a:gd name="T23" fmla="*/ 3 h 17"/>
                  <a:gd name="T24" fmla="*/ 9 w 10"/>
                  <a:gd name="T25" fmla="*/ 3 h 17"/>
                  <a:gd name="T26" fmla="*/ 9 w 10"/>
                  <a:gd name="T27" fmla="*/ 2 h 17"/>
                  <a:gd name="T28" fmla="*/ 8 w 10"/>
                  <a:gd name="T29" fmla="*/ 1 h 17"/>
                  <a:gd name="T30" fmla="*/ 7 w 10"/>
                  <a:gd name="T31" fmla="*/ 0 h 17"/>
                  <a:gd name="T32" fmla="*/ 7 w 10"/>
                  <a:gd name="T33" fmla="*/ 0 h 17"/>
                  <a:gd name="T34" fmla="*/ 5 w 10"/>
                  <a:gd name="T35" fmla="*/ 1 h 17"/>
                  <a:gd name="T36" fmla="*/ 6 w 10"/>
                  <a:gd name="T37" fmla="*/ 2 h 17"/>
                  <a:gd name="T38" fmla="*/ 7 w 10"/>
                  <a:gd name="T39" fmla="*/ 3 h 17"/>
                  <a:gd name="T40" fmla="*/ 7 w 10"/>
                  <a:gd name="T41" fmla="*/ 3 h 17"/>
                  <a:gd name="T42" fmla="*/ 7 w 10"/>
                  <a:gd name="T43" fmla="*/ 4 h 17"/>
                  <a:gd name="T44" fmla="*/ 7 w 10"/>
                  <a:gd name="T45" fmla="*/ 6 h 17"/>
                  <a:gd name="T46" fmla="*/ 7 w 10"/>
                  <a:gd name="T47" fmla="*/ 8 h 17"/>
                  <a:gd name="T48" fmla="*/ 7 w 10"/>
                  <a:gd name="T49" fmla="*/ 9 h 17"/>
                  <a:gd name="T50" fmla="*/ 6 w 10"/>
                  <a:gd name="T51" fmla="*/ 11 h 17"/>
                  <a:gd name="T52" fmla="*/ 5 w 10"/>
                  <a:gd name="T53" fmla="*/ 13 h 17"/>
                  <a:gd name="T54" fmla="*/ 4 w 10"/>
                  <a:gd name="T55" fmla="*/ 14 h 17"/>
                  <a:gd name="T56" fmla="*/ 2 w 10"/>
                  <a:gd name="T57" fmla="*/ 16 h 17"/>
                  <a:gd name="T58" fmla="*/ 0 w 10"/>
                  <a:gd name="T59" fmla="*/ 17 h 17"/>
                  <a:gd name="T60" fmla="*/ 0 w 10"/>
                  <a:gd name="T61" fmla="*/ 17 h 17"/>
                  <a:gd name="T62" fmla="*/ 1 w 10"/>
                  <a:gd name="T63" fmla="*/ 17 h 17"/>
                  <a:gd name="T64" fmla="*/ 1 w 10"/>
                  <a:gd name="T65" fmla="*/ 17 h 17"/>
                  <a:gd name="T66" fmla="*/ 2 w 10"/>
                  <a:gd name="T67" fmla="*/ 16 h 17"/>
                  <a:gd name="T68" fmla="*/ 3 w 10"/>
                  <a:gd name="T69" fmla="*/ 16 h 17"/>
                  <a:gd name="T70" fmla="*/ 4 w 10"/>
                  <a:gd name="T71" fmla="*/ 16 h 17"/>
                  <a:gd name="T72" fmla="*/ 5 w 10"/>
                  <a:gd name="T73" fmla="*/ 15 h 17"/>
                  <a:gd name="T74" fmla="*/ 5 w 10"/>
                  <a:gd name="T75" fmla="*/ 15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17"/>
                  <a:gd name="T116" fmla="*/ 10 w 10"/>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17">
                    <a:moveTo>
                      <a:pt x="5" y="15"/>
                    </a:moveTo>
                    <a:lnTo>
                      <a:pt x="6" y="13"/>
                    </a:lnTo>
                    <a:lnTo>
                      <a:pt x="7" y="12"/>
                    </a:lnTo>
                    <a:lnTo>
                      <a:pt x="8" y="11"/>
                    </a:lnTo>
                    <a:lnTo>
                      <a:pt x="9" y="9"/>
                    </a:lnTo>
                    <a:lnTo>
                      <a:pt x="9" y="8"/>
                    </a:lnTo>
                    <a:lnTo>
                      <a:pt x="10" y="6"/>
                    </a:lnTo>
                    <a:lnTo>
                      <a:pt x="10" y="5"/>
                    </a:lnTo>
                    <a:lnTo>
                      <a:pt x="9" y="3"/>
                    </a:lnTo>
                    <a:lnTo>
                      <a:pt x="9" y="2"/>
                    </a:lnTo>
                    <a:lnTo>
                      <a:pt x="8" y="1"/>
                    </a:lnTo>
                    <a:lnTo>
                      <a:pt x="7" y="0"/>
                    </a:lnTo>
                    <a:lnTo>
                      <a:pt x="5" y="1"/>
                    </a:lnTo>
                    <a:lnTo>
                      <a:pt x="6" y="2"/>
                    </a:lnTo>
                    <a:lnTo>
                      <a:pt x="7" y="3"/>
                    </a:lnTo>
                    <a:lnTo>
                      <a:pt x="7" y="4"/>
                    </a:lnTo>
                    <a:lnTo>
                      <a:pt x="7" y="6"/>
                    </a:lnTo>
                    <a:lnTo>
                      <a:pt x="7" y="8"/>
                    </a:lnTo>
                    <a:lnTo>
                      <a:pt x="7" y="9"/>
                    </a:lnTo>
                    <a:lnTo>
                      <a:pt x="6" y="11"/>
                    </a:lnTo>
                    <a:lnTo>
                      <a:pt x="5" y="13"/>
                    </a:lnTo>
                    <a:lnTo>
                      <a:pt x="4" y="14"/>
                    </a:lnTo>
                    <a:lnTo>
                      <a:pt x="2" y="16"/>
                    </a:lnTo>
                    <a:lnTo>
                      <a:pt x="0" y="17"/>
                    </a:lnTo>
                    <a:lnTo>
                      <a:pt x="1" y="17"/>
                    </a:lnTo>
                    <a:lnTo>
                      <a:pt x="2" y="16"/>
                    </a:lnTo>
                    <a:lnTo>
                      <a:pt x="3" y="16"/>
                    </a:lnTo>
                    <a:lnTo>
                      <a:pt x="4" y="16"/>
                    </a:lnTo>
                    <a:lnTo>
                      <a:pt x="5"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31829" name="Line 132"/>
            <p:cNvSpPr>
              <a:spLocks noChangeShapeType="1"/>
            </p:cNvSpPr>
            <p:nvPr/>
          </p:nvSpPr>
          <p:spPr bwMode="auto">
            <a:xfrm>
              <a:off x="2230" y="1432"/>
              <a:ext cx="0" cy="813"/>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30" name="Freeform 133"/>
            <p:cNvSpPr>
              <a:spLocks/>
            </p:cNvSpPr>
            <p:nvPr/>
          </p:nvSpPr>
          <p:spPr bwMode="auto">
            <a:xfrm>
              <a:off x="2210" y="2204"/>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31" name="Line 134"/>
            <p:cNvSpPr>
              <a:spLocks noChangeShapeType="1"/>
            </p:cNvSpPr>
            <p:nvPr/>
          </p:nvSpPr>
          <p:spPr bwMode="auto">
            <a:xfrm>
              <a:off x="3560" y="2999"/>
              <a:ext cx="5" cy="31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32" name="Freeform 135"/>
            <p:cNvSpPr>
              <a:spLocks/>
            </p:cNvSpPr>
            <p:nvPr/>
          </p:nvSpPr>
          <p:spPr bwMode="auto">
            <a:xfrm>
              <a:off x="3545" y="3268"/>
              <a:ext cx="40" cy="41"/>
            </a:xfrm>
            <a:custGeom>
              <a:avLst/>
              <a:gdLst>
                <a:gd name="T0" fmla="*/ 0 w 40"/>
                <a:gd name="T1" fmla="*/ 0 h 41"/>
                <a:gd name="T2" fmla="*/ 20 w 40"/>
                <a:gd name="T3" fmla="*/ 41 h 41"/>
                <a:gd name="T4" fmla="*/ 4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0"/>
                  </a:moveTo>
                  <a:lnTo>
                    <a:pt x="20" y="41"/>
                  </a:lnTo>
                  <a:lnTo>
                    <a:pt x="4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33" name="Rectangle 136"/>
            <p:cNvSpPr>
              <a:spLocks noChangeArrowheads="1"/>
            </p:cNvSpPr>
            <p:nvPr/>
          </p:nvSpPr>
          <p:spPr bwMode="auto">
            <a:xfrm>
              <a:off x="1027" y="3830"/>
              <a:ext cx="37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00" b="0">
                  <a:solidFill>
                    <a:srgbClr val="000000"/>
                  </a:solidFill>
                  <a:latin typeface="HGP創英角ｺﾞｼｯｸUB" pitchFamily="50" charset="-128"/>
                  <a:ea typeface="HGP創英角ｺﾞｼｯｸUB" pitchFamily="50" charset="-128"/>
                </a:rPr>
                <a:t>(</a:t>
              </a:r>
              <a:r>
                <a:rPr lang="ja-JP" altLang="en-US" sz="900" b="0">
                  <a:solidFill>
                    <a:srgbClr val="000000"/>
                  </a:solidFill>
                  <a:latin typeface="HGP創英角ｺﾞｼｯｸUB" pitchFamily="50" charset="-128"/>
                  <a:ea typeface="HGP創英角ｺﾞｼｯｸUB" pitchFamily="50" charset="-128"/>
                </a:rPr>
                <a:t>維持管理</a:t>
              </a:r>
              <a:r>
                <a:rPr lang="en-US" altLang="ja-JP" sz="900" b="0">
                  <a:solidFill>
                    <a:srgbClr val="000000"/>
                  </a:solidFill>
                  <a:latin typeface="HGP創英角ｺﾞｼｯｸUB" pitchFamily="50" charset="-128"/>
                  <a:ea typeface="HGP創英角ｺﾞｼｯｸUB" pitchFamily="50" charset="-128"/>
                </a:rPr>
                <a:t>)</a:t>
              </a:r>
              <a:endParaRPr lang="en-US" altLang="ja-JP" sz="1800" b="0">
                <a:solidFill>
                  <a:srgbClr val="000000"/>
                </a:solidFill>
                <a:latin typeface="HGP創英角ｺﾞｼｯｸUB" pitchFamily="50" charset="-128"/>
                <a:ea typeface="HGP創英角ｺﾞｼｯｸUB" pitchFamily="50" charset="-128"/>
              </a:endParaRPr>
            </a:p>
          </p:txBody>
        </p:sp>
        <p:sp>
          <p:nvSpPr>
            <p:cNvPr id="31834" name="Rectangle 137"/>
            <p:cNvSpPr>
              <a:spLocks noChangeArrowheads="1"/>
            </p:cNvSpPr>
            <p:nvPr/>
          </p:nvSpPr>
          <p:spPr bwMode="auto">
            <a:xfrm>
              <a:off x="980" y="3684"/>
              <a:ext cx="437" cy="376"/>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35" name="Freeform 138"/>
            <p:cNvSpPr>
              <a:spLocks/>
            </p:cNvSpPr>
            <p:nvPr/>
          </p:nvSpPr>
          <p:spPr bwMode="auto">
            <a:xfrm>
              <a:off x="2752" y="1171"/>
              <a:ext cx="62" cy="188"/>
            </a:xfrm>
            <a:custGeom>
              <a:avLst/>
              <a:gdLst>
                <a:gd name="T0" fmla="*/ 62 w 62"/>
                <a:gd name="T1" fmla="*/ 0 h 188"/>
                <a:gd name="T2" fmla="*/ 0 w 62"/>
                <a:gd name="T3" fmla="*/ 94 h 188"/>
                <a:gd name="T4" fmla="*/ 62 w 62"/>
                <a:gd name="T5" fmla="*/ 188 h 188"/>
                <a:gd name="T6" fmla="*/ 62 w 62"/>
                <a:gd name="T7" fmla="*/ 188 h 188"/>
                <a:gd name="T8" fmla="*/ 0 60000 65536"/>
                <a:gd name="T9" fmla="*/ 0 60000 65536"/>
                <a:gd name="T10" fmla="*/ 0 60000 65536"/>
                <a:gd name="T11" fmla="*/ 0 60000 65536"/>
                <a:gd name="T12" fmla="*/ 0 w 62"/>
                <a:gd name="T13" fmla="*/ 0 h 188"/>
                <a:gd name="T14" fmla="*/ 62 w 62"/>
                <a:gd name="T15" fmla="*/ 188 h 188"/>
              </a:gdLst>
              <a:ahLst/>
              <a:cxnLst>
                <a:cxn ang="T8">
                  <a:pos x="T0" y="T1"/>
                </a:cxn>
                <a:cxn ang="T9">
                  <a:pos x="T2" y="T3"/>
                </a:cxn>
                <a:cxn ang="T10">
                  <a:pos x="T4" y="T5"/>
                </a:cxn>
                <a:cxn ang="T11">
                  <a:pos x="T6" y="T7"/>
                </a:cxn>
              </a:cxnLst>
              <a:rect l="T12" t="T13" r="T14" b="T15"/>
              <a:pathLst>
                <a:path w="62" h="188">
                  <a:moveTo>
                    <a:pt x="62" y="0"/>
                  </a:moveTo>
                  <a:cubicBezTo>
                    <a:pt x="28" y="0"/>
                    <a:pt x="0" y="42"/>
                    <a:pt x="0" y="94"/>
                  </a:cubicBezTo>
                  <a:cubicBezTo>
                    <a:pt x="0" y="146"/>
                    <a:pt x="28" y="188"/>
                    <a:pt x="62" y="188"/>
                  </a:cubicBezTo>
                  <a:cubicBezTo>
                    <a:pt x="62" y="188"/>
                    <a:pt x="62" y="188"/>
                    <a:pt x="62" y="188"/>
                  </a:cubicBez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36" name="Rectangle 139"/>
            <p:cNvSpPr>
              <a:spLocks noChangeArrowheads="1"/>
            </p:cNvSpPr>
            <p:nvPr/>
          </p:nvSpPr>
          <p:spPr bwMode="auto">
            <a:xfrm>
              <a:off x="4075" y="2193"/>
              <a:ext cx="772" cy="21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37" name="Rectangle 140"/>
            <p:cNvSpPr>
              <a:spLocks noChangeArrowheads="1"/>
            </p:cNvSpPr>
            <p:nvPr/>
          </p:nvSpPr>
          <p:spPr bwMode="auto">
            <a:xfrm>
              <a:off x="4075" y="2193"/>
              <a:ext cx="772" cy="219"/>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38" name="Rectangle 141"/>
            <p:cNvSpPr>
              <a:spLocks noChangeArrowheads="1"/>
            </p:cNvSpPr>
            <p:nvPr/>
          </p:nvSpPr>
          <p:spPr bwMode="auto">
            <a:xfrm>
              <a:off x="4316" y="2219"/>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承諾図面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39" name="Freeform 142"/>
            <p:cNvSpPr>
              <a:spLocks/>
            </p:cNvSpPr>
            <p:nvPr/>
          </p:nvSpPr>
          <p:spPr bwMode="auto">
            <a:xfrm>
              <a:off x="4002" y="2412"/>
              <a:ext cx="449" cy="1012"/>
            </a:xfrm>
            <a:custGeom>
              <a:avLst/>
              <a:gdLst>
                <a:gd name="T0" fmla="*/ 449 w 449"/>
                <a:gd name="T1" fmla="*/ 0 h 1012"/>
                <a:gd name="T2" fmla="*/ 449 w 449"/>
                <a:gd name="T3" fmla="*/ 1012 h 1012"/>
                <a:gd name="T4" fmla="*/ 0 w 449"/>
                <a:gd name="T5" fmla="*/ 1012 h 1012"/>
                <a:gd name="T6" fmla="*/ 0 60000 65536"/>
                <a:gd name="T7" fmla="*/ 0 60000 65536"/>
                <a:gd name="T8" fmla="*/ 0 60000 65536"/>
                <a:gd name="T9" fmla="*/ 0 w 449"/>
                <a:gd name="T10" fmla="*/ 0 h 1012"/>
                <a:gd name="T11" fmla="*/ 449 w 449"/>
                <a:gd name="T12" fmla="*/ 1012 h 1012"/>
              </a:gdLst>
              <a:ahLst/>
              <a:cxnLst>
                <a:cxn ang="T6">
                  <a:pos x="T0" y="T1"/>
                </a:cxn>
                <a:cxn ang="T7">
                  <a:pos x="T2" y="T3"/>
                </a:cxn>
                <a:cxn ang="T8">
                  <a:pos x="T4" y="T5"/>
                </a:cxn>
              </a:cxnLst>
              <a:rect l="T9" t="T10" r="T11" b="T12"/>
              <a:pathLst>
                <a:path w="449" h="1012">
                  <a:moveTo>
                    <a:pt x="449" y="0"/>
                  </a:moveTo>
                  <a:lnTo>
                    <a:pt x="449" y="1012"/>
                  </a:lnTo>
                  <a:lnTo>
                    <a:pt x="0" y="1012"/>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0" name="Freeform 143"/>
            <p:cNvSpPr>
              <a:spLocks/>
            </p:cNvSpPr>
            <p:nvPr/>
          </p:nvSpPr>
          <p:spPr bwMode="auto">
            <a:xfrm>
              <a:off x="4002" y="3403"/>
              <a:ext cx="21" cy="41"/>
            </a:xfrm>
            <a:custGeom>
              <a:avLst/>
              <a:gdLst>
                <a:gd name="T0" fmla="*/ 21 w 21"/>
                <a:gd name="T1" fmla="*/ 0 h 41"/>
                <a:gd name="T2" fmla="*/ 0 w 21"/>
                <a:gd name="T3" fmla="*/ 21 h 41"/>
                <a:gd name="T4" fmla="*/ 21 w 21"/>
                <a:gd name="T5" fmla="*/ 41 h 41"/>
                <a:gd name="T6" fmla="*/ 0 60000 65536"/>
                <a:gd name="T7" fmla="*/ 0 60000 65536"/>
                <a:gd name="T8" fmla="*/ 0 60000 65536"/>
                <a:gd name="T9" fmla="*/ 0 w 21"/>
                <a:gd name="T10" fmla="*/ 0 h 41"/>
                <a:gd name="T11" fmla="*/ 21 w 21"/>
                <a:gd name="T12" fmla="*/ 41 h 41"/>
              </a:gdLst>
              <a:ahLst/>
              <a:cxnLst>
                <a:cxn ang="T6">
                  <a:pos x="T0" y="T1"/>
                </a:cxn>
                <a:cxn ang="T7">
                  <a:pos x="T2" y="T3"/>
                </a:cxn>
                <a:cxn ang="T8">
                  <a:pos x="T4" y="T5"/>
                </a:cxn>
              </a:cxnLst>
              <a:rect l="T9" t="T10" r="T11" b="T12"/>
              <a:pathLst>
                <a:path w="21" h="41">
                  <a:moveTo>
                    <a:pt x="21" y="0"/>
                  </a:moveTo>
                  <a:lnTo>
                    <a:pt x="0" y="21"/>
                  </a:lnTo>
                  <a:lnTo>
                    <a:pt x="21" y="41"/>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1" name="Line 144"/>
            <p:cNvSpPr>
              <a:spLocks noChangeShapeType="1"/>
            </p:cNvSpPr>
            <p:nvPr/>
          </p:nvSpPr>
          <p:spPr bwMode="auto">
            <a:xfrm>
              <a:off x="3888" y="2318"/>
              <a:ext cx="187" cy="0"/>
            </a:xfrm>
            <a:prstGeom prst="line">
              <a:avLst/>
            </a:prstGeom>
            <a:noFill/>
            <a:ln w="7938"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42" name="Freeform 145"/>
            <p:cNvSpPr>
              <a:spLocks/>
            </p:cNvSpPr>
            <p:nvPr/>
          </p:nvSpPr>
          <p:spPr bwMode="auto">
            <a:xfrm>
              <a:off x="3888" y="2294"/>
              <a:ext cx="24" cy="48"/>
            </a:xfrm>
            <a:custGeom>
              <a:avLst/>
              <a:gdLst>
                <a:gd name="T0" fmla="*/ 24 w 24"/>
                <a:gd name="T1" fmla="*/ 0 h 48"/>
                <a:gd name="T2" fmla="*/ 0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24" y="0"/>
                  </a:moveTo>
                  <a:lnTo>
                    <a:pt x="0" y="24"/>
                  </a:lnTo>
                  <a:lnTo>
                    <a:pt x="24" y="48"/>
                  </a:ln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3" name="Freeform 146"/>
            <p:cNvSpPr>
              <a:spLocks/>
            </p:cNvSpPr>
            <p:nvPr/>
          </p:nvSpPr>
          <p:spPr bwMode="auto">
            <a:xfrm>
              <a:off x="4052" y="2294"/>
              <a:ext cx="23" cy="48"/>
            </a:xfrm>
            <a:custGeom>
              <a:avLst/>
              <a:gdLst>
                <a:gd name="T0" fmla="*/ 0 w 23"/>
                <a:gd name="T1" fmla="*/ 48 h 48"/>
                <a:gd name="T2" fmla="*/ 23 w 23"/>
                <a:gd name="T3" fmla="*/ 24 h 48"/>
                <a:gd name="T4" fmla="*/ 0 w 23"/>
                <a:gd name="T5" fmla="*/ 0 h 48"/>
                <a:gd name="T6" fmla="*/ 0 60000 65536"/>
                <a:gd name="T7" fmla="*/ 0 60000 65536"/>
                <a:gd name="T8" fmla="*/ 0 60000 65536"/>
                <a:gd name="T9" fmla="*/ 0 w 23"/>
                <a:gd name="T10" fmla="*/ 0 h 48"/>
                <a:gd name="T11" fmla="*/ 23 w 23"/>
                <a:gd name="T12" fmla="*/ 48 h 48"/>
              </a:gdLst>
              <a:ahLst/>
              <a:cxnLst>
                <a:cxn ang="T6">
                  <a:pos x="T0" y="T1"/>
                </a:cxn>
                <a:cxn ang="T7">
                  <a:pos x="T2" y="T3"/>
                </a:cxn>
                <a:cxn ang="T8">
                  <a:pos x="T4" y="T5"/>
                </a:cxn>
              </a:cxnLst>
              <a:rect l="T9" t="T10" r="T11" b="T12"/>
              <a:pathLst>
                <a:path w="23" h="48">
                  <a:moveTo>
                    <a:pt x="0" y="48"/>
                  </a:moveTo>
                  <a:lnTo>
                    <a:pt x="23" y="24"/>
                  </a:lnTo>
                  <a:lnTo>
                    <a:pt x="0" y="0"/>
                  </a:ln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4" name="Rectangle 147"/>
            <p:cNvSpPr>
              <a:spLocks noChangeArrowheads="1"/>
            </p:cNvSpPr>
            <p:nvPr/>
          </p:nvSpPr>
          <p:spPr bwMode="auto">
            <a:xfrm>
              <a:off x="2048" y="750"/>
              <a:ext cx="264"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発注者</a:t>
              </a:r>
              <a:endParaRPr lang="ja-JP" altLang="en-US" sz="1800" b="0">
                <a:solidFill>
                  <a:srgbClr val="000000"/>
                </a:solidFill>
                <a:latin typeface="HGP創英角ｺﾞｼｯｸUB" pitchFamily="50" charset="-128"/>
                <a:ea typeface="HGP創英角ｺﾞｼｯｸUB" pitchFamily="50" charset="-128"/>
              </a:endParaRPr>
            </a:p>
          </p:txBody>
        </p:sp>
        <p:sp>
          <p:nvSpPr>
            <p:cNvPr id="31845" name="Rectangle 148"/>
            <p:cNvSpPr>
              <a:spLocks noChangeArrowheads="1"/>
            </p:cNvSpPr>
            <p:nvPr/>
          </p:nvSpPr>
          <p:spPr bwMode="auto">
            <a:xfrm>
              <a:off x="3810" y="750"/>
              <a:ext cx="264"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受注者</a:t>
              </a:r>
              <a:endParaRPr lang="ja-JP" altLang="en-US" sz="1800" b="0">
                <a:solidFill>
                  <a:srgbClr val="000000"/>
                </a:solidFill>
                <a:latin typeface="HGP創英角ｺﾞｼｯｸUB" pitchFamily="50" charset="-128"/>
                <a:ea typeface="HGP創英角ｺﾞｼｯｸUB" pitchFamily="50" charset="-128"/>
              </a:endParaRPr>
            </a:p>
          </p:txBody>
        </p:sp>
        <p:sp>
          <p:nvSpPr>
            <p:cNvPr id="31846" name="Rectangle 149"/>
            <p:cNvSpPr>
              <a:spLocks noChangeArrowheads="1"/>
            </p:cNvSpPr>
            <p:nvPr/>
          </p:nvSpPr>
          <p:spPr bwMode="auto">
            <a:xfrm>
              <a:off x="980" y="713"/>
              <a:ext cx="437" cy="193"/>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47" name="Rectangle 150"/>
            <p:cNvSpPr>
              <a:spLocks noChangeArrowheads="1"/>
            </p:cNvSpPr>
            <p:nvPr/>
          </p:nvSpPr>
          <p:spPr bwMode="auto">
            <a:xfrm>
              <a:off x="1593" y="917"/>
              <a:ext cx="1272" cy="150"/>
            </a:xfrm>
            <a:prstGeom prst="rect">
              <a:avLst/>
            </a:prstGeom>
            <a:solidFill>
              <a:srgbClr val="FF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48" name="Rectangle 151"/>
            <p:cNvSpPr>
              <a:spLocks noChangeArrowheads="1"/>
            </p:cNvSpPr>
            <p:nvPr/>
          </p:nvSpPr>
          <p:spPr bwMode="auto">
            <a:xfrm>
              <a:off x="1593" y="917"/>
              <a:ext cx="1272" cy="150"/>
            </a:xfrm>
            <a:prstGeom prst="rect">
              <a:avLst/>
            </a:prstGeom>
            <a:noFill/>
            <a:ln w="7938"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49" name="Rectangle 152"/>
            <p:cNvSpPr>
              <a:spLocks noChangeArrowheads="1"/>
            </p:cNvSpPr>
            <p:nvPr/>
          </p:nvSpPr>
          <p:spPr bwMode="auto">
            <a:xfrm>
              <a:off x="1871" y="943"/>
              <a:ext cx="714"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積算・工事発注より</a:t>
              </a:r>
              <a:endParaRPr lang="ja-JP" altLang="en-US" sz="1800" b="0">
                <a:solidFill>
                  <a:srgbClr val="000000"/>
                </a:solidFill>
                <a:latin typeface="HGP創英角ｺﾞｼｯｸUB" pitchFamily="50" charset="-128"/>
                <a:ea typeface="HGP創英角ｺﾞｼｯｸUB" pitchFamily="50" charset="-128"/>
              </a:endParaRPr>
            </a:p>
          </p:txBody>
        </p:sp>
        <p:sp>
          <p:nvSpPr>
            <p:cNvPr id="31850" name="Rectangle 153"/>
            <p:cNvSpPr>
              <a:spLocks noChangeArrowheads="1"/>
            </p:cNvSpPr>
            <p:nvPr/>
          </p:nvSpPr>
          <p:spPr bwMode="auto">
            <a:xfrm>
              <a:off x="2762" y="2707"/>
              <a:ext cx="334" cy="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51" name="Rectangle 154"/>
            <p:cNvSpPr>
              <a:spLocks noChangeArrowheads="1"/>
            </p:cNvSpPr>
            <p:nvPr/>
          </p:nvSpPr>
          <p:spPr bwMode="auto">
            <a:xfrm>
              <a:off x="2763" y="2720"/>
              <a:ext cx="339"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納品電子媒体</a:t>
              </a:r>
              <a:endParaRPr lang="ja-JP" altLang="en-US" sz="1800" b="0">
                <a:solidFill>
                  <a:srgbClr val="000000"/>
                </a:solidFill>
                <a:latin typeface="HGP創英角ｺﾞｼｯｸUB" pitchFamily="50" charset="-128"/>
                <a:ea typeface="HGP創英角ｺﾞｼｯｸUB" pitchFamily="50" charset="-128"/>
              </a:endParaRPr>
            </a:p>
          </p:txBody>
        </p:sp>
        <p:grpSp>
          <p:nvGrpSpPr>
            <p:cNvPr id="31852" name="Group 155"/>
            <p:cNvGrpSpPr>
              <a:grpSpLocks/>
            </p:cNvGrpSpPr>
            <p:nvPr/>
          </p:nvGrpSpPr>
          <p:grpSpPr bwMode="auto">
            <a:xfrm>
              <a:off x="2851" y="2783"/>
              <a:ext cx="151" cy="109"/>
              <a:chOff x="2542" y="2971"/>
              <a:chExt cx="151" cy="109"/>
            </a:xfrm>
          </p:grpSpPr>
          <p:sp>
            <p:nvSpPr>
              <p:cNvPr id="31857" name="Freeform 156"/>
              <p:cNvSpPr>
                <a:spLocks/>
              </p:cNvSpPr>
              <p:nvPr/>
            </p:nvSpPr>
            <p:spPr bwMode="auto">
              <a:xfrm>
                <a:off x="2542" y="2971"/>
                <a:ext cx="151" cy="97"/>
              </a:xfrm>
              <a:custGeom>
                <a:avLst/>
                <a:gdLst>
                  <a:gd name="T0" fmla="*/ 1 w 151"/>
                  <a:gd name="T1" fmla="*/ 62 h 97"/>
                  <a:gd name="T2" fmla="*/ 4 w 151"/>
                  <a:gd name="T3" fmla="*/ 53 h 97"/>
                  <a:gd name="T4" fmla="*/ 11 w 151"/>
                  <a:gd name="T5" fmla="*/ 42 h 97"/>
                  <a:gd name="T6" fmla="*/ 21 w 151"/>
                  <a:gd name="T7" fmla="*/ 32 h 97"/>
                  <a:gd name="T8" fmla="*/ 34 w 151"/>
                  <a:gd name="T9" fmla="*/ 23 h 97"/>
                  <a:gd name="T10" fmla="*/ 48 w 151"/>
                  <a:gd name="T11" fmla="*/ 14 h 97"/>
                  <a:gd name="T12" fmla="*/ 65 w 151"/>
                  <a:gd name="T13" fmla="*/ 8 h 97"/>
                  <a:gd name="T14" fmla="*/ 73 w 151"/>
                  <a:gd name="T15" fmla="*/ 5 h 97"/>
                  <a:gd name="T16" fmla="*/ 82 w 151"/>
                  <a:gd name="T17" fmla="*/ 3 h 97"/>
                  <a:gd name="T18" fmla="*/ 90 w 151"/>
                  <a:gd name="T19" fmla="*/ 1 h 97"/>
                  <a:gd name="T20" fmla="*/ 98 w 151"/>
                  <a:gd name="T21" fmla="*/ 0 h 97"/>
                  <a:gd name="T22" fmla="*/ 105 w 151"/>
                  <a:gd name="T23" fmla="*/ 0 h 97"/>
                  <a:gd name="T24" fmla="*/ 112 w 151"/>
                  <a:gd name="T25" fmla="*/ 0 h 97"/>
                  <a:gd name="T26" fmla="*/ 117 w 151"/>
                  <a:gd name="T27" fmla="*/ 1 h 97"/>
                  <a:gd name="T28" fmla="*/ 122 w 151"/>
                  <a:gd name="T29" fmla="*/ 1 h 97"/>
                  <a:gd name="T30" fmla="*/ 124 w 151"/>
                  <a:gd name="T31" fmla="*/ 2 h 97"/>
                  <a:gd name="T32" fmla="*/ 127 w 151"/>
                  <a:gd name="T33" fmla="*/ 2 h 97"/>
                  <a:gd name="T34" fmla="*/ 129 w 151"/>
                  <a:gd name="T35" fmla="*/ 3 h 97"/>
                  <a:gd name="T36" fmla="*/ 131 w 151"/>
                  <a:gd name="T37" fmla="*/ 4 h 97"/>
                  <a:gd name="T38" fmla="*/ 139 w 151"/>
                  <a:gd name="T39" fmla="*/ 7 h 97"/>
                  <a:gd name="T40" fmla="*/ 144 w 151"/>
                  <a:gd name="T41" fmla="*/ 12 h 97"/>
                  <a:gd name="T42" fmla="*/ 148 w 151"/>
                  <a:gd name="T43" fmla="*/ 17 h 97"/>
                  <a:gd name="T44" fmla="*/ 150 w 151"/>
                  <a:gd name="T45" fmla="*/ 20 h 97"/>
                  <a:gd name="T46" fmla="*/ 150 w 151"/>
                  <a:gd name="T47" fmla="*/ 22 h 97"/>
                  <a:gd name="T48" fmla="*/ 151 w 151"/>
                  <a:gd name="T49" fmla="*/ 25 h 97"/>
                  <a:gd name="T50" fmla="*/ 151 w 151"/>
                  <a:gd name="T51" fmla="*/ 32 h 97"/>
                  <a:gd name="T52" fmla="*/ 148 w 151"/>
                  <a:gd name="T53" fmla="*/ 42 h 97"/>
                  <a:gd name="T54" fmla="*/ 142 w 151"/>
                  <a:gd name="T55" fmla="*/ 52 h 97"/>
                  <a:gd name="T56" fmla="*/ 133 w 151"/>
                  <a:gd name="T57" fmla="*/ 62 h 97"/>
                  <a:gd name="T58" fmla="*/ 122 w 151"/>
                  <a:gd name="T59" fmla="*/ 72 h 97"/>
                  <a:gd name="T60" fmla="*/ 108 w 151"/>
                  <a:gd name="T61" fmla="*/ 80 h 97"/>
                  <a:gd name="T62" fmla="*/ 92 w 151"/>
                  <a:gd name="T63" fmla="*/ 87 h 97"/>
                  <a:gd name="T64" fmla="*/ 81 w 151"/>
                  <a:gd name="T65" fmla="*/ 91 h 97"/>
                  <a:gd name="T66" fmla="*/ 72 w 151"/>
                  <a:gd name="T67" fmla="*/ 94 h 97"/>
                  <a:gd name="T68" fmla="*/ 63 w 151"/>
                  <a:gd name="T69" fmla="*/ 95 h 97"/>
                  <a:gd name="T70" fmla="*/ 55 w 151"/>
                  <a:gd name="T71" fmla="*/ 96 h 97"/>
                  <a:gd name="T72" fmla="*/ 47 w 151"/>
                  <a:gd name="T73" fmla="*/ 97 h 97"/>
                  <a:gd name="T74" fmla="*/ 40 w 151"/>
                  <a:gd name="T75" fmla="*/ 97 h 97"/>
                  <a:gd name="T76" fmla="*/ 35 w 151"/>
                  <a:gd name="T77" fmla="*/ 96 h 97"/>
                  <a:gd name="T78" fmla="*/ 30 w 151"/>
                  <a:gd name="T79" fmla="*/ 96 h 97"/>
                  <a:gd name="T80" fmla="*/ 27 w 151"/>
                  <a:gd name="T81" fmla="*/ 95 h 97"/>
                  <a:gd name="T82" fmla="*/ 24 w 151"/>
                  <a:gd name="T83" fmla="*/ 95 h 97"/>
                  <a:gd name="T84" fmla="*/ 22 w 151"/>
                  <a:gd name="T85" fmla="*/ 94 h 97"/>
                  <a:gd name="T86" fmla="*/ 21 w 151"/>
                  <a:gd name="T87" fmla="*/ 93 h 97"/>
                  <a:gd name="T88" fmla="*/ 20 w 151"/>
                  <a:gd name="T89" fmla="*/ 93 h 97"/>
                  <a:gd name="T90" fmla="*/ 16 w 151"/>
                  <a:gd name="T91" fmla="*/ 92 h 97"/>
                  <a:gd name="T92" fmla="*/ 10 w 151"/>
                  <a:gd name="T93" fmla="*/ 88 h 97"/>
                  <a:gd name="T94" fmla="*/ 5 w 151"/>
                  <a:gd name="T95" fmla="*/ 83 h 97"/>
                  <a:gd name="T96" fmla="*/ 3 w 151"/>
                  <a:gd name="T97" fmla="*/ 79 h 97"/>
                  <a:gd name="T98" fmla="*/ 1 w 151"/>
                  <a:gd name="T99" fmla="*/ 76 h 97"/>
                  <a:gd name="T100" fmla="*/ 1 w 151"/>
                  <a:gd name="T101" fmla="*/ 75 h 97"/>
                  <a:gd name="T102" fmla="*/ 0 w 151"/>
                  <a:gd name="T103" fmla="*/ 7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
                  <a:gd name="T157" fmla="*/ 0 h 97"/>
                  <a:gd name="T158" fmla="*/ 151 w 151"/>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 h="97">
                    <a:moveTo>
                      <a:pt x="0" y="69"/>
                    </a:moveTo>
                    <a:lnTo>
                      <a:pt x="0" y="65"/>
                    </a:lnTo>
                    <a:lnTo>
                      <a:pt x="1" y="62"/>
                    </a:lnTo>
                    <a:lnTo>
                      <a:pt x="1" y="59"/>
                    </a:lnTo>
                    <a:lnTo>
                      <a:pt x="3" y="56"/>
                    </a:lnTo>
                    <a:lnTo>
                      <a:pt x="4" y="53"/>
                    </a:lnTo>
                    <a:lnTo>
                      <a:pt x="6" y="49"/>
                    </a:lnTo>
                    <a:lnTo>
                      <a:pt x="8" y="46"/>
                    </a:lnTo>
                    <a:lnTo>
                      <a:pt x="11" y="42"/>
                    </a:lnTo>
                    <a:lnTo>
                      <a:pt x="14" y="39"/>
                    </a:lnTo>
                    <a:lnTo>
                      <a:pt x="17" y="35"/>
                    </a:lnTo>
                    <a:lnTo>
                      <a:pt x="21" y="32"/>
                    </a:lnTo>
                    <a:lnTo>
                      <a:pt x="25" y="29"/>
                    </a:lnTo>
                    <a:lnTo>
                      <a:pt x="29" y="26"/>
                    </a:lnTo>
                    <a:lnTo>
                      <a:pt x="34" y="23"/>
                    </a:lnTo>
                    <a:lnTo>
                      <a:pt x="38" y="20"/>
                    </a:lnTo>
                    <a:lnTo>
                      <a:pt x="43" y="17"/>
                    </a:lnTo>
                    <a:lnTo>
                      <a:pt x="48" y="14"/>
                    </a:lnTo>
                    <a:lnTo>
                      <a:pt x="54" y="12"/>
                    </a:lnTo>
                    <a:lnTo>
                      <a:pt x="59" y="10"/>
                    </a:lnTo>
                    <a:lnTo>
                      <a:pt x="65" y="8"/>
                    </a:lnTo>
                    <a:lnTo>
                      <a:pt x="68" y="7"/>
                    </a:lnTo>
                    <a:lnTo>
                      <a:pt x="70" y="6"/>
                    </a:lnTo>
                    <a:lnTo>
                      <a:pt x="73" y="5"/>
                    </a:lnTo>
                    <a:lnTo>
                      <a:pt x="76" y="4"/>
                    </a:lnTo>
                    <a:lnTo>
                      <a:pt x="79" y="3"/>
                    </a:lnTo>
                    <a:lnTo>
                      <a:pt x="82" y="3"/>
                    </a:lnTo>
                    <a:lnTo>
                      <a:pt x="84" y="2"/>
                    </a:lnTo>
                    <a:lnTo>
                      <a:pt x="87" y="2"/>
                    </a:lnTo>
                    <a:lnTo>
                      <a:pt x="90" y="1"/>
                    </a:lnTo>
                    <a:lnTo>
                      <a:pt x="93" y="1"/>
                    </a:lnTo>
                    <a:lnTo>
                      <a:pt x="95" y="1"/>
                    </a:lnTo>
                    <a:lnTo>
                      <a:pt x="98" y="0"/>
                    </a:lnTo>
                    <a:lnTo>
                      <a:pt x="100" y="0"/>
                    </a:lnTo>
                    <a:lnTo>
                      <a:pt x="103" y="0"/>
                    </a:lnTo>
                    <a:lnTo>
                      <a:pt x="105" y="0"/>
                    </a:lnTo>
                    <a:lnTo>
                      <a:pt x="108" y="0"/>
                    </a:lnTo>
                    <a:lnTo>
                      <a:pt x="110" y="0"/>
                    </a:lnTo>
                    <a:lnTo>
                      <a:pt x="112" y="0"/>
                    </a:lnTo>
                    <a:lnTo>
                      <a:pt x="113" y="0"/>
                    </a:lnTo>
                    <a:lnTo>
                      <a:pt x="115" y="0"/>
                    </a:lnTo>
                    <a:lnTo>
                      <a:pt x="117" y="1"/>
                    </a:lnTo>
                    <a:lnTo>
                      <a:pt x="118" y="1"/>
                    </a:lnTo>
                    <a:lnTo>
                      <a:pt x="120" y="1"/>
                    </a:lnTo>
                    <a:lnTo>
                      <a:pt x="122" y="1"/>
                    </a:lnTo>
                    <a:lnTo>
                      <a:pt x="123" y="2"/>
                    </a:lnTo>
                    <a:lnTo>
                      <a:pt x="124" y="2"/>
                    </a:lnTo>
                    <a:lnTo>
                      <a:pt x="125" y="2"/>
                    </a:lnTo>
                    <a:lnTo>
                      <a:pt x="126" y="2"/>
                    </a:lnTo>
                    <a:lnTo>
                      <a:pt x="127" y="2"/>
                    </a:lnTo>
                    <a:lnTo>
                      <a:pt x="127" y="3"/>
                    </a:lnTo>
                    <a:lnTo>
                      <a:pt x="128" y="3"/>
                    </a:lnTo>
                    <a:lnTo>
                      <a:pt x="129" y="3"/>
                    </a:lnTo>
                    <a:lnTo>
                      <a:pt x="130" y="3"/>
                    </a:lnTo>
                    <a:lnTo>
                      <a:pt x="131" y="4"/>
                    </a:lnTo>
                    <a:lnTo>
                      <a:pt x="134" y="5"/>
                    </a:lnTo>
                    <a:lnTo>
                      <a:pt x="136" y="6"/>
                    </a:lnTo>
                    <a:lnTo>
                      <a:pt x="139" y="7"/>
                    </a:lnTo>
                    <a:lnTo>
                      <a:pt x="141" y="9"/>
                    </a:lnTo>
                    <a:lnTo>
                      <a:pt x="143" y="10"/>
                    </a:lnTo>
                    <a:lnTo>
                      <a:pt x="144" y="12"/>
                    </a:lnTo>
                    <a:lnTo>
                      <a:pt x="146" y="14"/>
                    </a:lnTo>
                    <a:lnTo>
                      <a:pt x="147" y="16"/>
                    </a:lnTo>
                    <a:lnTo>
                      <a:pt x="148" y="17"/>
                    </a:lnTo>
                    <a:lnTo>
                      <a:pt x="149" y="18"/>
                    </a:lnTo>
                    <a:lnTo>
                      <a:pt x="149" y="19"/>
                    </a:lnTo>
                    <a:lnTo>
                      <a:pt x="150" y="20"/>
                    </a:lnTo>
                    <a:lnTo>
                      <a:pt x="150" y="21"/>
                    </a:lnTo>
                    <a:lnTo>
                      <a:pt x="150" y="22"/>
                    </a:lnTo>
                    <a:lnTo>
                      <a:pt x="151" y="23"/>
                    </a:lnTo>
                    <a:lnTo>
                      <a:pt x="151" y="24"/>
                    </a:lnTo>
                    <a:lnTo>
                      <a:pt x="151" y="25"/>
                    </a:lnTo>
                    <a:lnTo>
                      <a:pt x="151" y="27"/>
                    </a:lnTo>
                    <a:lnTo>
                      <a:pt x="151" y="29"/>
                    </a:lnTo>
                    <a:lnTo>
                      <a:pt x="151" y="32"/>
                    </a:lnTo>
                    <a:lnTo>
                      <a:pt x="151" y="35"/>
                    </a:lnTo>
                    <a:lnTo>
                      <a:pt x="150" y="39"/>
                    </a:lnTo>
                    <a:lnTo>
                      <a:pt x="148" y="42"/>
                    </a:lnTo>
                    <a:lnTo>
                      <a:pt x="147" y="45"/>
                    </a:lnTo>
                    <a:lnTo>
                      <a:pt x="145" y="49"/>
                    </a:lnTo>
                    <a:lnTo>
                      <a:pt x="142" y="52"/>
                    </a:lnTo>
                    <a:lnTo>
                      <a:pt x="139" y="56"/>
                    </a:lnTo>
                    <a:lnTo>
                      <a:pt x="137" y="59"/>
                    </a:lnTo>
                    <a:lnTo>
                      <a:pt x="133" y="62"/>
                    </a:lnTo>
                    <a:lnTo>
                      <a:pt x="130" y="65"/>
                    </a:lnTo>
                    <a:lnTo>
                      <a:pt x="126" y="69"/>
                    </a:lnTo>
                    <a:lnTo>
                      <a:pt x="122" y="72"/>
                    </a:lnTo>
                    <a:lnTo>
                      <a:pt x="117" y="75"/>
                    </a:lnTo>
                    <a:lnTo>
                      <a:pt x="113" y="77"/>
                    </a:lnTo>
                    <a:lnTo>
                      <a:pt x="108" y="80"/>
                    </a:lnTo>
                    <a:lnTo>
                      <a:pt x="103" y="83"/>
                    </a:lnTo>
                    <a:lnTo>
                      <a:pt x="98" y="85"/>
                    </a:lnTo>
                    <a:lnTo>
                      <a:pt x="92" y="87"/>
                    </a:lnTo>
                    <a:lnTo>
                      <a:pt x="87" y="89"/>
                    </a:lnTo>
                    <a:lnTo>
                      <a:pt x="84" y="90"/>
                    </a:lnTo>
                    <a:lnTo>
                      <a:pt x="81" y="91"/>
                    </a:lnTo>
                    <a:lnTo>
                      <a:pt x="78" y="92"/>
                    </a:lnTo>
                    <a:lnTo>
                      <a:pt x="75" y="93"/>
                    </a:lnTo>
                    <a:lnTo>
                      <a:pt x="72" y="94"/>
                    </a:lnTo>
                    <a:lnTo>
                      <a:pt x="69" y="94"/>
                    </a:lnTo>
                    <a:lnTo>
                      <a:pt x="66" y="95"/>
                    </a:lnTo>
                    <a:lnTo>
                      <a:pt x="63" y="95"/>
                    </a:lnTo>
                    <a:lnTo>
                      <a:pt x="61" y="96"/>
                    </a:lnTo>
                    <a:lnTo>
                      <a:pt x="58" y="96"/>
                    </a:lnTo>
                    <a:lnTo>
                      <a:pt x="55" y="96"/>
                    </a:lnTo>
                    <a:lnTo>
                      <a:pt x="52" y="97"/>
                    </a:lnTo>
                    <a:lnTo>
                      <a:pt x="50" y="97"/>
                    </a:lnTo>
                    <a:lnTo>
                      <a:pt x="47" y="97"/>
                    </a:lnTo>
                    <a:lnTo>
                      <a:pt x="44" y="97"/>
                    </a:lnTo>
                    <a:lnTo>
                      <a:pt x="42" y="97"/>
                    </a:lnTo>
                    <a:lnTo>
                      <a:pt x="40" y="97"/>
                    </a:lnTo>
                    <a:lnTo>
                      <a:pt x="38" y="97"/>
                    </a:lnTo>
                    <a:lnTo>
                      <a:pt x="37" y="97"/>
                    </a:lnTo>
                    <a:lnTo>
                      <a:pt x="35" y="96"/>
                    </a:lnTo>
                    <a:lnTo>
                      <a:pt x="33" y="96"/>
                    </a:lnTo>
                    <a:lnTo>
                      <a:pt x="32" y="96"/>
                    </a:lnTo>
                    <a:lnTo>
                      <a:pt x="30" y="96"/>
                    </a:lnTo>
                    <a:lnTo>
                      <a:pt x="28" y="95"/>
                    </a:lnTo>
                    <a:lnTo>
                      <a:pt x="27" y="95"/>
                    </a:lnTo>
                    <a:lnTo>
                      <a:pt x="26" y="95"/>
                    </a:lnTo>
                    <a:lnTo>
                      <a:pt x="25" y="95"/>
                    </a:lnTo>
                    <a:lnTo>
                      <a:pt x="24" y="95"/>
                    </a:lnTo>
                    <a:lnTo>
                      <a:pt x="24" y="94"/>
                    </a:lnTo>
                    <a:lnTo>
                      <a:pt x="23" y="94"/>
                    </a:lnTo>
                    <a:lnTo>
                      <a:pt x="22" y="94"/>
                    </a:lnTo>
                    <a:lnTo>
                      <a:pt x="21" y="94"/>
                    </a:lnTo>
                    <a:lnTo>
                      <a:pt x="21" y="93"/>
                    </a:lnTo>
                    <a:lnTo>
                      <a:pt x="20" y="93"/>
                    </a:lnTo>
                    <a:lnTo>
                      <a:pt x="19" y="93"/>
                    </a:lnTo>
                    <a:lnTo>
                      <a:pt x="16" y="92"/>
                    </a:lnTo>
                    <a:lnTo>
                      <a:pt x="14" y="90"/>
                    </a:lnTo>
                    <a:lnTo>
                      <a:pt x="12" y="89"/>
                    </a:lnTo>
                    <a:lnTo>
                      <a:pt x="10" y="88"/>
                    </a:lnTo>
                    <a:lnTo>
                      <a:pt x="8" y="86"/>
                    </a:lnTo>
                    <a:lnTo>
                      <a:pt x="7" y="85"/>
                    </a:lnTo>
                    <a:lnTo>
                      <a:pt x="5" y="83"/>
                    </a:lnTo>
                    <a:lnTo>
                      <a:pt x="4" y="81"/>
                    </a:lnTo>
                    <a:lnTo>
                      <a:pt x="3" y="80"/>
                    </a:lnTo>
                    <a:lnTo>
                      <a:pt x="3" y="79"/>
                    </a:lnTo>
                    <a:lnTo>
                      <a:pt x="2" y="78"/>
                    </a:lnTo>
                    <a:lnTo>
                      <a:pt x="2" y="77"/>
                    </a:lnTo>
                    <a:lnTo>
                      <a:pt x="1" y="76"/>
                    </a:lnTo>
                    <a:lnTo>
                      <a:pt x="1" y="75"/>
                    </a:lnTo>
                    <a:lnTo>
                      <a:pt x="0" y="73"/>
                    </a:lnTo>
                    <a:lnTo>
                      <a:pt x="0" y="71"/>
                    </a:lnTo>
                    <a:lnTo>
                      <a:pt x="0" y="70"/>
                    </a:lnTo>
                    <a:lnTo>
                      <a:pt x="0" y="6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58" name="Freeform 157"/>
              <p:cNvSpPr>
                <a:spLocks/>
              </p:cNvSpPr>
              <p:nvPr/>
            </p:nvSpPr>
            <p:spPr bwMode="auto">
              <a:xfrm>
                <a:off x="2555" y="3040"/>
                <a:ext cx="123" cy="40"/>
              </a:xfrm>
              <a:custGeom>
                <a:avLst/>
                <a:gdLst>
                  <a:gd name="T0" fmla="*/ 2 w 123"/>
                  <a:gd name="T1" fmla="*/ 27 h 40"/>
                  <a:gd name="T2" fmla="*/ 8 w 123"/>
                  <a:gd name="T3" fmla="*/ 31 h 40"/>
                  <a:gd name="T4" fmla="*/ 14 w 123"/>
                  <a:gd name="T5" fmla="*/ 34 h 40"/>
                  <a:gd name="T6" fmla="*/ 22 w 123"/>
                  <a:gd name="T7" fmla="*/ 37 h 40"/>
                  <a:gd name="T8" fmla="*/ 30 w 123"/>
                  <a:gd name="T9" fmla="*/ 39 h 40"/>
                  <a:gd name="T10" fmla="*/ 38 w 123"/>
                  <a:gd name="T11" fmla="*/ 40 h 40"/>
                  <a:gd name="T12" fmla="*/ 47 w 123"/>
                  <a:gd name="T13" fmla="*/ 40 h 40"/>
                  <a:gd name="T14" fmla="*/ 57 w 123"/>
                  <a:gd name="T15" fmla="*/ 39 h 40"/>
                  <a:gd name="T16" fmla="*/ 66 w 123"/>
                  <a:gd name="T17" fmla="*/ 38 h 40"/>
                  <a:gd name="T18" fmla="*/ 75 w 123"/>
                  <a:gd name="T19" fmla="*/ 36 h 40"/>
                  <a:gd name="T20" fmla="*/ 84 w 123"/>
                  <a:gd name="T21" fmla="*/ 33 h 40"/>
                  <a:gd name="T22" fmla="*/ 93 w 123"/>
                  <a:gd name="T23" fmla="*/ 29 h 40"/>
                  <a:gd name="T24" fmla="*/ 101 w 123"/>
                  <a:gd name="T25" fmla="*/ 24 h 40"/>
                  <a:gd name="T26" fmla="*/ 108 w 123"/>
                  <a:gd name="T27" fmla="*/ 18 h 40"/>
                  <a:gd name="T28" fmla="*/ 115 w 123"/>
                  <a:gd name="T29" fmla="*/ 12 h 40"/>
                  <a:gd name="T30" fmla="*/ 121 w 123"/>
                  <a:gd name="T31" fmla="*/ 4 h 40"/>
                  <a:gd name="T32" fmla="*/ 120 w 123"/>
                  <a:gd name="T33" fmla="*/ 3 h 40"/>
                  <a:gd name="T34" fmla="*/ 114 w 123"/>
                  <a:gd name="T35" fmla="*/ 8 h 40"/>
                  <a:gd name="T36" fmla="*/ 107 w 123"/>
                  <a:gd name="T37" fmla="*/ 13 h 40"/>
                  <a:gd name="T38" fmla="*/ 99 w 123"/>
                  <a:gd name="T39" fmla="*/ 17 h 40"/>
                  <a:gd name="T40" fmla="*/ 91 w 123"/>
                  <a:gd name="T41" fmla="*/ 21 h 40"/>
                  <a:gd name="T42" fmla="*/ 83 w 123"/>
                  <a:gd name="T43" fmla="*/ 25 h 40"/>
                  <a:gd name="T44" fmla="*/ 75 w 123"/>
                  <a:gd name="T45" fmla="*/ 28 h 40"/>
                  <a:gd name="T46" fmla="*/ 66 w 123"/>
                  <a:gd name="T47" fmla="*/ 30 h 40"/>
                  <a:gd name="T48" fmla="*/ 58 w 123"/>
                  <a:gd name="T49" fmla="*/ 32 h 40"/>
                  <a:gd name="T50" fmla="*/ 49 w 123"/>
                  <a:gd name="T51" fmla="*/ 33 h 40"/>
                  <a:gd name="T52" fmla="*/ 41 w 123"/>
                  <a:gd name="T53" fmla="*/ 34 h 40"/>
                  <a:gd name="T54" fmla="*/ 32 w 123"/>
                  <a:gd name="T55" fmla="*/ 34 h 40"/>
                  <a:gd name="T56" fmla="*/ 24 w 123"/>
                  <a:gd name="T57" fmla="*/ 33 h 40"/>
                  <a:gd name="T58" fmla="*/ 17 w 123"/>
                  <a:gd name="T59" fmla="*/ 32 h 40"/>
                  <a:gd name="T60" fmla="*/ 10 w 123"/>
                  <a:gd name="T61" fmla="*/ 29 h 40"/>
                  <a:gd name="T62" fmla="*/ 3 w 123"/>
                  <a:gd name="T63" fmla="*/ 2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40"/>
                  <a:gd name="T98" fmla="*/ 123 w 123"/>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40">
                    <a:moveTo>
                      <a:pt x="0" y="25"/>
                    </a:moveTo>
                    <a:lnTo>
                      <a:pt x="2" y="27"/>
                    </a:lnTo>
                    <a:lnTo>
                      <a:pt x="5" y="29"/>
                    </a:lnTo>
                    <a:lnTo>
                      <a:pt x="8" y="31"/>
                    </a:lnTo>
                    <a:lnTo>
                      <a:pt x="11" y="33"/>
                    </a:lnTo>
                    <a:lnTo>
                      <a:pt x="14" y="34"/>
                    </a:lnTo>
                    <a:lnTo>
                      <a:pt x="18" y="36"/>
                    </a:lnTo>
                    <a:lnTo>
                      <a:pt x="22" y="37"/>
                    </a:lnTo>
                    <a:lnTo>
                      <a:pt x="26" y="38"/>
                    </a:lnTo>
                    <a:lnTo>
                      <a:pt x="30" y="39"/>
                    </a:lnTo>
                    <a:lnTo>
                      <a:pt x="34" y="39"/>
                    </a:lnTo>
                    <a:lnTo>
                      <a:pt x="38" y="40"/>
                    </a:lnTo>
                    <a:lnTo>
                      <a:pt x="43" y="40"/>
                    </a:lnTo>
                    <a:lnTo>
                      <a:pt x="47" y="40"/>
                    </a:lnTo>
                    <a:lnTo>
                      <a:pt x="52" y="40"/>
                    </a:lnTo>
                    <a:lnTo>
                      <a:pt x="57" y="39"/>
                    </a:lnTo>
                    <a:lnTo>
                      <a:pt x="61" y="39"/>
                    </a:lnTo>
                    <a:lnTo>
                      <a:pt x="66" y="38"/>
                    </a:lnTo>
                    <a:lnTo>
                      <a:pt x="71" y="37"/>
                    </a:lnTo>
                    <a:lnTo>
                      <a:pt x="75" y="36"/>
                    </a:lnTo>
                    <a:lnTo>
                      <a:pt x="80" y="34"/>
                    </a:lnTo>
                    <a:lnTo>
                      <a:pt x="84" y="33"/>
                    </a:lnTo>
                    <a:lnTo>
                      <a:pt x="89" y="31"/>
                    </a:lnTo>
                    <a:lnTo>
                      <a:pt x="93" y="29"/>
                    </a:lnTo>
                    <a:lnTo>
                      <a:pt x="97" y="26"/>
                    </a:lnTo>
                    <a:lnTo>
                      <a:pt x="101" y="24"/>
                    </a:lnTo>
                    <a:lnTo>
                      <a:pt x="105" y="21"/>
                    </a:lnTo>
                    <a:lnTo>
                      <a:pt x="108" y="18"/>
                    </a:lnTo>
                    <a:lnTo>
                      <a:pt x="112" y="15"/>
                    </a:lnTo>
                    <a:lnTo>
                      <a:pt x="115" y="12"/>
                    </a:lnTo>
                    <a:lnTo>
                      <a:pt x="118" y="8"/>
                    </a:lnTo>
                    <a:lnTo>
                      <a:pt x="121" y="4"/>
                    </a:lnTo>
                    <a:lnTo>
                      <a:pt x="123" y="0"/>
                    </a:lnTo>
                    <a:lnTo>
                      <a:pt x="120" y="3"/>
                    </a:lnTo>
                    <a:lnTo>
                      <a:pt x="117" y="6"/>
                    </a:lnTo>
                    <a:lnTo>
                      <a:pt x="114" y="8"/>
                    </a:lnTo>
                    <a:lnTo>
                      <a:pt x="110" y="11"/>
                    </a:lnTo>
                    <a:lnTo>
                      <a:pt x="107" y="13"/>
                    </a:lnTo>
                    <a:lnTo>
                      <a:pt x="103" y="15"/>
                    </a:lnTo>
                    <a:lnTo>
                      <a:pt x="99" y="17"/>
                    </a:lnTo>
                    <a:lnTo>
                      <a:pt x="95" y="19"/>
                    </a:lnTo>
                    <a:lnTo>
                      <a:pt x="91" y="21"/>
                    </a:lnTo>
                    <a:lnTo>
                      <a:pt x="87" y="23"/>
                    </a:lnTo>
                    <a:lnTo>
                      <a:pt x="83" y="25"/>
                    </a:lnTo>
                    <a:lnTo>
                      <a:pt x="79" y="26"/>
                    </a:lnTo>
                    <a:lnTo>
                      <a:pt x="75" y="28"/>
                    </a:lnTo>
                    <a:lnTo>
                      <a:pt x="71" y="29"/>
                    </a:lnTo>
                    <a:lnTo>
                      <a:pt x="66" y="30"/>
                    </a:lnTo>
                    <a:lnTo>
                      <a:pt x="62" y="31"/>
                    </a:lnTo>
                    <a:lnTo>
                      <a:pt x="58" y="32"/>
                    </a:lnTo>
                    <a:lnTo>
                      <a:pt x="53" y="33"/>
                    </a:lnTo>
                    <a:lnTo>
                      <a:pt x="49" y="33"/>
                    </a:lnTo>
                    <a:lnTo>
                      <a:pt x="45" y="34"/>
                    </a:lnTo>
                    <a:lnTo>
                      <a:pt x="41" y="34"/>
                    </a:lnTo>
                    <a:lnTo>
                      <a:pt x="37" y="34"/>
                    </a:lnTo>
                    <a:lnTo>
                      <a:pt x="32" y="34"/>
                    </a:lnTo>
                    <a:lnTo>
                      <a:pt x="28" y="33"/>
                    </a:lnTo>
                    <a:lnTo>
                      <a:pt x="24" y="33"/>
                    </a:lnTo>
                    <a:lnTo>
                      <a:pt x="21" y="32"/>
                    </a:lnTo>
                    <a:lnTo>
                      <a:pt x="17" y="32"/>
                    </a:lnTo>
                    <a:lnTo>
                      <a:pt x="13" y="31"/>
                    </a:lnTo>
                    <a:lnTo>
                      <a:pt x="10" y="29"/>
                    </a:lnTo>
                    <a:lnTo>
                      <a:pt x="6" y="28"/>
                    </a:lnTo>
                    <a:lnTo>
                      <a:pt x="3" y="26"/>
                    </a:lnTo>
                    <a:lnTo>
                      <a:pt x="0"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59" name="Freeform 158"/>
              <p:cNvSpPr>
                <a:spLocks/>
              </p:cNvSpPr>
              <p:nvPr/>
            </p:nvSpPr>
            <p:spPr bwMode="auto">
              <a:xfrm>
                <a:off x="2542" y="2971"/>
                <a:ext cx="151" cy="97"/>
              </a:xfrm>
              <a:custGeom>
                <a:avLst/>
                <a:gdLst>
                  <a:gd name="T0" fmla="*/ 133 w 151"/>
                  <a:gd name="T1" fmla="*/ 9 h 97"/>
                  <a:gd name="T2" fmla="*/ 139 w 151"/>
                  <a:gd name="T3" fmla="*/ 13 h 97"/>
                  <a:gd name="T4" fmla="*/ 143 w 151"/>
                  <a:gd name="T5" fmla="*/ 18 h 97"/>
                  <a:gd name="T6" fmla="*/ 149 w 151"/>
                  <a:gd name="T7" fmla="*/ 18 h 97"/>
                  <a:gd name="T8" fmla="*/ 145 w 151"/>
                  <a:gd name="T9" fmla="*/ 22 h 97"/>
                  <a:gd name="T10" fmla="*/ 146 w 151"/>
                  <a:gd name="T11" fmla="*/ 23 h 97"/>
                  <a:gd name="T12" fmla="*/ 147 w 151"/>
                  <a:gd name="T13" fmla="*/ 27 h 97"/>
                  <a:gd name="T14" fmla="*/ 151 w 151"/>
                  <a:gd name="T15" fmla="*/ 29 h 97"/>
                  <a:gd name="T16" fmla="*/ 150 w 151"/>
                  <a:gd name="T17" fmla="*/ 39 h 97"/>
                  <a:gd name="T18" fmla="*/ 142 w 151"/>
                  <a:gd name="T19" fmla="*/ 46 h 97"/>
                  <a:gd name="T20" fmla="*/ 136 w 151"/>
                  <a:gd name="T21" fmla="*/ 55 h 97"/>
                  <a:gd name="T22" fmla="*/ 126 w 151"/>
                  <a:gd name="T23" fmla="*/ 64 h 97"/>
                  <a:gd name="T24" fmla="*/ 115 w 151"/>
                  <a:gd name="T25" fmla="*/ 73 h 97"/>
                  <a:gd name="T26" fmla="*/ 101 w 151"/>
                  <a:gd name="T27" fmla="*/ 81 h 97"/>
                  <a:gd name="T28" fmla="*/ 86 w 151"/>
                  <a:gd name="T29" fmla="*/ 87 h 97"/>
                  <a:gd name="T30" fmla="*/ 78 w 151"/>
                  <a:gd name="T31" fmla="*/ 90 h 97"/>
                  <a:gd name="T32" fmla="*/ 70 w 151"/>
                  <a:gd name="T33" fmla="*/ 92 h 97"/>
                  <a:gd name="T34" fmla="*/ 61 w 151"/>
                  <a:gd name="T35" fmla="*/ 93 h 97"/>
                  <a:gd name="T36" fmla="*/ 54 w 151"/>
                  <a:gd name="T37" fmla="*/ 94 h 97"/>
                  <a:gd name="T38" fmla="*/ 46 w 151"/>
                  <a:gd name="T39" fmla="*/ 94 h 97"/>
                  <a:gd name="T40" fmla="*/ 40 w 151"/>
                  <a:gd name="T41" fmla="*/ 97 h 97"/>
                  <a:gd name="T42" fmla="*/ 35 w 151"/>
                  <a:gd name="T43" fmla="*/ 96 h 97"/>
                  <a:gd name="T44" fmla="*/ 30 w 151"/>
                  <a:gd name="T45" fmla="*/ 96 h 97"/>
                  <a:gd name="T46" fmla="*/ 30 w 151"/>
                  <a:gd name="T47" fmla="*/ 93 h 97"/>
                  <a:gd name="T48" fmla="*/ 28 w 151"/>
                  <a:gd name="T49" fmla="*/ 92 h 97"/>
                  <a:gd name="T50" fmla="*/ 26 w 151"/>
                  <a:gd name="T51" fmla="*/ 91 h 97"/>
                  <a:gd name="T52" fmla="*/ 22 w 151"/>
                  <a:gd name="T53" fmla="*/ 94 h 97"/>
                  <a:gd name="T54" fmla="*/ 21 w 151"/>
                  <a:gd name="T55" fmla="*/ 93 h 97"/>
                  <a:gd name="T56" fmla="*/ 19 w 151"/>
                  <a:gd name="T57" fmla="*/ 93 h 97"/>
                  <a:gd name="T58" fmla="*/ 20 w 151"/>
                  <a:gd name="T59" fmla="*/ 89 h 97"/>
                  <a:gd name="T60" fmla="*/ 14 w 151"/>
                  <a:gd name="T61" fmla="*/ 85 h 97"/>
                  <a:gd name="T62" fmla="*/ 9 w 151"/>
                  <a:gd name="T63" fmla="*/ 81 h 97"/>
                  <a:gd name="T64" fmla="*/ 3 w 151"/>
                  <a:gd name="T65" fmla="*/ 80 h 97"/>
                  <a:gd name="T66" fmla="*/ 2 w 151"/>
                  <a:gd name="T67" fmla="*/ 77 h 97"/>
                  <a:gd name="T68" fmla="*/ 6 w 151"/>
                  <a:gd name="T69" fmla="*/ 74 h 97"/>
                  <a:gd name="T70" fmla="*/ 5 w 151"/>
                  <a:gd name="T71" fmla="*/ 72 h 97"/>
                  <a:gd name="T72" fmla="*/ 5 w 151"/>
                  <a:gd name="T73" fmla="*/ 67 h 97"/>
                  <a:gd name="T74" fmla="*/ 1 w 151"/>
                  <a:gd name="T75" fmla="*/ 62 h 97"/>
                  <a:gd name="T76" fmla="*/ 7 w 151"/>
                  <a:gd name="T77" fmla="*/ 56 h 97"/>
                  <a:gd name="T78" fmla="*/ 12 w 151"/>
                  <a:gd name="T79" fmla="*/ 46 h 97"/>
                  <a:gd name="T80" fmla="*/ 21 w 151"/>
                  <a:gd name="T81" fmla="*/ 36 h 97"/>
                  <a:gd name="T82" fmla="*/ 32 w 151"/>
                  <a:gd name="T83" fmla="*/ 27 h 97"/>
                  <a:gd name="T84" fmla="*/ 45 w 151"/>
                  <a:gd name="T85" fmla="*/ 19 h 97"/>
                  <a:gd name="T86" fmla="*/ 60 w 151"/>
                  <a:gd name="T87" fmla="*/ 12 h 97"/>
                  <a:gd name="T88" fmla="*/ 71 w 151"/>
                  <a:gd name="T89" fmla="*/ 8 h 97"/>
                  <a:gd name="T90" fmla="*/ 79 w 151"/>
                  <a:gd name="T91" fmla="*/ 6 h 97"/>
                  <a:gd name="T92" fmla="*/ 87 w 151"/>
                  <a:gd name="T93" fmla="*/ 5 h 97"/>
                  <a:gd name="T94" fmla="*/ 94 w 151"/>
                  <a:gd name="T95" fmla="*/ 4 h 97"/>
                  <a:gd name="T96" fmla="*/ 101 w 151"/>
                  <a:gd name="T97" fmla="*/ 3 h 97"/>
                  <a:gd name="T98" fmla="*/ 108 w 151"/>
                  <a:gd name="T99" fmla="*/ 0 h 97"/>
                  <a:gd name="T100" fmla="*/ 113 w 151"/>
                  <a:gd name="T101" fmla="*/ 0 h 97"/>
                  <a:gd name="T102" fmla="*/ 118 w 151"/>
                  <a:gd name="T103" fmla="*/ 1 h 97"/>
                  <a:gd name="T104" fmla="*/ 119 w 151"/>
                  <a:gd name="T105" fmla="*/ 4 h 97"/>
                  <a:gd name="T106" fmla="*/ 121 w 151"/>
                  <a:gd name="T107" fmla="*/ 5 h 97"/>
                  <a:gd name="T108" fmla="*/ 124 w 151"/>
                  <a:gd name="T109" fmla="*/ 5 h 97"/>
                  <a:gd name="T110" fmla="*/ 128 w 151"/>
                  <a:gd name="T111" fmla="*/ 3 h 97"/>
                  <a:gd name="T112" fmla="*/ 131 w 151"/>
                  <a:gd name="T113" fmla="*/ 4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97"/>
                  <a:gd name="T173" fmla="*/ 151 w 15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97">
                    <a:moveTo>
                      <a:pt x="128" y="7"/>
                    </a:moveTo>
                    <a:lnTo>
                      <a:pt x="130" y="8"/>
                    </a:lnTo>
                    <a:lnTo>
                      <a:pt x="133" y="9"/>
                    </a:lnTo>
                    <a:lnTo>
                      <a:pt x="135" y="10"/>
                    </a:lnTo>
                    <a:lnTo>
                      <a:pt x="137" y="11"/>
                    </a:lnTo>
                    <a:lnTo>
                      <a:pt x="139" y="13"/>
                    </a:lnTo>
                    <a:lnTo>
                      <a:pt x="140" y="14"/>
                    </a:lnTo>
                    <a:lnTo>
                      <a:pt x="142" y="16"/>
                    </a:lnTo>
                    <a:lnTo>
                      <a:pt x="143" y="18"/>
                    </a:lnTo>
                    <a:lnTo>
                      <a:pt x="147" y="16"/>
                    </a:lnTo>
                    <a:lnTo>
                      <a:pt x="148" y="17"/>
                    </a:lnTo>
                    <a:lnTo>
                      <a:pt x="149" y="18"/>
                    </a:lnTo>
                    <a:lnTo>
                      <a:pt x="149" y="19"/>
                    </a:lnTo>
                    <a:lnTo>
                      <a:pt x="150" y="20"/>
                    </a:lnTo>
                    <a:lnTo>
                      <a:pt x="145" y="22"/>
                    </a:lnTo>
                    <a:lnTo>
                      <a:pt x="146" y="23"/>
                    </a:lnTo>
                    <a:lnTo>
                      <a:pt x="146" y="24"/>
                    </a:lnTo>
                    <a:lnTo>
                      <a:pt x="146" y="25"/>
                    </a:lnTo>
                    <a:lnTo>
                      <a:pt x="147" y="27"/>
                    </a:lnTo>
                    <a:lnTo>
                      <a:pt x="147" y="28"/>
                    </a:lnTo>
                    <a:lnTo>
                      <a:pt x="147" y="30"/>
                    </a:lnTo>
                    <a:lnTo>
                      <a:pt x="151" y="29"/>
                    </a:lnTo>
                    <a:lnTo>
                      <a:pt x="151" y="32"/>
                    </a:lnTo>
                    <a:lnTo>
                      <a:pt x="151" y="35"/>
                    </a:lnTo>
                    <a:lnTo>
                      <a:pt x="150" y="39"/>
                    </a:lnTo>
                    <a:lnTo>
                      <a:pt x="148" y="42"/>
                    </a:lnTo>
                    <a:lnTo>
                      <a:pt x="144" y="42"/>
                    </a:lnTo>
                    <a:lnTo>
                      <a:pt x="142" y="46"/>
                    </a:lnTo>
                    <a:lnTo>
                      <a:pt x="140" y="49"/>
                    </a:lnTo>
                    <a:lnTo>
                      <a:pt x="138" y="52"/>
                    </a:lnTo>
                    <a:lnTo>
                      <a:pt x="136" y="55"/>
                    </a:lnTo>
                    <a:lnTo>
                      <a:pt x="133" y="58"/>
                    </a:lnTo>
                    <a:lnTo>
                      <a:pt x="130" y="61"/>
                    </a:lnTo>
                    <a:lnTo>
                      <a:pt x="126" y="64"/>
                    </a:lnTo>
                    <a:lnTo>
                      <a:pt x="123" y="67"/>
                    </a:lnTo>
                    <a:lnTo>
                      <a:pt x="119" y="70"/>
                    </a:lnTo>
                    <a:lnTo>
                      <a:pt x="115" y="73"/>
                    </a:lnTo>
                    <a:lnTo>
                      <a:pt x="110" y="76"/>
                    </a:lnTo>
                    <a:lnTo>
                      <a:pt x="106" y="78"/>
                    </a:lnTo>
                    <a:lnTo>
                      <a:pt x="101" y="81"/>
                    </a:lnTo>
                    <a:lnTo>
                      <a:pt x="96" y="83"/>
                    </a:lnTo>
                    <a:lnTo>
                      <a:pt x="91" y="85"/>
                    </a:lnTo>
                    <a:lnTo>
                      <a:pt x="86" y="87"/>
                    </a:lnTo>
                    <a:lnTo>
                      <a:pt x="83" y="88"/>
                    </a:lnTo>
                    <a:lnTo>
                      <a:pt x="80" y="89"/>
                    </a:lnTo>
                    <a:lnTo>
                      <a:pt x="78" y="90"/>
                    </a:lnTo>
                    <a:lnTo>
                      <a:pt x="75" y="90"/>
                    </a:lnTo>
                    <a:lnTo>
                      <a:pt x="72" y="91"/>
                    </a:lnTo>
                    <a:lnTo>
                      <a:pt x="70" y="92"/>
                    </a:lnTo>
                    <a:lnTo>
                      <a:pt x="67" y="92"/>
                    </a:lnTo>
                    <a:lnTo>
                      <a:pt x="64" y="93"/>
                    </a:lnTo>
                    <a:lnTo>
                      <a:pt x="61" y="93"/>
                    </a:lnTo>
                    <a:lnTo>
                      <a:pt x="59" y="93"/>
                    </a:lnTo>
                    <a:lnTo>
                      <a:pt x="56" y="94"/>
                    </a:lnTo>
                    <a:lnTo>
                      <a:pt x="54" y="94"/>
                    </a:lnTo>
                    <a:lnTo>
                      <a:pt x="51" y="94"/>
                    </a:lnTo>
                    <a:lnTo>
                      <a:pt x="49" y="94"/>
                    </a:lnTo>
                    <a:lnTo>
                      <a:pt x="46" y="94"/>
                    </a:lnTo>
                    <a:lnTo>
                      <a:pt x="44" y="94"/>
                    </a:lnTo>
                    <a:lnTo>
                      <a:pt x="42" y="97"/>
                    </a:lnTo>
                    <a:lnTo>
                      <a:pt x="40" y="97"/>
                    </a:lnTo>
                    <a:lnTo>
                      <a:pt x="38" y="97"/>
                    </a:lnTo>
                    <a:lnTo>
                      <a:pt x="37" y="97"/>
                    </a:lnTo>
                    <a:lnTo>
                      <a:pt x="35" y="96"/>
                    </a:lnTo>
                    <a:lnTo>
                      <a:pt x="33" y="96"/>
                    </a:lnTo>
                    <a:lnTo>
                      <a:pt x="32" y="96"/>
                    </a:lnTo>
                    <a:lnTo>
                      <a:pt x="30" y="96"/>
                    </a:lnTo>
                    <a:lnTo>
                      <a:pt x="28" y="95"/>
                    </a:lnTo>
                    <a:lnTo>
                      <a:pt x="31" y="93"/>
                    </a:lnTo>
                    <a:lnTo>
                      <a:pt x="30" y="93"/>
                    </a:lnTo>
                    <a:lnTo>
                      <a:pt x="29" y="92"/>
                    </a:lnTo>
                    <a:lnTo>
                      <a:pt x="28" y="92"/>
                    </a:lnTo>
                    <a:lnTo>
                      <a:pt x="27" y="92"/>
                    </a:lnTo>
                    <a:lnTo>
                      <a:pt x="26" y="91"/>
                    </a:lnTo>
                    <a:lnTo>
                      <a:pt x="25" y="91"/>
                    </a:lnTo>
                    <a:lnTo>
                      <a:pt x="22" y="94"/>
                    </a:lnTo>
                    <a:lnTo>
                      <a:pt x="21" y="94"/>
                    </a:lnTo>
                    <a:lnTo>
                      <a:pt x="21" y="93"/>
                    </a:lnTo>
                    <a:lnTo>
                      <a:pt x="20" y="93"/>
                    </a:lnTo>
                    <a:lnTo>
                      <a:pt x="19" y="93"/>
                    </a:lnTo>
                    <a:lnTo>
                      <a:pt x="22" y="90"/>
                    </a:lnTo>
                    <a:lnTo>
                      <a:pt x="20" y="89"/>
                    </a:lnTo>
                    <a:lnTo>
                      <a:pt x="18" y="88"/>
                    </a:lnTo>
                    <a:lnTo>
                      <a:pt x="16" y="87"/>
                    </a:lnTo>
                    <a:lnTo>
                      <a:pt x="14" y="85"/>
                    </a:lnTo>
                    <a:lnTo>
                      <a:pt x="12" y="84"/>
                    </a:lnTo>
                    <a:lnTo>
                      <a:pt x="11" y="83"/>
                    </a:lnTo>
                    <a:lnTo>
                      <a:pt x="9" y="81"/>
                    </a:lnTo>
                    <a:lnTo>
                      <a:pt x="8" y="79"/>
                    </a:lnTo>
                    <a:lnTo>
                      <a:pt x="4" y="81"/>
                    </a:lnTo>
                    <a:lnTo>
                      <a:pt x="3" y="80"/>
                    </a:lnTo>
                    <a:lnTo>
                      <a:pt x="3" y="79"/>
                    </a:lnTo>
                    <a:lnTo>
                      <a:pt x="2" y="78"/>
                    </a:lnTo>
                    <a:lnTo>
                      <a:pt x="2" y="77"/>
                    </a:lnTo>
                    <a:lnTo>
                      <a:pt x="6" y="75"/>
                    </a:lnTo>
                    <a:lnTo>
                      <a:pt x="6" y="74"/>
                    </a:lnTo>
                    <a:lnTo>
                      <a:pt x="5" y="74"/>
                    </a:lnTo>
                    <a:lnTo>
                      <a:pt x="5" y="73"/>
                    </a:lnTo>
                    <a:lnTo>
                      <a:pt x="5" y="72"/>
                    </a:lnTo>
                    <a:lnTo>
                      <a:pt x="5" y="70"/>
                    </a:lnTo>
                    <a:lnTo>
                      <a:pt x="5" y="69"/>
                    </a:lnTo>
                    <a:lnTo>
                      <a:pt x="5" y="67"/>
                    </a:lnTo>
                    <a:lnTo>
                      <a:pt x="0" y="69"/>
                    </a:lnTo>
                    <a:lnTo>
                      <a:pt x="0" y="65"/>
                    </a:lnTo>
                    <a:lnTo>
                      <a:pt x="1" y="62"/>
                    </a:lnTo>
                    <a:lnTo>
                      <a:pt x="1" y="59"/>
                    </a:lnTo>
                    <a:lnTo>
                      <a:pt x="3" y="56"/>
                    </a:lnTo>
                    <a:lnTo>
                      <a:pt x="7" y="56"/>
                    </a:lnTo>
                    <a:lnTo>
                      <a:pt x="8" y="53"/>
                    </a:lnTo>
                    <a:lnTo>
                      <a:pt x="10" y="49"/>
                    </a:lnTo>
                    <a:lnTo>
                      <a:pt x="12" y="46"/>
                    </a:lnTo>
                    <a:lnTo>
                      <a:pt x="15" y="43"/>
                    </a:lnTo>
                    <a:lnTo>
                      <a:pt x="18" y="40"/>
                    </a:lnTo>
                    <a:lnTo>
                      <a:pt x="21" y="36"/>
                    </a:lnTo>
                    <a:lnTo>
                      <a:pt x="24" y="33"/>
                    </a:lnTo>
                    <a:lnTo>
                      <a:pt x="28" y="30"/>
                    </a:lnTo>
                    <a:lnTo>
                      <a:pt x="32" y="27"/>
                    </a:lnTo>
                    <a:lnTo>
                      <a:pt x="36" y="24"/>
                    </a:lnTo>
                    <a:lnTo>
                      <a:pt x="40" y="22"/>
                    </a:lnTo>
                    <a:lnTo>
                      <a:pt x="45" y="19"/>
                    </a:lnTo>
                    <a:lnTo>
                      <a:pt x="50" y="17"/>
                    </a:lnTo>
                    <a:lnTo>
                      <a:pt x="55" y="14"/>
                    </a:lnTo>
                    <a:lnTo>
                      <a:pt x="60" y="12"/>
                    </a:lnTo>
                    <a:lnTo>
                      <a:pt x="65" y="10"/>
                    </a:lnTo>
                    <a:lnTo>
                      <a:pt x="68" y="9"/>
                    </a:lnTo>
                    <a:lnTo>
                      <a:pt x="71" y="8"/>
                    </a:lnTo>
                    <a:lnTo>
                      <a:pt x="73" y="8"/>
                    </a:lnTo>
                    <a:lnTo>
                      <a:pt x="76" y="7"/>
                    </a:lnTo>
                    <a:lnTo>
                      <a:pt x="79" y="6"/>
                    </a:lnTo>
                    <a:lnTo>
                      <a:pt x="81" y="6"/>
                    </a:lnTo>
                    <a:lnTo>
                      <a:pt x="84" y="5"/>
                    </a:lnTo>
                    <a:lnTo>
                      <a:pt x="87" y="5"/>
                    </a:lnTo>
                    <a:lnTo>
                      <a:pt x="89" y="4"/>
                    </a:lnTo>
                    <a:lnTo>
                      <a:pt x="92" y="4"/>
                    </a:lnTo>
                    <a:lnTo>
                      <a:pt x="94" y="4"/>
                    </a:lnTo>
                    <a:lnTo>
                      <a:pt x="97" y="3"/>
                    </a:lnTo>
                    <a:lnTo>
                      <a:pt x="99" y="3"/>
                    </a:lnTo>
                    <a:lnTo>
                      <a:pt x="101" y="3"/>
                    </a:lnTo>
                    <a:lnTo>
                      <a:pt x="104" y="3"/>
                    </a:lnTo>
                    <a:lnTo>
                      <a:pt x="106" y="3"/>
                    </a:lnTo>
                    <a:lnTo>
                      <a:pt x="108" y="0"/>
                    </a:lnTo>
                    <a:lnTo>
                      <a:pt x="110" y="0"/>
                    </a:lnTo>
                    <a:lnTo>
                      <a:pt x="112" y="0"/>
                    </a:lnTo>
                    <a:lnTo>
                      <a:pt x="113" y="0"/>
                    </a:lnTo>
                    <a:lnTo>
                      <a:pt x="115" y="0"/>
                    </a:lnTo>
                    <a:lnTo>
                      <a:pt x="117" y="1"/>
                    </a:lnTo>
                    <a:lnTo>
                      <a:pt x="118" y="1"/>
                    </a:lnTo>
                    <a:lnTo>
                      <a:pt x="120" y="1"/>
                    </a:lnTo>
                    <a:lnTo>
                      <a:pt x="122" y="1"/>
                    </a:lnTo>
                    <a:lnTo>
                      <a:pt x="119" y="4"/>
                    </a:lnTo>
                    <a:lnTo>
                      <a:pt x="120" y="4"/>
                    </a:lnTo>
                    <a:lnTo>
                      <a:pt x="121" y="5"/>
                    </a:lnTo>
                    <a:lnTo>
                      <a:pt x="122" y="5"/>
                    </a:lnTo>
                    <a:lnTo>
                      <a:pt x="123" y="5"/>
                    </a:lnTo>
                    <a:lnTo>
                      <a:pt x="124" y="5"/>
                    </a:lnTo>
                    <a:lnTo>
                      <a:pt x="125" y="6"/>
                    </a:lnTo>
                    <a:lnTo>
                      <a:pt x="128" y="3"/>
                    </a:lnTo>
                    <a:lnTo>
                      <a:pt x="129" y="3"/>
                    </a:lnTo>
                    <a:lnTo>
                      <a:pt x="130" y="3"/>
                    </a:lnTo>
                    <a:lnTo>
                      <a:pt x="131" y="4"/>
                    </a:lnTo>
                    <a:lnTo>
                      <a:pt x="128"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0" name="Freeform 159"/>
              <p:cNvSpPr>
                <a:spLocks/>
              </p:cNvSpPr>
              <p:nvPr/>
            </p:nvSpPr>
            <p:spPr bwMode="auto">
              <a:xfrm>
                <a:off x="2587" y="3014"/>
                <a:ext cx="96" cy="49"/>
              </a:xfrm>
              <a:custGeom>
                <a:avLst/>
                <a:gdLst>
                  <a:gd name="T0" fmla="*/ 18 w 96"/>
                  <a:gd name="T1" fmla="*/ 26 h 49"/>
                  <a:gd name="T2" fmla="*/ 20 w 96"/>
                  <a:gd name="T3" fmla="*/ 26 h 49"/>
                  <a:gd name="T4" fmla="*/ 22 w 96"/>
                  <a:gd name="T5" fmla="*/ 26 h 49"/>
                  <a:gd name="T6" fmla="*/ 25 w 96"/>
                  <a:gd name="T7" fmla="*/ 25 h 49"/>
                  <a:gd name="T8" fmla="*/ 27 w 96"/>
                  <a:gd name="T9" fmla="*/ 25 h 49"/>
                  <a:gd name="T10" fmla="*/ 29 w 96"/>
                  <a:gd name="T11" fmla="*/ 25 h 49"/>
                  <a:gd name="T12" fmla="*/ 32 w 96"/>
                  <a:gd name="T13" fmla="*/ 24 h 49"/>
                  <a:gd name="T14" fmla="*/ 34 w 96"/>
                  <a:gd name="T15" fmla="*/ 23 h 49"/>
                  <a:gd name="T16" fmla="*/ 38 w 96"/>
                  <a:gd name="T17" fmla="*/ 22 h 49"/>
                  <a:gd name="T18" fmla="*/ 42 w 96"/>
                  <a:gd name="T19" fmla="*/ 20 h 49"/>
                  <a:gd name="T20" fmla="*/ 46 w 96"/>
                  <a:gd name="T21" fmla="*/ 18 h 49"/>
                  <a:gd name="T22" fmla="*/ 50 w 96"/>
                  <a:gd name="T23" fmla="*/ 15 h 49"/>
                  <a:gd name="T24" fmla="*/ 53 w 96"/>
                  <a:gd name="T25" fmla="*/ 13 h 49"/>
                  <a:gd name="T26" fmla="*/ 56 w 96"/>
                  <a:gd name="T27" fmla="*/ 10 h 49"/>
                  <a:gd name="T28" fmla="*/ 58 w 96"/>
                  <a:gd name="T29" fmla="*/ 7 h 49"/>
                  <a:gd name="T30" fmla="*/ 60 w 96"/>
                  <a:gd name="T31" fmla="*/ 4 h 49"/>
                  <a:gd name="T32" fmla="*/ 96 w 96"/>
                  <a:gd name="T33" fmla="*/ 0 h 49"/>
                  <a:gd name="T34" fmla="*/ 92 w 96"/>
                  <a:gd name="T35" fmla="*/ 6 h 49"/>
                  <a:gd name="T36" fmla="*/ 88 w 96"/>
                  <a:gd name="T37" fmla="*/ 12 h 49"/>
                  <a:gd name="T38" fmla="*/ 82 w 96"/>
                  <a:gd name="T39" fmla="*/ 18 h 49"/>
                  <a:gd name="T40" fmla="*/ 75 w 96"/>
                  <a:gd name="T41" fmla="*/ 23 h 49"/>
                  <a:gd name="T42" fmla="*/ 68 w 96"/>
                  <a:gd name="T43" fmla="*/ 29 h 49"/>
                  <a:gd name="T44" fmla="*/ 59 w 96"/>
                  <a:gd name="T45" fmla="*/ 34 h 49"/>
                  <a:gd name="T46" fmla="*/ 50 w 96"/>
                  <a:gd name="T47" fmla="*/ 38 h 49"/>
                  <a:gd name="T48" fmla="*/ 41 w 96"/>
                  <a:gd name="T49" fmla="*/ 42 h 49"/>
                  <a:gd name="T50" fmla="*/ 35 w 96"/>
                  <a:gd name="T51" fmla="*/ 44 h 49"/>
                  <a:gd name="T52" fmla="*/ 30 w 96"/>
                  <a:gd name="T53" fmla="*/ 45 h 49"/>
                  <a:gd name="T54" fmla="*/ 25 w 96"/>
                  <a:gd name="T55" fmla="*/ 46 h 49"/>
                  <a:gd name="T56" fmla="*/ 20 w 96"/>
                  <a:gd name="T57" fmla="*/ 47 h 49"/>
                  <a:gd name="T58" fmla="*/ 15 w 96"/>
                  <a:gd name="T59" fmla="*/ 48 h 49"/>
                  <a:gd name="T60" fmla="*/ 10 w 96"/>
                  <a:gd name="T61" fmla="*/ 48 h 49"/>
                  <a:gd name="T62" fmla="*/ 5 w 96"/>
                  <a:gd name="T63" fmla="*/ 49 h 49"/>
                  <a:gd name="T64" fmla="*/ 0 w 96"/>
                  <a:gd name="T65" fmla="*/ 49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49"/>
                  <a:gd name="T101" fmla="*/ 96 w 9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49">
                    <a:moveTo>
                      <a:pt x="17" y="26"/>
                    </a:moveTo>
                    <a:lnTo>
                      <a:pt x="18" y="26"/>
                    </a:lnTo>
                    <a:lnTo>
                      <a:pt x="19" y="26"/>
                    </a:lnTo>
                    <a:lnTo>
                      <a:pt x="20" y="26"/>
                    </a:lnTo>
                    <a:lnTo>
                      <a:pt x="21" y="26"/>
                    </a:lnTo>
                    <a:lnTo>
                      <a:pt x="22" y="26"/>
                    </a:lnTo>
                    <a:lnTo>
                      <a:pt x="23" y="26"/>
                    </a:lnTo>
                    <a:lnTo>
                      <a:pt x="25" y="25"/>
                    </a:lnTo>
                    <a:lnTo>
                      <a:pt x="26" y="25"/>
                    </a:lnTo>
                    <a:lnTo>
                      <a:pt x="27" y="25"/>
                    </a:lnTo>
                    <a:lnTo>
                      <a:pt x="28" y="25"/>
                    </a:lnTo>
                    <a:lnTo>
                      <a:pt x="29" y="25"/>
                    </a:lnTo>
                    <a:lnTo>
                      <a:pt x="31" y="24"/>
                    </a:lnTo>
                    <a:lnTo>
                      <a:pt x="32" y="24"/>
                    </a:lnTo>
                    <a:lnTo>
                      <a:pt x="33" y="24"/>
                    </a:lnTo>
                    <a:lnTo>
                      <a:pt x="34" y="23"/>
                    </a:lnTo>
                    <a:lnTo>
                      <a:pt x="36" y="23"/>
                    </a:lnTo>
                    <a:lnTo>
                      <a:pt x="38" y="22"/>
                    </a:lnTo>
                    <a:lnTo>
                      <a:pt x="40" y="21"/>
                    </a:lnTo>
                    <a:lnTo>
                      <a:pt x="42" y="20"/>
                    </a:lnTo>
                    <a:lnTo>
                      <a:pt x="44" y="19"/>
                    </a:lnTo>
                    <a:lnTo>
                      <a:pt x="46" y="18"/>
                    </a:lnTo>
                    <a:lnTo>
                      <a:pt x="48" y="17"/>
                    </a:lnTo>
                    <a:lnTo>
                      <a:pt x="50" y="15"/>
                    </a:lnTo>
                    <a:lnTo>
                      <a:pt x="52" y="14"/>
                    </a:lnTo>
                    <a:lnTo>
                      <a:pt x="53" y="13"/>
                    </a:lnTo>
                    <a:lnTo>
                      <a:pt x="55" y="11"/>
                    </a:lnTo>
                    <a:lnTo>
                      <a:pt x="56" y="10"/>
                    </a:lnTo>
                    <a:lnTo>
                      <a:pt x="57" y="9"/>
                    </a:lnTo>
                    <a:lnTo>
                      <a:pt x="58" y="7"/>
                    </a:lnTo>
                    <a:lnTo>
                      <a:pt x="59" y="6"/>
                    </a:lnTo>
                    <a:lnTo>
                      <a:pt x="60" y="4"/>
                    </a:lnTo>
                    <a:lnTo>
                      <a:pt x="61" y="3"/>
                    </a:lnTo>
                    <a:lnTo>
                      <a:pt x="96" y="0"/>
                    </a:lnTo>
                    <a:lnTo>
                      <a:pt x="94" y="3"/>
                    </a:lnTo>
                    <a:lnTo>
                      <a:pt x="92" y="6"/>
                    </a:lnTo>
                    <a:lnTo>
                      <a:pt x="90" y="9"/>
                    </a:lnTo>
                    <a:lnTo>
                      <a:pt x="88" y="12"/>
                    </a:lnTo>
                    <a:lnTo>
                      <a:pt x="85" y="15"/>
                    </a:lnTo>
                    <a:lnTo>
                      <a:pt x="82" y="18"/>
                    </a:lnTo>
                    <a:lnTo>
                      <a:pt x="79" y="21"/>
                    </a:lnTo>
                    <a:lnTo>
                      <a:pt x="75" y="23"/>
                    </a:lnTo>
                    <a:lnTo>
                      <a:pt x="72" y="26"/>
                    </a:lnTo>
                    <a:lnTo>
                      <a:pt x="68" y="29"/>
                    </a:lnTo>
                    <a:lnTo>
                      <a:pt x="64" y="31"/>
                    </a:lnTo>
                    <a:lnTo>
                      <a:pt x="59" y="34"/>
                    </a:lnTo>
                    <a:lnTo>
                      <a:pt x="55" y="36"/>
                    </a:lnTo>
                    <a:lnTo>
                      <a:pt x="50" y="38"/>
                    </a:lnTo>
                    <a:lnTo>
                      <a:pt x="46" y="40"/>
                    </a:lnTo>
                    <a:lnTo>
                      <a:pt x="41" y="42"/>
                    </a:lnTo>
                    <a:lnTo>
                      <a:pt x="38" y="43"/>
                    </a:lnTo>
                    <a:lnTo>
                      <a:pt x="35" y="44"/>
                    </a:lnTo>
                    <a:lnTo>
                      <a:pt x="33" y="45"/>
                    </a:lnTo>
                    <a:lnTo>
                      <a:pt x="30" y="45"/>
                    </a:lnTo>
                    <a:lnTo>
                      <a:pt x="27" y="46"/>
                    </a:lnTo>
                    <a:lnTo>
                      <a:pt x="25" y="46"/>
                    </a:lnTo>
                    <a:lnTo>
                      <a:pt x="22" y="47"/>
                    </a:lnTo>
                    <a:lnTo>
                      <a:pt x="20" y="47"/>
                    </a:lnTo>
                    <a:lnTo>
                      <a:pt x="17" y="48"/>
                    </a:lnTo>
                    <a:lnTo>
                      <a:pt x="15" y="48"/>
                    </a:lnTo>
                    <a:lnTo>
                      <a:pt x="12" y="48"/>
                    </a:lnTo>
                    <a:lnTo>
                      <a:pt x="10" y="48"/>
                    </a:lnTo>
                    <a:lnTo>
                      <a:pt x="7" y="49"/>
                    </a:lnTo>
                    <a:lnTo>
                      <a:pt x="5" y="49"/>
                    </a:lnTo>
                    <a:lnTo>
                      <a:pt x="3" y="49"/>
                    </a:lnTo>
                    <a:lnTo>
                      <a:pt x="0" y="49"/>
                    </a:lnTo>
                    <a:lnTo>
                      <a:pt x="17"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1" name="Freeform 160"/>
              <p:cNvSpPr>
                <a:spLocks/>
              </p:cNvSpPr>
              <p:nvPr/>
            </p:nvSpPr>
            <p:spPr bwMode="auto">
              <a:xfrm>
                <a:off x="2648" y="2994"/>
                <a:ext cx="37" cy="17"/>
              </a:xfrm>
              <a:custGeom>
                <a:avLst/>
                <a:gdLst>
                  <a:gd name="T0" fmla="*/ 37 w 37"/>
                  <a:gd name="T1" fmla="*/ 8 h 17"/>
                  <a:gd name="T2" fmla="*/ 37 w 37"/>
                  <a:gd name="T3" fmla="*/ 6 h 17"/>
                  <a:gd name="T4" fmla="*/ 37 w 37"/>
                  <a:gd name="T5" fmla="*/ 5 h 17"/>
                  <a:gd name="T6" fmla="*/ 37 w 37"/>
                  <a:gd name="T7" fmla="*/ 4 h 17"/>
                  <a:gd name="T8" fmla="*/ 37 w 37"/>
                  <a:gd name="T9" fmla="*/ 2 h 17"/>
                  <a:gd name="T10" fmla="*/ 36 w 37"/>
                  <a:gd name="T11" fmla="*/ 2 h 17"/>
                  <a:gd name="T12" fmla="*/ 36 w 37"/>
                  <a:gd name="T13" fmla="*/ 1 h 17"/>
                  <a:gd name="T14" fmla="*/ 36 w 37"/>
                  <a:gd name="T15" fmla="*/ 1 h 17"/>
                  <a:gd name="T16" fmla="*/ 36 w 37"/>
                  <a:gd name="T17" fmla="*/ 0 h 17"/>
                  <a:gd name="T18" fmla="*/ 0 w 37"/>
                  <a:gd name="T19" fmla="*/ 14 h 17"/>
                  <a:gd name="T20" fmla="*/ 0 w 37"/>
                  <a:gd name="T21" fmla="*/ 14 h 17"/>
                  <a:gd name="T22" fmla="*/ 0 w 37"/>
                  <a:gd name="T23" fmla="*/ 14 h 17"/>
                  <a:gd name="T24" fmla="*/ 0 w 37"/>
                  <a:gd name="T25" fmla="*/ 15 h 17"/>
                  <a:gd name="T26" fmla="*/ 0 w 37"/>
                  <a:gd name="T27" fmla="*/ 15 h 17"/>
                  <a:gd name="T28" fmla="*/ 0 w 37"/>
                  <a:gd name="T29" fmla="*/ 15 h 17"/>
                  <a:gd name="T30" fmla="*/ 0 w 37"/>
                  <a:gd name="T31" fmla="*/ 16 h 17"/>
                  <a:gd name="T32" fmla="*/ 1 w 37"/>
                  <a:gd name="T33" fmla="*/ 17 h 17"/>
                  <a:gd name="T34" fmla="*/ 1 w 37"/>
                  <a:gd name="T35" fmla="*/ 17 h 17"/>
                  <a:gd name="T36" fmla="*/ 37 w 37"/>
                  <a:gd name="T37" fmla="*/ 8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7" y="8"/>
                    </a:moveTo>
                    <a:lnTo>
                      <a:pt x="37" y="6"/>
                    </a:lnTo>
                    <a:lnTo>
                      <a:pt x="37" y="5"/>
                    </a:lnTo>
                    <a:lnTo>
                      <a:pt x="37" y="4"/>
                    </a:lnTo>
                    <a:lnTo>
                      <a:pt x="37" y="2"/>
                    </a:lnTo>
                    <a:lnTo>
                      <a:pt x="36" y="2"/>
                    </a:lnTo>
                    <a:lnTo>
                      <a:pt x="36" y="1"/>
                    </a:lnTo>
                    <a:lnTo>
                      <a:pt x="36" y="0"/>
                    </a:lnTo>
                    <a:lnTo>
                      <a:pt x="0" y="14"/>
                    </a:lnTo>
                    <a:lnTo>
                      <a:pt x="0" y="15"/>
                    </a:lnTo>
                    <a:lnTo>
                      <a:pt x="0" y="16"/>
                    </a:lnTo>
                    <a:lnTo>
                      <a:pt x="1" y="17"/>
                    </a:lnTo>
                    <a:lnTo>
                      <a:pt x="37"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2" name="Freeform 161"/>
              <p:cNvSpPr>
                <a:spLocks/>
              </p:cNvSpPr>
              <p:nvPr/>
            </p:nvSpPr>
            <p:spPr bwMode="auto">
              <a:xfrm>
                <a:off x="2637" y="2977"/>
                <a:ext cx="28" cy="24"/>
              </a:xfrm>
              <a:custGeom>
                <a:avLst/>
                <a:gdLst>
                  <a:gd name="T0" fmla="*/ 28 w 28"/>
                  <a:gd name="T1" fmla="*/ 2 h 24"/>
                  <a:gd name="T2" fmla="*/ 27 w 28"/>
                  <a:gd name="T3" fmla="*/ 2 h 24"/>
                  <a:gd name="T4" fmla="*/ 26 w 28"/>
                  <a:gd name="T5" fmla="*/ 1 h 24"/>
                  <a:gd name="T6" fmla="*/ 25 w 28"/>
                  <a:gd name="T7" fmla="*/ 1 h 24"/>
                  <a:gd name="T8" fmla="*/ 25 w 28"/>
                  <a:gd name="T9" fmla="*/ 1 h 24"/>
                  <a:gd name="T10" fmla="*/ 24 w 28"/>
                  <a:gd name="T11" fmla="*/ 1 h 24"/>
                  <a:gd name="T12" fmla="*/ 23 w 28"/>
                  <a:gd name="T13" fmla="*/ 1 h 24"/>
                  <a:gd name="T14" fmla="*/ 23 w 28"/>
                  <a:gd name="T15" fmla="*/ 0 h 24"/>
                  <a:gd name="T16" fmla="*/ 22 w 28"/>
                  <a:gd name="T17" fmla="*/ 0 h 24"/>
                  <a:gd name="T18" fmla="*/ 0 w 28"/>
                  <a:gd name="T19" fmla="*/ 23 h 24"/>
                  <a:gd name="T20" fmla="*/ 0 w 28"/>
                  <a:gd name="T21" fmla="*/ 23 h 24"/>
                  <a:gd name="T22" fmla="*/ 1 w 28"/>
                  <a:gd name="T23" fmla="*/ 23 h 24"/>
                  <a:gd name="T24" fmla="*/ 2 w 28"/>
                  <a:gd name="T25" fmla="*/ 23 h 24"/>
                  <a:gd name="T26" fmla="*/ 2 w 28"/>
                  <a:gd name="T27" fmla="*/ 24 h 24"/>
                  <a:gd name="T28" fmla="*/ 28 w 28"/>
                  <a:gd name="T29" fmla="*/ 2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28" y="2"/>
                    </a:moveTo>
                    <a:lnTo>
                      <a:pt x="27" y="2"/>
                    </a:lnTo>
                    <a:lnTo>
                      <a:pt x="26" y="1"/>
                    </a:lnTo>
                    <a:lnTo>
                      <a:pt x="25" y="1"/>
                    </a:lnTo>
                    <a:lnTo>
                      <a:pt x="24" y="1"/>
                    </a:lnTo>
                    <a:lnTo>
                      <a:pt x="23" y="1"/>
                    </a:lnTo>
                    <a:lnTo>
                      <a:pt x="23" y="0"/>
                    </a:lnTo>
                    <a:lnTo>
                      <a:pt x="22" y="0"/>
                    </a:lnTo>
                    <a:lnTo>
                      <a:pt x="0" y="23"/>
                    </a:lnTo>
                    <a:lnTo>
                      <a:pt x="1" y="23"/>
                    </a:lnTo>
                    <a:lnTo>
                      <a:pt x="2" y="23"/>
                    </a:lnTo>
                    <a:lnTo>
                      <a:pt x="2" y="24"/>
                    </a:lnTo>
                    <a:lnTo>
                      <a:pt x="28"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3" name="Freeform 162"/>
              <p:cNvSpPr>
                <a:spLocks/>
              </p:cNvSpPr>
              <p:nvPr/>
            </p:nvSpPr>
            <p:spPr bwMode="auto">
              <a:xfrm>
                <a:off x="2552" y="2976"/>
                <a:ext cx="94" cy="50"/>
              </a:xfrm>
              <a:custGeom>
                <a:avLst/>
                <a:gdLst>
                  <a:gd name="T0" fmla="*/ 92 w 94"/>
                  <a:gd name="T1" fmla="*/ 0 h 50"/>
                  <a:gd name="T2" fmla="*/ 88 w 94"/>
                  <a:gd name="T3" fmla="*/ 0 h 50"/>
                  <a:gd name="T4" fmla="*/ 83 w 94"/>
                  <a:gd name="T5" fmla="*/ 1 h 50"/>
                  <a:gd name="T6" fmla="*/ 78 w 94"/>
                  <a:gd name="T7" fmla="*/ 1 h 50"/>
                  <a:gd name="T8" fmla="*/ 74 w 94"/>
                  <a:gd name="T9" fmla="*/ 2 h 50"/>
                  <a:gd name="T10" fmla="*/ 69 w 94"/>
                  <a:gd name="T11" fmla="*/ 3 h 50"/>
                  <a:gd name="T12" fmla="*/ 64 w 94"/>
                  <a:gd name="T13" fmla="*/ 5 h 50"/>
                  <a:gd name="T14" fmla="*/ 59 w 94"/>
                  <a:gd name="T15" fmla="*/ 6 h 50"/>
                  <a:gd name="T16" fmla="*/ 51 w 94"/>
                  <a:gd name="T17" fmla="*/ 9 h 50"/>
                  <a:gd name="T18" fmla="*/ 41 w 94"/>
                  <a:gd name="T19" fmla="*/ 13 h 50"/>
                  <a:gd name="T20" fmla="*/ 32 w 94"/>
                  <a:gd name="T21" fmla="*/ 18 h 50"/>
                  <a:gd name="T22" fmla="*/ 24 w 94"/>
                  <a:gd name="T23" fmla="*/ 23 h 50"/>
                  <a:gd name="T24" fmla="*/ 17 w 94"/>
                  <a:gd name="T25" fmla="*/ 29 h 50"/>
                  <a:gd name="T26" fmla="*/ 11 w 94"/>
                  <a:gd name="T27" fmla="*/ 35 h 50"/>
                  <a:gd name="T28" fmla="*/ 6 w 94"/>
                  <a:gd name="T29" fmla="*/ 41 h 50"/>
                  <a:gd name="T30" fmla="*/ 2 w 94"/>
                  <a:gd name="T31" fmla="*/ 47 h 50"/>
                  <a:gd name="T32" fmla="*/ 35 w 94"/>
                  <a:gd name="T33" fmla="*/ 47 h 50"/>
                  <a:gd name="T34" fmla="*/ 36 w 94"/>
                  <a:gd name="T35" fmla="*/ 44 h 50"/>
                  <a:gd name="T36" fmla="*/ 38 w 94"/>
                  <a:gd name="T37" fmla="*/ 41 h 50"/>
                  <a:gd name="T38" fmla="*/ 41 w 94"/>
                  <a:gd name="T39" fmla="*/ 38 h 50"/>
                  <a:gd name="T40" fmla="*/ 44 w 94"/>
                  <a:gd name="T41" fmla="*/ 35 h 50"/>
                  <a:gd name="T42" fmla="*/ 48 w 94"/>
                  <a:gd name="T43" fmla="*/ 33 h 50"/>
                  <a:gd name="T44" fmla="*/ 52 w 94"/>
                  <a:gd name="T45" fmla="*/ 30 h 50"/>
                  <a:gd name="T46" fmla="*/ 56 w 94"/>
                  <a:gd name="T47" fmla="*/ 28 h 50"/>
                  <a:gd name="T48" fmla="*/ 61 w 94"/>
                  <a:gd name="T49" fmla="*/ 26 h 50"/>
                  <a:gd name="T50" fmla="*/ 63 w 94"/>
                  <a:gd name="T51" fmla="*/ 25 h 50"/>
                  <a:gd name="T52" fmla="*/ 66 w 94"/>
                  <a:gd name="T53" fmla="*/ 25 h 50"/>
                  <a:gd name="T54" fmla="*/ 68 w 94"/>
                  <a:gd name="T55" fmla="*/ 24 h 50"/>
                  <a:gd name="T56" fmla="*/ 70 w 94"/>
                  <a:gd name="T57" fmla="*/ 24 h 50"/>
                  <a:gd name="T58" fmla="*/ 73 w 94"/>
                  <a:gd name="T59" fmla="*/ 24 h 50"/>
                  <a:gd name="T60" fmla="*/ 75 w 94"/>
                  <a:gd name="T61" fmla="*/ 23 h 50"/>
                  <a:gd name="T62" fmla="*/ 77 w 94"/>
                  <a:gd name="T63" fmla="*/ 23 h 50"/>
                  <a:gd name="T64" fmla="*/ 79 w 94"/>
                  <a:gd name="T65" fmla="*/ 23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50"/>
                  <a:gd name="T101" fmla="*/ 94 w 9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50">
                    <a:moveTo>
                      <a:pt x="94" y="0"/>
                    </a:moveTo>
                    <a:lnTo>
                      <a:pt x="92" y="0"/>
                    </a:lnTo>
                    <a:lnTo>
                      <a:pt x="90" y="0"/>
                    </a:lnTo>
                    <a:lnTo>
                      <a:pt x="88" y="0"/>
                    </a:lnTo>
                    <a:lnTo>
                      <a:pt x="85" y="0"/>
                    </a:lnTo>
                    <a:lnTo>
                      <a:pt x="83" y="1"/>
                    </a:lnTo>
                    <a:lnTo>
                      <a:pt x="81" y="1"/>
                    </a:lnTo>
                    <a:lnTo>
                      <a:pt x="78" y="1"/>
                    </a:lnTo>
                    <a:lnTo>
                      <a:pt x="76" y="2"/>
                    </a:lnTo>
                    <a:lnTo>
                      <a:pt x="74" y="2"/>
                    </a:lnTo>
                    <a:lnTo>
                      <a:pt x="71" y="3"/>
                    </a:lnTo>
                    <a:lnTo>
                      <a:pt x="69" y="3"/>
                    </a:lnTo>
                    <a:lnTo>
                      <a:pt x="66" y="4"/>
                    </a:lnTo>
                    <a:lnTo>
                      <a:pt x="64" y="5"/>
                    </a:lnTo>
                    <a:lnTo>
                      <a:pt x="61" y="5"/>
                    </a:lnTo>
                    <a:lnTo>
                      <a:pt x="59" y="6"/>
                    </a:lnTo>
                    <a:lnTo>
                      <a:pt x="56" y="7"/>
                    </a:lnTo>
                    <a:lnTo>
                      <a:pt x="51" y="9"/>
                    </a:lnTo>
                    <a:lnTo>
                      <a:pt x="46" y="11"/>
                    </a:lnTo>
                    <a:lnTo>
                      <a:pt x="41" y="13"/>
                    </a:lnTo>
                    <a:lnTo>
                      <a:pt x="37" y="15"/>
                    </a:lnTo>
                    <a:lnTo>
                      <a:pt x="32" y="18"/>
                    </a:lnTo>
                    <a:lnTo>
                      <a:pt x="28" y="21"/>
                    </a:lnTo>
                    <a:lnTo>
                      <a:pt x="24" y="23"/>
                    </a:lnTo>
                    <a:lnTo>
                      <a:pt x="20" y="26"/>
                    </a:lnTo>
                    <a:lnTo>
                      <a:pt x="17" y="29"/>
                    </a:lnTo>
                    <a:lnTo>
                      <a:pt x="14" y="32"/>
                    </a:lnTo>
                    <a:lnTo>
                      <a:pt x="11" y="35"/>
                    </a:lnTo>
                    <a:lnTo>
                      <a:pt x="8" y="38"/>
                    </a:lnTo>
                    <a:lnTo>
                      <a:pt x="6" y="41"/>
                    </a:lnTo>
                    <a:lnTo>
                      <a:pt x="4" y="44"/>
                    </a:lnTo>
                    <a:lnTo>
                      <a:pt x="2" y="47"/>
                    </a:lnTo>
                    <a:lnTo>
                      <a:pt x="0" y="50"/>
                    </a:lnTo>
                    <a:lnTo>
                      <a:pt x="35" y="47"/>
                    </a:lnTo>
                    <a:lnTo>
                      <a:pt x="35" y="45"/>
                    </a:lnTo>
                    <a:lnTo>
                      <a:pt x="36" y="44"/>
                    </a:lnTo>
                    <a:lnTo>
                      <a:pt x="37" y="42"/>
                    </a:lnTo>
                    <a:lnTo>
                      <a:pt x="38" y="41"/>
                    </a:lnTo>
                    <a:lnTo>
                      <a:pt x="40" y="39"/>
                    </a:lnTo>
                    <a:lnTo>
                      <a:pt x="41" y="38"/>
                    </a:lnTo>
                    <a:lnTo>
                      <a:pt x="43" y="36"/>
                    </a:lnTo>
                    <a:lnTo>
                      <a:pt x="44" y="35"/>
                    </a:lnTo>
                    <a:lnTo>
                      <a:pt x="46" y="34"/>
                    </a:lnTo>
                    <a:lnTo>
                      <a:pt x="48" y="33"/>
                    </a:lnTo>
                    <a:lnTo>
                      <a:pt x="50" y="31"/>
                    </a:lnTo>
                    <a:lnTo>
                      <a:pt x="52" y="30"/>
                    </a:lnTo>
                    <a:lnTo>
                      <a:pt x="54" y="29"/>
                    </a:lnTo>
                    <a:lnTo>
                      <a:pt x="56" y="28"/>
                    </a:lnTo>
                    <a:lnTo>
                      <a:pt x="59" y="27"/>
                    </a:lnTo>
                    <a:lnTo>
                      <a:pt x="61" y="26"/>
                    </a:lnTo>
                    <a:lnTo>
                      <a:pt x="62" y="26"/>
                    </a:lnTo>
                    <a:lnTo>
                      <a:pt x="63" y="25"/>
                    </a:lnTo>
                    <a:lnTo>
                      <a:pt x="65" y="25"/>
                    </a:lnTo>
                    <a:lnTo>
                      <a:pt x="66" y="25"/>
                    </a:lnTo>
                    <a:lnTo>
                      <a:pt x="67" y="24"/>
                    </a:lnTo>
                    <a:lnTo>
                      <a:pt x="68" y="24"/>
                    </a:lnTo>
                    <a:lnTo>
                      <a:pt x="69" y="24"/>
                    </a:lnTo>
                    <a:lnTo>
                      <a:pt x="70" y="24"/>
                    </a:lnTo>
                    <a:lnTo>
                      <a:pt x="71" y="24"/>
                    </a:lnTo>
                    <a:lnTo>
                      <a:pt x="73" y="24"/>
                    </a:lnTo>
                    <a:lnTo>
                      <a:pt x="74" y="23"/>
                    </a:lnTo>
                    <a:lnTo>
                      <a:pt x="75" y="23"/>
                    </a:lnTo>
                    <a:lnTo>
                      <a:pt x="76" y="23"/>
                    </a:lnTo>
                    <a:lnTo>
                      <a:pt x="77" y="23"/>
                    </a:lnTo>
                    <a:lnTo>
                      <a:pt x="78" y="23"/>
                    </a:lnTo>
                    <a:lnTo>
                      <a:pt x="79" y="23"/>
                    </a:lnTo>
                    <a:lnTo>
                      <a:pt x="9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4" name="Freeform 163"/>
              <p:cNvSpPr>
                <a:spLocks/>
              </p:cNvSpPr>
              <p:nvPr/>
            </p:nvSpPr>
            <p:spPr bwMode="auto">
              <a:xfrm>
                <a:off x="2590" y="3030"/>
                <a:ext cx="9" cy="7"/>
              </a:xfrm>
              <a:custGeom>
                <a:avLst/>
                <a:gdLst>
                  <a:gd name="T0" fmla="*/ 4 w 9"/>
                  <a:gd name="T1" fmla="*/ 0 h 7"/>
                  <a:gd name="T2" fmla="*/ 4 w 9"/>
                  <a:gd name="T3" fmla="*/ 1 h 7"/>
                  <a:gd name="T4" fmla="*/ 4 w 9"/>
                  <a:gd name="T5" fmla="*/ 2 h 7"/>
                  <a:gd name="T6" fmla="*/ 5 w 9"/>
                  <a:gd name="T7" fmla="*/ 2 h 7"/>
                  <a:gd name="T8" fmla="*/ 6 w 9"/>
                  <a:gd name="T9" fmla="*/ 3 h 7"/>
                  <a:gd name="T10" fmla="*/ 6 w 9"/>
                  <a:gd name="T11" fmla="*/ 3 h 7"/>
                  <a:gd name="T12" fmla="*/ 7 w 9"/>
                  <a:gd name="T13" fmla="*/ 4 h 7"/>
                  <a:gd name="T14" fmla="*/ 8 w 9"/>
                  <a:gd name="T15" fmla="*/ 4 h 7"/>
                  <a:gd name="T16" fmla="*/ 9 w 9"/>
                  <a:gd name="T17" fmla="*/ 4 h 7"/>
                  <a:gd name="T18" fmla="*/ 6 w 9"/>
                  <a:gd name="T19" fmla="*/ 7 h 7"/>
                  <a:gd name="T20" fmla="*/ 5 w 9"/>
                  <a:gd name="T21" fmla="*/ 6 h 7"/>
                  <a:gd name="T22" fmla="*/ 4 w 9"/>
                  <a:gd name="T23" fmla="*/ 6 h 7"/>
                  <a:gd name="T24" fmla="*/ 3 w 9"/>
                  <a:gd name="T25" fmla="*/ 5 h 7"/>
                  <a:gd name="T26" fmla="*/ 2 w 9"/>
                  <a:gd name="T27" fmla="*/ 5 h 7"/>
                  <a:gd name="T28" fmla="*/ 2 w 9"/>
                  <a:gd name="T29" fmla="*/ 4 h 7"/>
                  <a:gd name="T30" fmla="*/ 1 w 9"/>
                  <a:gd name="T31" fmla="*/ 3 h 7"/>
                  <a:gd name="T32" fmla="*/ 0 w 9"/>
                  <a:gd name="T33" fmla="*/ 3 h 7"/>
                  <a:gd name="T34" fmla="*/ 0 w 9"/>
                  <a:gd name="T35" fmla="*/ 2 h 7"/>
                  <a:gd name="T36" fmla="*/ 4 w 9"/>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4" y="0"/>
                    </a:moveTo>
                    <a:lnTo>
                      <a:pt x="4" y="1"/>
                    </a:lnTo>
                    <a:lnTo>
                      <a:pt x="4" y="2"/>
                    </a:lnTo>
                    <a:lnTo>
                      <a:pt x="5" y="2"/>
                    </a:lnTo>
                    <a:lnTo>
                      <a:pt x="6" y="3"/>
                    </a:lnTo>
                    <a:lnTo>
                      <a:pt x="7" y="4"/>
                    </a:lnTo>
                    <a:lnTo>
                      <a:pt x="8" y="4"/>
                    </a:lnTo>
                    <a:lnTo>
                      <a:pt x="9" y="4"/>
                    </a:lnTo>
                    <a:lnTo>
                      <a:pt x="6" y="7"/>
                    </a:lnTo>
                    <a:lnTo>
                      <a:pt x="5" y="6"/>
                    </a:lnTo>
                    <a:lnTo>
                      <a:pt x="4" y="6"/>
                    </a:lnTo>
                    <a:lnTo>
                      <a:pt x="3" y="5"/>
                    </a:lnTo>
                    <a:lnTo>
                      <a:pt x="2" y="5"/>
                    </a:lnTo>
                    <a:lnTo>
                      <a:pt x="2" y="4"/>
                    </a:lnTo>
                    <a:lnTo>
                      <a:pt x="1" y="3"/>
                    </a:lnTo>
                    <a:lnTo>
                      <a:pt x="0" y="3"/>
                    </a:lnTo>
                    <a:lnTo>
                      <a:pt x="0" y="2"/>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5" name="Freeform 164"/>
              <p:cNvSpPr>
                <a:spLocks/>
              </p:cNvSpPr>
              <p:nvPr/>
            </p:nvSpPr>
            <p:spPr bwMode="auto">
              <a:xfrm>
                <a:off x="2597" y="3035"/>
                <a:ext cx="5" cy="3"/>
              </a:xfrm>
              <a:custGeom>
                <a:avLst/>
                <a:gdLst>
                  <a:gd name="T0" fmla="*/ 3 w 5"/>
                  <a:gd name="T1" fmla="*/ 0 h 3"/>
                  <a:gd name="T2" fmla="*/ 3 w 5"/>
                  <a:gd name="T3" fmla="*/ 0 h 3"/>
                  <a:gd name="T4" fmla="*/ 4 w 5"/>
                  <a:gd name="T5" fmla="*/ 0 h 3"/>
                  <a:gd name="T6" fmla="*/ 4 w 5"/>
                  <a:gd name="T7" fmla="*/ 0 h 3"/>
                  <a:gd name="T8" fmla="*/ 5 w 5"/>
                  <a:gd name="T9" fmla="*/ 0 h 3"/>
                  <a:gd name="T10" fmla="*/ 2 w 5"/>
                  <a:gd name="T11" fmla="*/ 3 h 3"/>
                  <a:gd name="T12" fmla="*/ 2 w 5"/>
                  <a:gd name="T13" fmla="*/ 2 h 3"/>
                  <a:gd name="T14" fmla="*/ 1 w 5"/>
                  <a:gd name="T15" fmla="*/ 2 h 3"/>
                  <a:gd name="T16" fmla="*/ 0 w 5"/>
                  <a:gd name="T17" fmla="*/ 2 h 3"/>
                  <a:gd name="T18" fmla="*/ 0 w 5"/>
                  <a:gd name="T19" fmla="*/ 2 h 3"/>
                  <a:gd name="T20" fmla="*/ 3 w 5"/>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3" y="0"/>
                    </a:moveTo>
                    <a:lnTo>
                      <a:pt x="3" y="0"/>
                    </a:lnTo>
                    <a:lnTo>
                      <a:pt x="4" y="0"/>
                    </a:lnTo>
                    <a:lnTo>
                      <a:pt x="5" y="0"/>
                    </a:lnTo>
                    <a:lnTo>
                      <a:pt x="2" y="3"/>
                    </a:lnTo>
                    <a:lnTo>
                      <a:pt x="2" y="2"/>
                    </a:lnTo>
                    <a:lnTo>
                      <a:pt x="1" y="2"/>
                    </a:lnTo>
                    <a:lnTo>
                      <a:pt x="0" y="2"/>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6" name="Freeform 165"/>
              <p:cNvSpPr>
                <a:spLocks/>
              </p:cNvSpPr>
              <p:nvPr/>
            </p:nvSpPr>
            <p:spPr bwMode="auto">
              <a:xfrm>
                <a:off x="2642" y="3009"/>
                <a:ext cx="4" cy="4"/>
              </a:xfrm>
              <a:custGeom>
                <a:avLst/>
                <a:gdLst>
                  <a:gd name="T0" fmla="*/ 4 w 4"/>
                  <a:gd name="T1" fmla="*/ 3 h 4"/>
                  <a:gd name="T2" fmla="*/ 4 w 4"/>
                  <a:gd name="T3" fmla="*/ 2 h 4"/>
                  <a:gd name="T4" fmla="*/ 4 w 4"/>
                  <a:gd name="T5" fmla="*/ 2 h 4"/>
                  <a:gd name="T6" fmla="*/ 4 w 4"/>
                  <a:gd name="T7" fmla="*/ 1 h 4"/>
                  <a:gd name="T8" fmla="*/ 4 w 4"/>
                  <a:gd name="T9" fmla="*/ 1 h 4"/>
                  <a:gd name="T10" fmla="*/ 4 w 4"/>
                  <a:gd name="T11" fmla="*/ 0 h 4"/>
                  <a:gd name="T12" fmla="*/ 4 w 4"/>
                  <a:gd name="T13" fmla="*/ 0 h 4"/>
                  <a:gd name="T14" fmla="*/ 4 w 4"/>
                  <a:gd name="T15" fmla="*/ 0 h 4"/>
                  <a:gd name="T16" fmla="*/ 4 w 4"/>
                  <a:gd name="T17" fmla="*/ 0 h 4"/>
                  <a:gd name="T18" fmla="*/ 0 w 4"/>
                  <a:gd name="T19" fmla="*/ 1 h 4"/>
                  <a:gd name="T20" fmla="*/ 0 w 4"/>
                  <a:gd name="T21" fmla="*/ 1 h 4"/>
                  <a:gd name="T22" fmla="*/ 0 w 4"/>
                  <a:gd name="T23" fmla="*/ 2 h 4"/>
                  <a:gd name="T24" fmla="*/ 0 w 4"/>
                  <a:gd name="T25" fmla="*/ 2 h 4"/>
                  <a:gd name="T26" fmla="*/ 0 w 4"/>
                  <a:gd name="T27" fmla="*/ 2 h 4"/>
                  <a:gd name="T28" fmla="*/ 0 w 4"/>
                  <a:gd name="T29" fmla="*/ 2 h 4"/>
                  <a:gd name="T30" fmla="*/ 0 w 4"/>
                  <a:gd name="T31" fmla="*/ 3 h 4"/>
                  <a:gd name="T32" fmla="*/ 0 w 4"/>
                  <a:gd name="T33" fmla="*/ 3 h 4"/>
                  <a:gd name="T34" fmla="*/ 0 w 4"/>
                  <a:gd name="T35" fmla="*/ 4 h 4"/>
                  <a:gd name="T36" fmla="*/ 4 w 4"/>
                  <a:gd name="T37" fmla="*/ 3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
                  <a:gd name="T59" fmla="*/ 4 w 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
                    <a:moveTo>
                      <a:pt x="4" y="3"/>
                    </a:moveTo>
                    <a:lnTo>
                      <a:pt x="4" y="2"/>
                    </a:lnTo>
                    <a:lnTo>
                      <a:pt x="4" y="1"/>
                    </a:lnTo>
                    <a:lnTo>
                      <a:pt x="4" y="0"/>
                    </a:lnTo>
                    <a:lnTo>
                      <a:pt x="0" y="1"/>
                    </a:lnTo>
                    <a:lnTo>
                      <a:pt x="0" y="2"/>
                    </a:lnTo>
                    <a:lnTo>
                      <a:pt x="0" y="3"/>
                    </a:lnTo>
                    <a:lnTo>
                      <a:pt x="0" y="4"/>
                    </a:lnTo>
                    <a:lnTo>
                      <a:pt x="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7" name="Freeform 166"/>
              <p:cNvSpPr>
                <a:spLocks/>
              </p:cNvSpPr>
              <p:nvPr/>
            </p:nvSpPr>
            <p:spPr bwMode="auto">
              <a:xfrm>
                <a:off x="2588" y="3026"/>
                <a:ext cx="5" cy="4"/>
              </a:xfrm>
              <a:custGeom>
                <a:avLst/>
                <a:gdLst>
                  <a:gd name="T0" fmla="*/ 4 w 5"/>
                  <a:gd name="T1" fmla="*/ 0 h 4"/>
                  <a:gd name="T2" fmla="*/ 4 w 5"/>
                  <a:gd name="T3" fmla="*/ 1 h 4"/>
                  <a:gd name="T4" fmla="*/ 4 w 5"/>
                  <a:gd name="T5" fmla="*/ 1 h 4"/>
                  <a:gd name="T6" fmla="*/ 4 w 5"/>
                  <a:gd name="T7" fmla="*/ 2 h 4"/>
                  <a:gd name="T8" fmla="*/ 4 w 5"/>
                  <a:gd name="T9" fmla="*/ 2 h 4"/>
                  <a:gd name="T10" fmla="*/ 5 w 5"/>
                  <a:gd name="T11" fmla="*/ 2 h 4"/>
                  <a:gd name="T12" fmla="*/ 5 w 5"/>
                  <a:gd name="T13" fmla="*/ 3 h 4"/>
                  <a:gd name="T14" fmla="*/ 5 w 5"/>
                  <a:gd name="T15" fmla="*/ 3 h 4"/>
                  <a:gd name="T16" fmla="*/ 5 w 5"/>
                  <a:gd name="T17" fmla="*/ 3 h 4"/>
                  <a:gd name="T18" fmla="*/ 1 w 5"/>
                  <a:gd name="T19" fmla="*/ 4 h 4"/>
                  <a:gd name="T20" fmla="*/ 1 w 5"/>
                  <a:gd name="T21" fmla="*/ 4 h 4"/>
                  <a:gd name="T22" fmla="*/ 1 w 5"/>
                  <a:gd name="T23" fmla="*/ 4 h 4"/>
                  <a:gd name="T24" fmla="*/ 1 w 5"/>
                  <a:gd name="T25" fmla="*/ 4 h 4"/>
                  <a:gd name="T26" fmla="*/ 1 w 5"/>
                  <a:gd name="T27" fmla="*/ 3 h 4"/>
                  <a:gd name="T28" fmla="*/ 0 w 5"/>
                  <a:gd name="T29" fmla="*/ 3 h 4"/>
                  <a:gd name="T30" fmla="*/ 0 w 5"/>
                  <a:gd name="T31" fmla="*/ 2 h 4"/>
                  <a:gd name="T32" fmla="*/ 0 w 5"/>
                  <a:gd name="T33" fmla="*/ 2 h 4"/>
                  <a:gd name="T34" fmla="*/ 0 w 5"/>
                  <a:gd name="T35" fmla="*/ 1 h 4"/>
                  <a:gd name="T36" fmla="*/ 4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4"/>
                  <a:gd name="T59" fmla="*/ 5 w 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4">
                    <a:moveTo>
                      <a:pt x="4" y="0"/>
                    </a:moveTo>
                    <a:lnTo>
                      <a:pt x="4" y="1"/>
                    </a:lnTo>
                    <a:lnTo>
                      <a:pt x="4" y="2"/>
                    </a:lnTo>
                    <a:lnTo>
                      <a:pt x="5" y="2"/>
                    </a:lnTo>
                    <a:lnTo>
                      <a:pt x="5" y="3"/>
                    </a:lnTo>
                    <a:lnTo>
                      <a:pt x="1" y="4"/>
                    </a:lnTo>
                    <a:lnTo>
                      <a:pt x="1" y="3"/>
                    </a:lnTo>
                    <a:lnTo>
                      <a:pt x="0" y="3"/>
                    </a:lnTo>
                    <a:lnTo>
                      <a:pt x="0" y="2"/>
                    </a:lnTo>
                    <a:lnTo>
                      <a:pt x="0" y="1"/>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8" name="Freeform 167"/>
              <p:cNvSpPr>
                <a:spLocks/>
              </p:cNvSpPr>
              <p:nvPr/>
            </p:nvSpPr>
            <p:spPr bwMode="auto">
              <a:xfrm>
                <a:off x="2605" y="3017"/>
                <a:ext cx="40" cy="21"/>
              </a:xfrm>
              <a:custGeom>
                <a:avLst/>
                <a:gdLst>
                  <a:gd name="T0" fmla="*/ 37 w 40"/>
                  <a:gd name="T1" fmla="*/ 0 h 21"/>
                  <a:gd name="T2" fmla="*/ 36 w 40"/>
                  <a:gd name="T3" fmla="*/ 1 h 21"/>
                  <a:gd name="T4" fmla="*/ 36 w 40"/>
                  <a:gd name="T5" fmla="*/ 2 h 21"/>
                  <a:gd name="T6" fmla="*/ 35 w 40"/>
                  <a:gd name="T7" fmla="*/ 4 h 21"/>
                  <a:gd name="T8" fmla="*/ 34 w 40"/>
                  <a:gd name="T9" fmla="*/ 5 h 21"/>
                  <a:gd name="T10" fmla="*/ 33 w 40"/>
                  <a:gd name="T11" fmla="*/ 6 h 21"/>
                  <a:gd name="T12" fmla="*/ 32 w 40"/>
                  <a:gd name="T13" fmla="*/ 7 h 21"/>
                  <a:gd name="T14" fmla="*/ 31 w 40"/>
                  <a:gd name="T15" fmla="*/ 8 h 21"/>
                  <a:gd name="T16" fmla="*/ 30 w 40"/>
                  <a:gd name="T17" fmla="*/ 9 h 21"/>
                  <a:gd name="T18" fmla="*/ 28 w 40"/>
                  <a:gd name="T19" fmla="*/ 10 h 21"/>
                  <a:gd name="T20" fmla="*/ 27 w 40"/>
                  <a:gd name="T21" fmla="*/ 11 h 21"/>
                  <a:gd name="T22" fmla="*/ 25 w 40"/>
                  <a:gd name="T23" fmla="*/ 12 h 21"/>
                  <a:gd name="T24" fmla="*/ 24 w 40"/>
                  <a:gd name="T25" fmla="*/ 13 h 21"/>
                  <a:gd name="T26" fmla="*/ 22 w 40"/>
                  <a:gd name="T27" fmla="*/ 14 h 21"/>
                  <a:gd name="T28" fmla="*/ 20 w 40"/>
                  <a:gd name="T29" fmla="*/ 15 h 21"/>
                  <a:gd name="T30" fmla="*/ 18 w 40"/>
                  <a:gd name="T31" fmla="*/ 16 h 21"/>
                  <a:gd name="T32" fmla="*/ 17 w 40"/>
                  <a:gd name="T33" fmla="*/ 16 h 21"/>
                  <a:gd name="T34" fmla="*/ 15 w 40"/>
                  <a:gd name="T35" fmla="*/ 17 h 21"/>
                  <a:gd name="T36" fmla="*/ 13 w 40"/>
                  <a:gd name="T37" fmla="*/ 18 h 21"/>
                  <a:gd name="T38" fmla="*/ 11 w 40"/>
                  <a:gd name="T39" fmla="*/ 18 h 21"/>
                  <a:gd name="T40" fmla="*/ 9 w 40"/>
                  <a:gd name="T41" fmla="*/ 18 h 21"/>
                  <a:gd name="T42" fmla="*/ 7 w 40"/>
                  <a:gd name="T43" fmla="*/ 19 h 21"/>
                  <a:gd name="T44" fmla="*/ 5 w 40"/>
                  <a:gd name="T45" fmla="*/ 19 h 21"/>
                  <a:gd name="T46" fmla="*/ 3 w 40"/>
                  <a:gd name="T47" fmla="*/ 19 h 21"/>
                  <a:gd name="T48" fmla="*/ 2 w 40"/>
                  <a:gd name="T49" fmla="*/ 19 h 21"/>
                  <a:gd name="T50" fmla="*/ 0 w 40"/>
                  <a:gd name="T51" fmla="*/ 21 h 21"/>
                  <a:gd name="T52" fmla="*/ 1 w 40"/>
                  <a:gd name="T53" fmla="*/ 21 h 21"/>
                  <a:gd name="T54" fmla="*/ 2 w 40"/>
                  <a:gd name="T55" fmla="*/ 21 h 21"/>
                  <a:gd name="T56" fmla="*/ 3 w 40"/>
                  <a:gd name="T57" fmla="*/ 21 h 21"/>
                  <a:gd name="T58" fmla="*/ 4 w 40"/>
                  <a:gd name="T59" fmla="*/ 21 h 21"/>
                  <a:gd name="T60" fmla="*/ 5 w 40"/>
                  <a:gd name="T61" fmla="*/ 21 h 21"/>
                  <a:gd name="T62" fmla="*/ 6 w 40"/>
                  <a:gd name="T63" fmla="*/ 21 h 21"/>
                  <a:gd name="T64" fmla="*/ 7 w 40"/>
                  <a:gd name="T65" fmla="*/ 21 h 21"/>
                  <a:gd name="T66" fmla="*/ 8 w 40"/>
                  <a:gd name="T67" fmla="*/ 21 h 21"/>
                  <a:gd name="T68" fmla="*/ 9 w 40"/>
                  <a:gd name="T69" fmla="*/ 21 h 21"/>
                  <a:gd name="T70" fmla="*/ 10 w 40"/>
                  <a:gd name="T71" fmla="*/ 20 h 21"/>
                  <a:gd name="T72" fmla="*/ 11 w 40"/>
                  <a:gd name="T73" fmla="*/ 20 h 21"/>
                  <a:gd name="T74" fmla="*/ 13 w 40"/>
                  <a:gd name="T75" fmla="*/ 20 h 21"/>
                  <a:gd name="T76" fmla="*/ 14 w 40"/>
                  <a:gd name="T77" fmla="*/ 20 h 21"/>
                  <a:gd name="T78" fmla="*/ 15 w 40"/>
                  <a:gd name="T79" fmla="*/ 19 h 21"/>
                  <a:gd name="T80" fmla="*/ 16 w 40"/>
                  <a:gd name="T81" fmla="*/ 19 h 21"/>
                  <a:gd name="T82" fmla="*/ 17 w 40"/>
                  <a:gd name="T83" fmla="*/ 19 h 21"/>
                  <a:gd name="T84" fmla="*/ 19 w 40"/>
                  <a:gd name="T85" fmla="*/ 18 h 21"/>
                  <a:gd name="T86" fmla="*/ 21 w 40"/>
                  <a:gd name="T87" fmla="*/ 17 h 21"/>
                  <a:gd name="T88" fmla="*/ 23 w 40"/>
                  <a:gd name="T89" fmla="*/ 16 h 21"/>
                  <a:gd name="T90" fmla="*/ 25 w 40"/>
                  <a:gd name="T91" fmla="*/ 15 h 21"/>
                  <a:gd name="T92" fmla="*/ 27 w 40"/>
                  <a:gd name="T93" fmla="*/ 14 h 21"/>
                  <a:gd name="T94" fmla="*/ 29 w 40"/>
                  <a:gd name="T95" fmla="*/ 13 h 21"/>
                  <a:gd name="T96" fmla="*/ 31 w 40"/>
                  <a:gd name="T97" fmla="*/ 12 h 21"/>
                  <a:gd name="T98" fmla="*/ 32 w 40"/>
                  <a:gd name="T99" fmla="*/ 10 h 21"/>
                  <a:gd name="T100" fmla="*/ 34 w 40"/>
                  <a:gd name="T101" fmla="*/ 9 h 21"/>
                  <a:gd name="T102" fmla="*/ 35 w 40"/>
                  <a:gd name="T103" fmla="*/ 8 h 21"/>
                  <a:gd name="T104" fmla="*/ 36 w 40"/>
                  <a:gd name="T105" fmla="*/ 7 h 21"/>
                  <a:gd name="T106" fmla="*/ 37 w 40"/>
                  <a:gd name="T107" fmla="*/ 5 h 21"/>
                  <a:gd name="T108" fmla="*/ 38 w 40"/>
                  <a:gd name="T109" fmla="*/ 4 h 21"/>
                  <a:gd name="T110" fmla="*/ 39 w 40"/>
                  <a:gd name="T111" fmla="*/ 2 h 21"/>
                  <a:gd name="T112" fmla="*/ 40 w 40"/>
                  <a:gd name="T113" fmla="*/ 1 h 21"/>
                  <a:gd name="T114" fmla="*/ 40 w 40"/>
                  <a:gd name="T115" fmla="*/ 0 h 21"/>
                  <a:gd name="T116" fmla="*/ 37 w 40"/>
                  <a:gd name="T117" fmla="*/ 0 h 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
                  <a:gd name="T178" fmla="*/ 0 h 21"/>
                  <a:gd name="T179" fmla="*/ 40 w 40"/>
                  <a:gd name="T180" fmla="*/ 21 h 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 h="21">
                    <a:moveTo>
                      <a:pt x="37" y="0"/>
                    </a:moveTo>
                    <a:lnTo>
                      <a:pt x="36" y="1"/>
                    </a:lnTo>
                    <a:lnTo>
                      <a:pt x="36" y="2"/>
                    </a:lnTo>
                    <a:lnTo>
                      <a:pt x="35" y="4"/>
                    </a:lnTo>
                    <a:lnTo>
                      <a:pt x="34" y="5"/>
                    </a:lnTo>
                    <a:lnTo>
                      <a:pt x="33" y="6"/>
                    </a:lnTo>
                    <a:lnTo>
                      <a:pt x="32" y="7"/>
                    </a:lnTo>
                    <a:lnTo>
                      <a:pt x="31" y="8"/>
                    </a:lnTo>
                    <a:lnTo>
                      <a:pt x="30" y="9"/>
                    </a:lnTo>
                    <a:lnTo>
                      <a:pt x="28" y="10"/>
                    </a:lnTo>
                    <a:lnTo>
                      <a:pt x="27" y="11"/>
                    </a:lnTo>
                    <a:lnTo>
                      <a:pt x="25" y="12"/>
                    </a:lnTo>
                    <a:lnTo>
                      <a:pt x="24" y="13"/>
                    </a:lnTo>
                    <a:lnTo>
                      <a:pt x="22" y="14"/>
                    </a:lnTo>
                    <a:lnTo>
                      <a:pt x="20" y="15"/>
                    </a:lnTo>
                    <a:lnTo>
                      <a:pt x="18" y="16"/>
                    </a:lnTo>
                    <a:lnTo>
                      <a:pt x="17" y="16"/>
                    </a:lnTo>
                    <a:lnTo>
                      <a:pt x="15" y="17"/>
                    </a:lnTo>
                    <a:lnTo>
                      <a:pt x="13" y="18"/>
                    </a:lnTo>
                    <a:lnTo>
                      <a:pt x="11" y="18"/>
                    </a:lnTo>
                    <a:lnTo>
                      <a:pt x="9" y="18"/>
                    </a:lnTo>
                    <a:lnTo>
                      <a:pt x="7" y="19"/>
                    </a:lnTo>
                    <a:lnTo>
                      <a:pt x="5" y="19"/>
                    </a:lnTo>
                    <a:lnTo>
                      <a:pt x="3" y="19"/>
                    </a:lnTo>
                    <a:lnTo>
                      <a:pt x="2" y="19"/>
                    </a:lnTo>
                    <a:lnTo>
                      <a:pt x="0" y="21"/>
                    </a:lnTo>
                    <a:lnTo>
                      <a:pt x="1" y="21"/>
                    </a:lnTo>
                    <a:lnTo>
                      <a:pt x="2" y="21"/>
                    </a:lnTo>
                    <a:lnTo>
                      <a:pt x="3" y="21"/>
                    </a:lnTo>
                    <a:lnTo>
                      <a:pt x="4" y="21"/>
                    </a:lnTo>
                    <a:lnTo>
                      <a:pt x="5" y="21"/>
                    </a:lnTo>
                    <a:lnTo>
                      <a:pt x="6" y="21"/>
                    </a:lnTo>
                    <a:lnTo>
                      <a:pt x="7" y="21"/>
                    </a:lnTo>
                    <a:lnTo>
                      <a:pt x="8" y="21"/>
                    </a:lnTo>
                    <a:lnTo>
                      <a:pt x="9" y="21"/>
                    </a:lnTo>
                    <a:lnTo>
                      <a:pt x="10" y="20"/>
                    </a:lnTo>
                    <a:lnTo>
                      <a:pt x="11" y="20"/>
                    </a:lnTo>
                    <a:lnTo>
                      <a:pt x="13" y="20"/>
                    </a:lnTo>
                    <a:lnTo>
                      <a:pt x="14" y="20"/>
                    </a:lnTo>
                    <a:lnTo>
                      <a:pt x="15" y="19"/>
                    </a:lnTo>
                    <a:lnTo>
                      <a:pt x="16" y="19"/>
                    </a:lnTo>
                    <a:lnTo>
                      <a:pt x="17" y="19"/>
                    </a:lnTo>
                    <a:lnTo>
                      <a:pt x="19" y="18"/>
                    </a:lnTo>
                    <a:lnTo>
                      <a:pt x="21" y="17"/>
                    </a:lnTo>
                    <a:lnTo>
                      <a:pt x="23" y="16"/>
                    </a:lnTo>
                    <a:lnTo>
                      <a:pt x="25" y="15"/>
                    </a:lnTo>
                    <a:lnTo>
                      <a:pt x="27" y="14"/>
                    </a:lnTo>
                    <a:lnTo>
                      <a:pt x="29" y="13"/>
                    </a:lnTo>
                    <a:lnTo>
                      <a:pt x="31" y="12"/>
                    </a:lnTo>
                    <a:lnTo>
                      <a:pt x="32" y="10"/>
                    </a:lnTo>
                    <a:lnTo>
                      <a:pt x="34" y="9"/>
                    </a:lnTo>
                    <a:lnTo>
                      <a:pt x="35" y="8"/>
                    </a:lnTo>
                    <a:lnTo>
                      <a:pt x="36" y="7"/>
                    </a:lnTo>
                    <a:lnTo>
                      <a:pt x="37" y="5"/>
                    </a:lnTo>
                    <a:lnTo>
                      <a:pt x="38" y="4"/>
                    </a:lnTo>
                    <a:lnTo>
                      <a:pt x="39" y="2"/>
                    </a:lnTo>
                    <a:lnTo>
                      <a:pt x="40" y="1"/>
                    </a:lnTo>
                    <a:lnTo>
                      <a:pt x="40" y="0"/>
                    </a:lnTo>
                    <a:lnTo>
                      <a:pt x="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9" name="Freeform 168"/>
              <p:cNvSpPr>
                <a:spLocks/>
              </p:cNvSpPr>
              <p:nvPr/>
            </p:nvSpPr>
            <p:spPr bwMode="auto">
              <a:xfrm>
                <a:off x="2641" y="2980"/>
                <a:ext cx="41" cy="26"/>
              </a:xfrm>
              <a:custGeom>
                <a:avLst/>
                <a:gdLst>
                  <a:gd name="T0" fmla="*/ 0 w 41"/>
                  <a:gd name="T1" fmla="*/ 21 h 26"/>
                  <a:gd name="T2" fmla="*/ 1 w 41"/>
                  <a:gd name="T3" fmla="*/ 22 h 26"/>
                  <a:gd name="T4" fmla="*/ 2 w 41"/>
                  <a:gd name="T5" fmla="*/ 22 h 26"/>
                  <a:gd name="T6" fmla="*/ 3 w 41"/>
                  <a:gd name="T7" fmla="*/ 23 h 26"/>
                  <a:gd name="T8" fmla="*/ 3 w 41"/>
                  <a:gd name="T9" fmla="*/ 23 h 26"/>
                  <a:gd name="T10" fmla="*/ 4 w 41"/>
                  <a:gd name="T11" fmla="*/ 24 h 26"/>
                  <a:gd name="T12" fmla="*/ 5 w 41"/>
                  <a:gd name="T13" fmla="*/ 25 h 26"/>
                  <a:gd name="T14" fmla="*/ 5 w 41"/>
                  <a:gd name="T15" fmla="*/ 25 h 26"/>
                  <a:gd name="T16" fmla="*/ 6 w 41"/>
                  <a:gd name="T17" fmla="*/ 26 h 26"/>
                  <a:gd name="T18" fmla="*/ 41 w 41"/>
                  <a:gd name="T19" fmla="*/ 10 h 26"/>
                  <a:gd name="T20" fmla="*/ 40 w 41"/>
                  <a:gd name="T21" fmla="*/ 8 h 26"/>
                  <a:gd name="T22" fmla="*/ 38 w 41"/>
                  <a:gd name="T23" fmla="*/ 7 h 26"/>
                  <a:gd name="T24" fmla="*/ 37 w 41"/>
                  <a:gd name="T25" fmla="*/ 5 h 26"/>
                  <a:gd name="T26" fmla="*/ 35 w 41"/>
                  <a:gd name="T27" fmla="*/ 4 h 26"/>
                  <a:gd name="T28" fmla="*/ 33 w 41"/>
                  <a:gd name="T29" fmla="*/ 3 h 26"/>
                  <a:gd name="T30" fmla="*/ 31 w 41"/>
                  <a:gd name="T31" fmla="*/ 2 h 26"/>
                  <a:gd name="T32" fmla="*/ 29 w 41"/>
                  <a:gd name="T33" fmla="*/ 1 h 26"/>
                  <a:gd name="T34" fmla="*/ 26 w 41"/>
                  <a:gd name="T35" fmla="*/ 0 h 26"/>
                  <a:gd name="T36" fmla="*/ 0 w 41"/>
                  <a:gd name="T37" fmla="*/ 21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6"/>
                  <a:gd name="T59" fmla="*/ 41 w 41"/>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6">
                    <a:moveTo>
                      <a:pt x="0" y="21"/>
                    </a:moveTo>
                    <a:lnTo>
                      <a:pt x="1" y="22"/>
                    </a:lnTo>
                    <a:lnTo>
                      <a:pt x="2" y="22"/>
                    </a:lnTo>
                    <a:lnTo>
                      <a:pt x="3" y="23"/>
                    </a:lnTo>
                    <a:lnTo>
                      <a:pt x="4" y="24"/>
                    </a:lnTo>
                    <a:lnTo>
                      <a:pt x="5" y="25"/>
                    </a:lnTo>
                    <a:lnTo>
                      <a:pt x="6" y="26"/>
                    </a:lnTo>
                    <a:lnTo>
                      <a:pt x="41" y="10"/>
                    </a:lnTo>
                    <a:lnTo>
                      <a:pt x="40" y="8"/>
                    </a:lnTo>
                    <a:lnTo>
                      <a:pt x="38" y="7"/>
                    </a:lnTo>
                    <a:lnTo>
                      <a:pt x="37" y="5"/>
                    </a:lnTo>
                    <a:lnTo>
                      <a:pt x="35" y="4"/>
                    </a:lnTo>
                    <a:lnTo>
                      <a:pt x="33" y="3"/>
                    </a:lnTo>
                    <a:lnTo>
                      <a:pt x="31" y="2"/>
                    </a:lnTo>
                    <a:lnTo>
                      <a:pt x="29" y="1"/>
                    </a:lnTo>
                    <a:lnTo>
                      <a:pt x="26" y="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0" name="Freeform 169"/>
              <p:cNvSpPr>
                <a:spLocks/>
              </p:cNvSpPr>
              <p:nvPr/>
            </p:nvSpPr>
            <p:spPr bwMode="auto">
              <a:xfrm>
                <a:off x="2636" y="3003"/>
                <a:ext cx="9" cy="6"/>
              </a:xfrm>
              <a:custGeom>
                <a:avLst/>
                <a:gdLst>
                  <a:gd name="T0" fmla="*/ 0 w 9"/>
                  <a:gd name="T1" fmla="*/ 2 h 6"/>
                  <a:gd name="T2" fmla="*/ 1 w 9"/>
                  <a:gd name="T3" fmla="*/ 2 h 6"/>
                  <a:gd name="T4" fmla="*/ 2 w 9"/>
                  <a:gd name="T5" fmla="*/ 3 h 6"/>
                  <a:gd name="T6" fmla="*/ 2 w 9"/>
                  <a:gd name="T7" fmla="*/ 3 h 6"/>
                  <a:gd name="T8" fmla="*/ 3 w 9"/>
                  <a:gd name="T9" fmla="*/ 3 h 6"/>
                  <a:gd name="T10" fmla="*/ 4 w 9"/>
                  <a:gd name="T11" fmla="*/ 4 h 6"/>
                  <a:gd name="T12" fmla="*/ 4 w 9"/>
                  <a:gd name="T13" fmla="*/ 5 h 6"/>
                  <a:gd name="T14" fmla="*/ 5 w 9"/>
                  <a:gd name="T15" fmla="*/ 5 h 6"/>
                  <a:gd name="T16" fmla="*/ 5 w 9"/>
                  <a:gd name="T17" fmla="*/ 6 h 6"/>
                  <a:gd name="T18" fmla="*/ 9 w 9"/>
                  <a:gd name="T19" fmla="*/ 4 h 6"/>
                  <a:gd name="T20" fmla="*/ 8 w 9"/>
                  <a:gd name="T21" fmla="*/ 3 h 6"/>
                  <a:gd name="T22" fmla="*/ 8 w 9"/>
                  <a:gd name="T23" fmla="*/ 3 h 6"/>
                  <a:gd name="T24" fmla="*/ 7 w 9"/>
                  <a:gd name="T25" fmla="*/ 2 h 6"/>
                  <a:gd name="T26" fmla="*/ 6 w 9"/>
                  <a:gd name="T27" fmla="*/ 2 h 6"/>
                  <a:gd name="T28" fmla="*/ 5 w 9"/>
                  <a:gd name="T29" fmla="*/ 1 h 6"/>
                  <a:gd name="T30" fmla="*/ 5 w 9"/>
                  <a:gd name="T31" fmla="*/ 1 h 6"/>
                  <a:gd name="T32" fmla="*/ 4 w 9"/>
                  <a:gd name="T33" fmla="*/ 0 h 6"/>
                  <a:gd name="T34" fmla="*/ 3 w 9"/>
                  <a:gd name="T35" fmla="*/ 0 h 6"/>
                  <a:gd name="T36" fmla="*/ 0 w 9"/>
                  <a:gd name="T37" fmla="*/ 2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0" y="2"/>
                    </a:moveTo>
                    <a:lnTo>
                      <a:pt x="1" y="2"/>
                    </a:lnTo>
                    <a:lnTo>
                      <a:pt x="2" y="3"/>
                    </a:lnTo>
                    <a:lnTo>
                      <a:pt x="3" y="3"/>
                    </a:lnTo>
                    <a:lnTo>
                      <a:pt x="4" y="4"/>
                    </a:lnTo>
                    <a:lnTo>
                      <a:pt x="4" y="5"/>
                    </a:lnTo>
                    <a:lnTo>
                      <a:pt x="5" y="5"/>
                    </a:lnTo>
                    <a:lnTo>
                      <a:pt x="5" y="6"/>
                    </a:lnTo>
                    <a:lnTo>
                      <a:pt x="9" y="4"/>
                    </a:lnTo>
                    <a:lnTo>
                      <a:pt x="8" y="3"/>
                    </a:lnTo>
                    <a:lnTo>
                      <a:pt x="7" y="2"/>
                    </a:lnTo>
                    <a:lnTo>
                      <a:pt x="6" y="2"/>
                    </a:lnTo>
                    <a:lnTo>
                      <a:pt x="5" y="1"/>
                    </a:lnTo>
                    <a:lnTo>
                      <a:pt x="4" y="0"/>
                    </a:lnTo>
                    <a:lnTo>
                      <a:pt x="3" y="0"/>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1" name="Freeform 170"/>
              <p:cNvSpPr>
                <a:spLocks/>
              </p:cNvSpPr>
              <p:nvPr/>
            </p:nvSpPr>
            <p:spPr bwMode="auto">
              <a:xfrm>
                <a:off x="2633" y="3002"/>
                <a:ext cx="5" cy="2"/>
              </a:xfrm>
              <a:custGeom>
                <a:avLst/>
                <a:gdLst>
                  <a:gd name="T0" fmla="*/ 5 w 5"/>
                  <a:gd name="T1" fmla="*/ 0 h 2"/>
                  <a:gd name="T2" fmla="*/ 4 w 5"/>
                  <a:gd name="T3" fmla="*/ 0 h 2"/>
                  <a:gd name="T4" fmla="*/ 4 w 5"/>
                  <a:gd name="T5" fmla="*/ 0 h 2"/>
                  <a:gd name="T6" fmla="*/ 3 w 5"/>
                  <a:gd name="T7" fmla="*/ 0 h 2"/>
                  <a:gd name="T8" fmla="*/ 2 w 5"/>
                  <a:gd name="T9" fmla="*/ 0 h 2"/>
                  <a:gd name="T10" fmla="*/ 0 w 5"/>
                  <a:gd name="T11" fmla="*/ 2 h 2"/>
                  <a:gd name="T12" fmla="*/ 1 w 5"/>
                  <a:gd name="T13" fmla="*/ 2 h 2"/>
                  <a:gd name="T14" fmla="*/ 1 w 5"/>
                  <a:gd name="T15" fmla="*/ 2 h 2"/>
                  <a:gd name="T16" fmla="*/ 2 w 5"/>
                  <a:gd name="T17" fmla="*/ 2 h 2"/>
                  <a:gd name="T18" fmla="*/ 2 w 5"/>
                  <a:gd name="T19" fmla="*/ 2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4" y="0"/>
                    </a:lnTo>
                    <a:lnTo>
                      <a:pt x="3" y="0"/>
                    </a:lnTo>
                    <a:lnTo>
                      <a:pt x="2" y="0"/>
                    </a:lnTo>
                    <a:lnTo>
                      <a:pt x="0" y="2"/>
                    </a:lnTo>
                    <a:lnTo>
                      <a:pt x="1" y="2"/>
                    </a:lnTo>
                    <a:lnTo>
                      <a:pt x="2" y="2"/>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2" name="Freeform 171"/>
              <p:cNvSpPr>
                <a:spLocks/>
              </p:cNvSpPr>
              <p:nvPr/>
            </p:nvSpPr>
            <p:spPr bwMode="auto">
              <a:xfrm>
                <a:off x="2589" y="3001"/>
                <a:ext cx="41" cy="21"/>
              </a:xfrm>
              <a:custGeom>
                <a:avLst/>
                <a:gdLst>
                  <a:gd name="T0" fmla="*/ 41 w 41"/>
                  <a:gd name="T1" fmla="*/ 0 h 21"/>
                  <a:gd name="T2" fmla="*/ 39 w 41"/>
                  <a:gd name="T3" fmla="*/ 0 h 21"/>
                  <a:gd name="T4" fmla="*/ 37 w 41"/>
                  <a:gd name="T5" fmla="*/ 0 h 21"/>
                  <a:gd name="T6" fmla="*/ 35 w 41"/>
                  <a:gd name="T7" fmla="*/ 0 h 21"/>
                  <a:gd name="T8" fmla="*/ 33 w 41"/>
                  <a:gd name="T9" fmla="*/ 0 h 21"/>
                  <a:gd name="T10" fmla="*/ 31 w 41"/>
                  <a:gd name="T11" fmla="*/ 1 h 21"/>
                  <a:gd name="T12" fmla="*/ 29 w 41"/>
                  <a:gd name="T13" fmla="*/ 1 h 21"/>
                  <a:gd name="T14" fmla="*/ 27 w 41"/>
                  <a:gd name="T15" fmla="*/ 2 h 21"/>
                  <a:gd name="T16" fmla="*/ 24 w 41"/>
                  <a:gd name="T17" fmla="*/ 3 h 21"/>
                  <a:gd name="T18" fmla="*/ 22 w 41"/>
                  <a:gd name="T19" fmla="*/ 3 h 21"/>
                  <a:gd name="T20" fmla="*/ 20 w 41"/>
                  <a:gd name="T21" fmla="*/ 4 h 21"/>
                  <a:gd name="T22" fmla="*/ 18 w 41"/>
                  <a:gd name="T23" fmla="*/ 5 h 21"/>
                  <a:gd name="T24" fmla="*/ 16 w 41"/>
                  <a:gd name="T25" fmla="*/ 6 h 21"/>
                  <a:gd name="T26" fmla="*/ 14 w 41"/>
                  <a:gd name="T27" fmla="*/ 7 h 21"/>
                  <a:gd name="T28" fmla="*/ 12 w 41"/>
                  <a:gd name="T29" fmla="*/ 8 h 21"/>
                  <a:gd name="T30" fmla="*/ 11 w 41"/>
                  <a:gd name="T31" fmla="*/ 10 h 21"/>
                  <a:gd name="T32" fmla="*/ 9 w 41"/>
                  <a:gd name="T33" fmla="*/ 11 h 21"/>
                  <a:gd name="T34" fmla="*/ 8 w 41"/>
                  <a:gd name="T35" fmla="*/ 12 h 21"/>
                  <a:gd name="T36" fmla="*/ 6 w 41"/>
                  <a:gd name="T37" fmla="*/ 13 h 21"/>
                  <a:gd name="T38" fmla="*/ 5 w 41"/>
                  <a:gd name="T39" fmla="*/ 15 h 21"/>
                  <a:gd name="T40" fmla="*/ 4 w 41"/>
                  <a:gd name="T41" fmla="*/ 16 h 21"/>
                  <a:gd name="T42" fmla="*/ 2 w 41"/>
                  <a:gd name="T43" fmla="*/ 17 h 21"/>
                  <a:gd name="T44" fmla="*/ 2 w 41"/>
                  <a:gd name="T45" fmla="*/ 19 h 21"/>
                  <a:gd name="T46" fmla="*/ 1 w 41"/>
                  <a:gd name="T47" fmla="*/ 20 h 21"/>
                  <a:gd name="T48" fmla="*/ 0 w 41"/>
                  <a:gd name="T49" fmla="*/ 21 h 21"/>
                  <a:gd name="T50" fmla="*/ 4 w 41"/>
                  <a:gd name="T51" fmla="*/ 21 h 21"/>
                  <a:gd name="T52" fmla="*/ 5 w 41"/>
                  <a:gd name="T53" fmla="*/ 20 h 21"/>
                  <a:gd name="T54" fmla="*/ 5 w 41"/>
                  <a:gd name="T55" fmla="*/ 19 h 21"/>
                  <a:gd name="T56" fmla="*/ 6 w 41"/>
                  <a:gd name="T57" fmla="*/ 17 h 21"/>
                  <a:gd name="T58" fmla="*/ 7 w 41"/>
                  <a:gd name="T59" fmla="*/ 16 h 21"/>
                  <a:gd name="T60" fmla="*/ 8 w 41"/>
                  <a:gd name="T61" fmla="*/ 15 h 21"/>
                  <a:gd name="T62" fmla="*/ 9 w 41"/>
                  <a:gd name="T63" fmla="*/ 14 h 21"/>
                  <a:gd name="T64" fmla="*/ 10 w 41"/>
                  <a:gd name="T65" fmla="*/ 13 h 21"/>
                  <a:gd name="T66" fmla="*/ 12 w 41"/>
                  <a:gd name="T67" fmla="*/ 12 h 21"/>
                  <a:gd name="T68" fmla="*/ 13 w 41"/>
                  <a:gd name="T69" fmla="*/ 11 h 21"/>
                  <a:gd name="T70" fmla="*/ 15 w 41"/>
                  <a:gd name="T71" fmla="*/ 10 h 21"/>
                  <a:gd name="T72" fmla="*/ 16 w 41"/>
                  <a:gd name="T73" fmla="*/ 9 h 21"/>
                  <a:gd name="T74" fmla="*/ 18 w 41"/>
                  <a:gd name="T75" fmla="*/ 8 h 21"/>
                  <a:gd name="T76" fmla="*/ 19 w 41"/>
                  <a:gd name="T77" fmla="*/ 7 h 21"/>
                  <a:gd name="T78" fmla="*/ 21 w 41"/>
                  <a:gd name="T79" fmla="*/ 6 h 21"/>
                  <a:gd name="T80" fmla="*/ 23 w 41"/>
                  <a:gd name="T81" fmla="*/ 5 h 21"/>
                  <a:gd name="T82" fmla="*/ 25 w 41"/>
                  <a:gd name="T83" fmla="*/ 5 h 21"/>
                  <a:gd name="T84" fmla="*/ 27 w 41"/>
                  <a:gd name="T85" fmla="*/ 4 h 21"/>
                  <a:gd name="T86" fmla="*/ 29 w 41"/>
                  <a:gd name="T87" fmla="*/ 4 h 21"/>
                  <a:gd name="T88" fmla="*/ 31 w 41"/>
                  <a:gd name="T89" fmla="*/ 3 h 21"/>
                  <a:gd name="T90" fmla="*/ 32 w 41"/>
                  <a:gd name="T91" fmla="*/ 3 h 21"/>
                  <a:gd name="T92" fmla="*/ 34 w 41"/>
                  <a:gd name="T93" fmla="*/ 3 h 21"/>
                  <a:gd name="T94" fmla="*/ 36 w 41"/>
                  <a:gd name="T95" fmla="*/ 2 h 21"/>
                  <a:gd name="T96" fmla="*/ 38 w 41"/>
                  <a:gd name="T97" fmla="*/ 2 h 21"/>
                  <a:gd name="T98" fmla="*/ 40 w 41"/>
                  <a:gd name="T99" fmla="*/ 2 h 21"/>
                  <a:gd name="T100" fmla="*/ 41 w 41"/>
                  <a:gd name="T101" fmla="*/ 0 h 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
                  <a:gd name="T154" fmla="*/ 0 h 21"/>
                  <a:gd name="T155" fmla="*/ 41 w 41"/>
                  <a:gd name="T156" fmla="*/ 21 h 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 h="21">
                    <a:moveTo>
                      <a:pt x="41" y="0"/>
                    </a:moveTo>
                    <a:lnTo>
                      <a:pt x="39" y="0"/>
                    </a:lnTo>
                    <a:lnTo>
                      <a:pt x="37" y="0"/>
                    </a:lnTo>
                    <a:lnTo>
                      <a:pt x="35" y="0"/>
                    </a:lnTo>
                    <a:lnTo>
                      <a:pt x="33" y="0"/>
                    </a:lnTo>
                    <a:lnTo>
                      <a:pt x="31" y="1"/>
                    </a:lnTo>
                    <a:lnTo>
                      <a:pt x="29" y="1"/>
                    </a:lnTo>
                    <a:lnTo>
                      <a:pt x="27" y="2"/>
                    </a:lnTo>
                    <a:lnTo>
                      <a:pt x="24" y="3"/>
                    </a:lnTo>
                    <a:lnTo>
                      <a:pt x="22" y="3"/>
                    </a:lnTo>
                    <a:lnTo>
                      <a:pt x="20" y="4"/>
                    </a:lnTo>
                    <a:lnTo>
                      <a:pt x="18" y="5"/>
                    </a:lnTo>
                    <a:lnTo>
                      <a:pt x="16" y="6"/>
                    </a:lnTo>
                    <a:lnTo>
                      <a:pt x="14" y="7"/>
                    </a:lnTo>
                    <a:lnTo>
                      <a:pt x="12" y="8"/>
                    </a:lnTo>
                    <a:lnTo>
                      <a:pt x="11" y="10"/>
                    </a:lnTo>
                    <a:lnTo>
                      <a:pt x="9" y="11"/>
                    </a:lnTo>
                    <a:lnTo>
                      <a:pt x="8" y="12"/>
                    </a:lnTo>
                    <a:lnTo>
                      <a:pt x="6" y="13"/>
                    </a:lnTo>
                    <a:lnTo>
                      <a:pt x="5" y="15"/>
                    </a:lnTo>
                    <a:lnTo>
                      <a:pt x="4" y="16"/>
                    </a:lnTo>
                    <a:lnTo>
                      <a:pt x="2" y="17"/>
                    </a:lnTo>
                    <a:lnTo>
                      <a:pt x="2" y="19"/>
                    </a:lnTo>
                    <a:lnTo>
                      <a:pt x="1" y="20"/>
                    </a:lnTo>
                    <a:lnTo>
                      <a:pt x="0" y="21"/>
                    </a:lnTo>
                    <a:lnTo>
                      <a:pt x="4" y="21"/>
                    </a:lnTo>
                    <a:lnTo>
                      <a:pt x="5" y="20"/>
                    </a:lnTo>
                    <a:lnTo>
                      <a:pt x="5" y="19"/>
                    </a:lnTo>
                    <a:lnTo>
                      <a:pt x="6" y="17"/>
                    </a:lnTo>
                    <a:lnTo>
                      <a:pt x="7" y="16"/>
                    </a:lnTo>
                    <a:lnTo>
                      <a:pt x="8" y="15"/>
                    </a:lnTo>
                    <a:lnTo>
                      <a:pt x="9" y="14"/>
                    </a:lnTo>
                    <a:lnTo>
                      <a:pt x="10" y="13"/>
                    </a:lnTo>
                    <a:lnTo>
                      <a:pt x="12" y="12"/>
                    </a:lnTo>
                    <a:lnTo>
                      <a:pt x="13" y="11"/>
                    </a:lnTo>
                    <a:lnTo>
                      <a:pt x="15" y="10"/>
                    </a:lnTo>
                    <a:lnTo>
                      <a:pt x="16" y="9"/>
                    </a:lnTo>
                    <a:lnTo>
                      <a:pt x="18" y="8"/>
                    </a:lnTo>
                    <a:lnTo>
                      <a:pt x="19" y="7"/>
                    </a:lnTo>
                    <a:lnTo>
                      <a:pt x="21" y="6"/>
                    </a:lnTo>
                    <a:lnTo>
                      <a:pt x="23" y="5"/>
                    </a:lnTo>
                    <a:lnTo>
                      <a:pt x="25" y="5"/>
                    </a:lnTo>
                    <a:lnTo>
                      <a:pt x="27" y="4"/>
                    </a:lnTo>
                    <a:lnTo>
                      <a:pt x="29" y="4"/>
                    </a:lnTo>
                    <a:lnTo>
                      <a:pt x="31" y="3"/>
                    </a:lnTo>
                    <a:lnTo>
                      <a:pt x="32" y="3"/>
                    </a:lnTo>
                    <a:lnTo>
                      <a:pt x="34" y="3"/>
                    </a:lnTo>
                    <a:lnTo>
                      <a:pt x="36" y="2"/>
                    </a:lnTo>
                    <a:lnTo>
                      <a:pt x="38" y="2"/>
                    </a:lnTo>
                    <a:lnTo>
                      <a:pt x="40" y="2"/>
                    </a:lnTo>
                    <a:lnTo>
                      <a:pt x="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3" name="Freeform 172"/>
              <p:cNvSpPr>
                <a:spLocks/>
              </p:cNvSpPr>
              <p:nvPr/>
            </p:nvSpPr>
            <p:spPr bwMode="auto">
              <a:xfrm>
                <a:off x="2570" y="3038"/>
                <a:ext cx="28" cy="23"/>
              </a:xfrm>
              <a:custGeom>
                <a:avLst/>
                <a:gdLst>
                  <a:gd name="T0" fmla="*/ 28 w 28"/>
                  <a:gd name="T1" fmla="*/ 1 h 23"/>
                  <a:gd name="T2" fmla="*/ 27 w 28"/>
                  <a:gd name="T3" fmla="*/ 1 h 23"/>
                  <a:gd name="T4" fmla="*/ 27 w 28"/>
                  <a:gd name="T5" fmla="*/ 1 h 23"/>
                  <a:gd name="T6" fmla="*/ 26 w 28"/>
                  <a:gd name="T7" fmla="*/ 1 h 23"/>
                  <a:gd name="T8" fmla="*/ 25 w 28"/>
                  <a:gd name="T9" fmla="*/ 0 h 23"/>
                  <a:gd name="T10" fmla="*/ 0 w 28"/>
                  <a:gd name="T11" fmla="*/ 22 h 23"/>
                  <a:gd name="T12" fmla="*/ 1 w 28"/>
                  <a:gd name="T13" fmla="*/ 22 h 23"/>
                  <a:gd name="T14" fmla="*/ 1 w 28"/>
                  <a:gd name="T15" fmla="*/ 22 h 23"/>
                  <a:gd name="T16" fmla="*/ 2 w 28"/>
                  <a:gd name="T17" fmla="*/ 22 h 23"/>
                  <a:gd name="T18" fmla="*/ 3 w 28"/>
                  <a:gd name="T19" fmla="*/ 23 h 23"/>
                  <a:gd name="T20" fmla="*/ 3 w 28"/>
                  <a:gd name="T21" fmla="*/ 23 h 23"/>
                  <a:gd name="T22" fmla="*/ 4 w 28"/>
                  <a:gd name="T23" fmla="*/ 23 h 23"/>
                  <a:gd name="T24" fmla="*/ 5 w 28"/>
                  <a:gd name="T25" fmla="*/ 23 h 23"/>
                  <a:gd name="T26" fmla="*/ 6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6" y="1"/>
                    </a:lnTo>
                    <a:lnTo>
                      <a:pt x="25" y="0"/>
                    </a:lnTo>
                    <a:lnTo>
                      <a:pt x="0" y="22"/>
                    </a:lnTo>
                    <a:lnTo>
                      <a:pt x="1" y="22"/>
                    </a:lnTo>
                    <a:lnTo>
                      <a:pt x="2" y="22"/>
                    </a:lnTo>
                    <a:lnTo>
                      <a:pt x="3" y="23"/>
                    </a:lnTo>
                    <a:lnTo>
                      <a:pt x="4" y="23"/>
                    </a:lnTo>
                    <a:lnTo>
                      <a:pt x="5" y="23"/>
                    </a:lnTo>
                    <a:lnTo>
                      <a:pt x="6"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4" name="Freeform 173"/>
              <p:cNvSpPr>
                <a:spLocks/>
              </p:cNvSpPr>
              <p:nvPr/>
            </p:nvSpPr>
            <p:spPr bwMode="auto">
              <a:xfrm>
                <a:off x="2554" y="3033"/>
                <a:ext cx="40" cy="26"/>
              </a:xfrm>
              <a:custGeom>
                <a:avLst/>
                <a:gdLst>
                  <a:gd name="T0" fmla="*/ 33 w 40"/>
                  <a:gd name="T1" fmla="*/ 0 h 26"/>
                  <a:gd name="T2" fmla="*/ 34 w 40"/>
                  <a:gd name="T3" fmla="*/ 1 h 26"/>
                  <a:gd name="T4" fmla="*/ 35 w 40"/>
                  <a:gd name="T5" fmla="*/ 2 h 26"/>
                  <a:gd name="T6" fmla="*/ 35 w 40"/>
                  <a:gd name="T7" fmla="*/ 2 h 26"/>
                  <a:gd name="T8" fmla="*/ 36 w 40"/>
                  <a:gd name="T9" fmla="*/ 3 h 26"/>
                  <a:gd name="T10" fmla="*/ 37 w 40"/>
                  <a:gd name="T11" fmla="*/ 3 h 26"/>
                  <a:gd name="T12" fmla="*/ 38 w 40"/>
                  <a:gd name="T13" fmla="*/ 4 h 26"/>
                  <a:gd name="T14" fmla="*/ 39 w 40"/>
                  <a:gd name="T15" fmla="*/ 4 h 26"/>
                  <a:gd name="T16" fmla="*/ 40 w 40"/>
                  <a:gd name="T17" fmla="*/ 5 h 26"/>
                  <a:gd name="T18" fmla="*/ 13 w 40"/>
                  <a:gd name="T19" fmla="*/ 26 h 26"/>
                  <a:gd name="T20" fmla="*/ 11 w 40"/>
                  <a:gd name="T21" fmla="*/ 25 h 26"/>
                  <a:gd name="T22" fmla="*/ 9 w 40"/>
                  <a:gd name="T23" fmla="*/ 24 h 26"/>
                  <a:gd name="T24" fmla="*/ 7 w 40"/>
                  <a:gd name="T25" fmla="*/ 23 h 26"/>
                  <a:gd name="T26" fmla="*/ 5 w 40"/>
                  <a:gd name="T27" fmla="*/ 22 h 26"/>
                  <a:gd name="T28" fmla="*/ 4 w 40"/>
                  <a:gd name="T29" fmla="*/ 20 h 26"/>
                  <a:gd name="T30" fmla="*/ 2 w 40"/>
                  <a:gd name="T31" fmla="*/ 19 h 26"/>
                  <a:gd name="T32" fmla="*/ 1 w 40"/>
                  <a:gd name="T33" fmla="*/ 17 h 26"/>
                  <a:gd name="T34" fmla="*/ 0 w 40"/>
                  <a:gd name="T35" fmla="*/ 16 h 26"/>
                  <a:gd name="T36" fmla="*/ 33 w 4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33" y="0"/>
                    </a:moveTo>
                    <a:lnTo>
                      <a:pt x="34" y="1"/>
                    </a:lnTo>
                    <a:lnTo>
                      <a:pt x="35" y="2"/>
                    </a:lnTo>
                    <a:lnTo>
                      <a:pt x="36" y="3"/>
                    </a:lnTo>
                    <a:lnTo>
                      <a:pt x="37" y="3"/>
                    </a:lnTo>
                    <a:lnTo>
                      <a:pt x="38" y="4"/>
                    </a:lnTo>
                    <a:lnTo>
                      <a:pt x="39" y="4"/>
                    </a:lnTo>
                    <a:lnTo>
                      <a:pt x="40" y="5"/>
                    </a:lnTo>
                    <a:lnTo>
                      <a:pt x="13" y="26"/>
                    </a:lnTo>
                    <a:lnTo>
                      <a:pt x="11" y="25"/>
                    </a:lnTo>
                    <a:lnTo>
                      <a:pt x="9" y="24"/>
                    </a:lnTo>
                    <a:lnTo>
                      <a:pt x="7" y="23"/>
                    </a:lnTo>
                    <a:lnTo>
                      <a:pt x="5" y="22"/>
                    </a:lnTo>
                    <a:lnTo>
                      <a:pt x="4" y="20"/>
                    </a:lnTo>
                    <a:lnTo>
                      <a:pt x="2" y="19"/>
                    </a:lnTo>
                    <a:lnTo>
                      <a:pt x="1" y="17"/>
                    </a:lnTo>
                    <a:lnTo>
                      <a:pt x="0" y="16"/>
                    </a:lnTo>
                    <a:lnTo>
                      <a:pt x="3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5" name="Freeform 174"/>
              <p:cNvSpPr>
                <a:spLocks/>
              </p:cNvSpPr>
              <p:nvPr/>
            </p:nvSpPr>
            <p:spPr bwMode="auto">
              <a:xfrm>
                <a:off x="2550" y="3028"/>
                <a:ext cx="36" cy="17"/>
              </a:xfrm>
              <a:custGeom>
                <a:avLst/>
                <a:gdLst>
                  <a:gd name="T0" fmla="*/ 36 w 36"/>
                  <a:gd name="T1" fmla="*/ 0 h 17"/>
                  <a:gd name="T2" fmla="*/ 36 w 36"/>
                  <a:gd name="T3" fmla="*/ 0 h 17"/>
                  <a:gd name="T4" fmla="*/ 36 w 36"/>
                  <a:gd name="T5" fmla="*/ 1 h 17"/>
                  <a:gd name="T6" fmla="*/ 36 w 36"/>
                  <a:gd name="T7" fmla="*/ 2 h 17"/>
                  <a:gd name="T8" fmla="*/ 36 w 36"/>
                  <a:gd name="T9" fmla="*/ 2 h 17"/>
                  <a:gd name="T10" fmla="*/ 36 w 36"/>
                  <a:gd name="T11" fmla="*/ 2 h 17"/>
                  <a:gd name="T12" fmla="*/ 36 w 36"/>
                  <a:gd name="T13" fmla="*/ 3 h 17"/>
                  <a:gd name="T14" fmla="*/ 36 w 36"/>
                  <a:gd name="T15" fmla="*/ 3 h 17"/>
                  <a:gd name="T16" fmla="*/ 36 w 36"/>
                  <a:gd name="T17" fmla="*/ 3 h 17"/>
                  <a:gd name="T18" fmla="*/ 1 w 36"/>
                  <a:gd name="T19" fmla="*/ 17 h 17"/>
                  <a:gd name="T20" fmla="*/ 1 w 36"/>
                  <a:gd name="T21" fmla="*/ 16 h 17"/>
                  <a:gd name="T22" fmla="*/ 1 w 36"/>
                  <a:gd name="T23" fmla="*/ 16 h 17"/>
                  <a:gd name="T24" fmla="*/ 1 w 36"/>
                  <a:gd name="T25" fmla="*/ 15 h 17"/>
                  <a:gd name="T26" fmla="*/ 1 w 36"/>
                  <a:gd name="T27" fmla="*/ 15 h 17"/>
                  <a:gd name="T28" fmla="*/ 0 w 36"/>
                  <a:gd name="T29" fmla="*/ 13 h 17"/>
                  <a:gd name="T30" fmla="*/ 0 w 36"/>
                  <a:gd name="T31" fmla="*/ 12 h 17"/>
                  <a:gd name="T32" fmla="*/ 0 w 36"/>
                  <a:gd name="T33" fmla="*/ 11 h 17"/>
                  <a:gd name="T34" fmla="*/ 0 w 36"/>
                  <a:gd name="T35" fmla="*/ 9 h 17"/>
                  <a:gd name="T36" fmla="*/ 36 w 3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7"/>
                  <a:gd name="T59" fmla="*/ 36 w 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7">
                    <a:moveTo>
                      <a:pt x="36" y="0"/>
                    </a:moveTo>
                    <a:lnTo>
                      <a:pt x="36" y="0"/>
                    </a:lnTo>
                    <a:lnTo>
                      <a:pt x="36" y="1"/>
                    </a:lnTo>
                    <a:lnTo>
                      <a:pt x="36" y="2"/>
                    </a:lnTo>
                    <a:lnTo>
                      <a:pt x="36" y="3"/>
                    </a:lnTo>
                    <a:lnTo>
                      <a:pt x="1" y="17"/>
                    </a:lnTo>
                    <a:lnTo>
                      <a:pt x="1" y="16"/>
                    </a:lnTo>
                    <a:lnTo>
                      <a:pt x="1" y="15"/>
                    </a:lnTo>
                    <a:lnTo>
                      <a:pt x="0" y="13"/>
                    </a:lnTo>
                    <a:lnTo>
                      <a:pt x="0" y="12"/>
                    </a:lnTo>
                    <a:lnTo>
                      <a:pt x="0" y="11"/>
                    </a:lnTo>
                    <a:lnTo>
                      <a:pt x="0" y="9"/>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6" name="Freeform 175"/>
              <p:cNvSpPr>
                <a:spLocks/>
              </p:cNvSpPr>
              <p:nvPr/>
            </p:nvSpPr>
            <p:spPr bwMode="auto">
              <a:xfrm>
                <a:off x="2595" y="3010"/>
                <a:ext cx="15" cy="23"/>
              </a:xfrm>
              <a:custGeom>
                <a:avLst/>
                <a:gdLst>
                  <a:gd name="T0" fmla="*/ 7 w 15"/>
                  <a:gd name="T1" fmla="*/ 21 h 23"/>
                  <a:gd name="T2" fmla="*/ 6 w 15"/>
                  <a:gd name="T3" fmla="*/ 20 h 23"/>
                  <a:gd name="T4" fmla="*/ 5 w 15"/>
                  <a:gd name="T5" fmla="*/ 20 h 23"/>
                  <a:gd name="T6" fmla="*/ 4 w 15"/>
                  <a:gd name="T7" fmla="*/ 19 h 23"/>
                  <a:gd name="T8" fmla="*/ 3 w 15"/>
                  <a:gd name="T9" fmla="*/ 18 h 23"/>
                  <a:gd name="T10" fmla="*/ 3 w 15"/>
                  <a:gd name="T11" fmla="*/ 17 h 23"/>
                  <a:gd name="T12" fmla="*/ 3 w 15"/>
                  <a:gd name="T13" fmla="*/ 17 h 23"/>
                  <a:gd name="T14" fmla="*/ 2 w 15"/>
                  <a:gd name="T15" fmla="*/ 16 h 23"/>
                  <a:gd name="T16" fmla="*/ 2 w 15"/>
                  <a:gd name="T17" fmla="*/ 16 h 23"/>
                  <a:gd name="T18" fmla="*/ 2 w 15"/>
                  <a:gd name="T19" fmla="*/ 15 h 23"/>
                  <a:gd name="T20" fmla="*/ 2 w 15"/>
                  <a:gd name="T21" fmla="*/ 14 h 23"/>
                  <a:gd name="T22" fmla="*/ 3 w 15"/>
                  <a:gd name="T23" fmla="*/ 12 h 23"/>
                  <a:gd name="T24" fmla="*/ 4 w 15"/>
                  <a:gd name="T25" fmla="*/ 10 h 23"/>
                  <a:gd name="T26" fmla="*/ 6 w 15"/>
                  <a:gd name="T27" fmla="*/ 7 h 23"/>
                  <a:gd name="T28" fmla="*/ 9 w 15"/>
                  <a:gd name="T29" fmla="*/ 4 h 23"/>
                  <a:gd name="T30" fmla="*/ 13 w 15"/>
                  <a:gd name="T31" fmla="*/ 2 h 23"/>
                  <a:gd name="T32" fmla="*/ 13 w 15"/>
                  <a:gd name="T33" fmla="*/ 0 h 23"/>
                  <a:gd name="T34" fmla="*/ 9 w 15"/>
                  <a:gd name="T35" fmla="*/ 3 h 23"/>
                  <a:gd name="T36" fmla="*/ 5 w 15"/>
                  <a:gd name="T37" fmla="*/ 5 h 23"/>
                  <a:gd name="T38" fmla="*/ 2 w 15"/>
                  <a:gd name="T39" fmla="*/ 9 h 23"/>
                  <a:gd name="T40" fmla="*/ 1 w 15"/>
                  <a:gd name="T41" fmla="*/ 12 h 23"/>
                  <a:gd name="T42" fmla="*/ 0 w 15"/>
                  <a:gd name="T43" fmla="*/ 14 h 23"/>
                  <a:gd name="T44" fmla="*/ 0 w 15"/>
                  <a:gd name="T45" fmla="*/ 15 h 23"/>
                  <a:gd name="T46" fmla="*/ 0 w 15"/>
                  <a:gd name="T47" fmla="*/ 16 h 23"/>
                  <a:gd name="T48" fmla="*/ 0 w 15"/>
                  <a:gd name="T49" fmla="*/ 17 h 23"/>
                  <a:gd name="T50" fmla="*/ 0 w 15"/>
                  <a:gd name="T51" fmla="*/ 17 h 23"/>
                  <a:gd name="T52" fmla="*/ 1 w 15"/>
                  <a:gd name="T53" fmla="*/ 18 h 23"/>
                  <a:gd name="T54" fmla="*/ 1 w 15"/>
                  <a:gd name="T55" fmla="*/ 19 h 23"/>
                  <a:gd name="T56" fmla="*/ 1 w 15"/>
                  <a:gd name="T57" fmla="*/ 19 h 23"/>
                  <a:gd name="T58" fmla="*/ 2 w 15"/>
                  <a:gd name="T59" fmla="*/ 20 h 23"/>
                  <a:gd name="T60" fmla="*/ 3 w 15"/>
                  <a:gd name="T61" fmla="*/ 21 h 23"/>
                  <a:gd name="T62" fmla="*/ 4 w 15"/>
                  <a:gd name="T63" fmla="*/ 22 h 23"/>
                  <a:gd name="T64" fmla="*/ 6 w 15"/>
                  <a:gd name="T65" fmla="*/ 2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23"/>
                  <a:gd name="T101" fmla="*/ 15 w 1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23">
                    <a:moveTo>
                      <a:pt x="7" y="21"/>
                    </a:moveTo>
                    <a:lnTo>
                      <a:pt x="7" y="21"/>
                    </a:lnTo>
                    <a:lnTo>
                      <a:pt x="6" y="21"/>
                    </a:lnTo>
                    <a:lnTo>
                      <a:pt x="6" y="20"/>
                    </a:lnTo>
                    <a:lnTo>
                      <a:pt x="5" y="20"/>
                    </a:lnTo>
                    <a:lnTo>
                      <a:pt x="4" y="19"/>
                    </a:lnTo>
                    <a:lnTo>
                      <a:pt x="3" y="18"/>
                    </a:lnTo>
                    <a:lnTo>
                      <a:pt x="3" y="17"/>
                    </a:lnTo>
                    <a:lnTo>
                      <a:pt x="2" y="16"/>
                    </a:lnTo>
                    <a:lnTo>
                      <a:pt x="2" y="15"/>
                    </a:lnTo>
                    <a:lnTo>
                      <a:pt x="2" y="14"/>
                    </a:lnTo>
                    <a:lnTo>
                      <a:pt x="2" y="13"/>
                    </a:lnTo>
                    <a:lnTo>
                      <a:pt x="3" y="12"/>
                    </a:lnTo>
                    <a:lnTo>
                      <a:pt x="3" y="11"/>
                    </a:lnTo>
                    <a:lnTo>
                      <a:pt x="4" y="10"/>
                    </a:lnTo>
                    <a:lnTo>
                      <a:pt x="5" y="8"/>
                    </a:lnTo>
                    <a:lnTo>
                      <a:pt x="6" y="7"/>
                    </a:lnTo>
                    <a:lnTo>
                      <a:pt x="7" y="6"/>
                    </a:lnTo>
                    <a:lnTo>
                      <a:pt x="9" y="4"/>
                    </a:lnTo>
                    <a:lnTo>
                      <a:pt x="11" y="3"/>
                    </a:lnTo>
                    <a:lnTo>
                      <a:pt x="13" y="2"/>
                    </a:lnTo>
                    <a:lnTo>
                      <a:pt x="15" y="1"/>
                    </a:lnTo>
                    <a:lnTo>
                      <a:pt x="13" y="0"/>
                    </a:lnTo>
                    <a:lnTo>
                      <a:pt x="11" y="1"/>
                    </a:lnTo>
                    <a:lnTo>
                      <a:pt x="9" y="3"/>
                    </a:lnTo>
                    <a:lnTo>
                      <a:pt x="7" y="4"/>
                    </a:lnTo>
                    <a:lnTo>
                      <a:pt x="5" y="5"/>
                    </a:lnTo>
                    <a:lnTo>
                      <a:pt x="4" y="7"/>
                    </a:lnTo>
                    <a:lnTo>
                      <a:pt x="2" y="9"/>
                    </a:lnTo>
                    <a:lnTo>
                      <a:pt x="2" y="10"/>
                    </a:lnTo>
                    <a:lnTo>
                      <a:pt x="1" y="12"/>
                    </a:lnTo>
                    <a:lnTo>
                      <a:pt x="0" y="13"/>
                    </a:lnTo>
                    <a:lnTo>
                      <a:pt x="0" y="14"/>
                    </a:lnTo>
                    <a:lnTo>
                      <a:pt x="0" y="15"/>
                    </a:lnTo>
                    <a:lnTo>
                      <a:pt x="0" y="16"/>
                    </a:lnTo>
                    <a:lnTo>
                      <a:pt x="0" y="17"/>
                    </a:lnTo>
                    <a:lnTo>
                      <a:pt x="0" y="18"/>
                    </a:lnTo>
                    <a:lnTo>
                      <a:pt x="1" y="18"/>
                    </a:lnTo>
                    <a:lnTo>
                      <a:pt x="1" y="19"/>
                    </a:lnTo>
                    <a:lnTo>
                      <a:pt x="2" y="20"/>
                    </a:lnTo>
                    <a:lnTo>
                      <a:pt x="3" y="21"/>
                    </a:lnTo>
                    <a:lnTo>
                      <a:pt x="4" y="22"/>
                    </a:lnTo>
                    <a:lnTo>
                      <a:pt x="5" y="22"/>
                    </a:lnTo>
                    <a:lnTo>
                      <a:pt x="6" y="23"/>
                    </a:lnTo>
                    <a:lnTo>
                      <a:pt x="7"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7" name="Freeform 176"/>
              <p:cNvSpPr>
                <a:spLocks/>
              </p:cNvSpPr>
              <p:nvPr/>
            </p:nvSpPr>
            <p:spPr bwMode="auto">
              <a:xfrm>
                <a:off x="2619" y="3012"/>
                <a:ext cx="9" cy="10"/>
              </a:xfrm>
              <a:custGeom>
                <a:avLst/>
                <a:gdLst>
                  <a:gd name="T0" fmla="*/ 4 w 9"/>
                  <a:gd name="T1" fmla="*/ 0 h 10"/>
                  <a:gd name="T2" fmla="*/ 6 w 9"/>
                  <a:gd name="T3" fmla="*/ 0 h 10"/>
                  <a:gd name="T4" fmla="*/ 6 w 9"/>
                  <a:gd name="T5" fmla="*/ 0 h 10"/>
                  <a:gd name="T6" fmla="*/ 7 w 9"/>
                  <a:gd name="T7" fmla="*/ 1 h 10"/>
                  <a:gd name="T8" fmla="*/ 8 w 9"/>
                  <a:gd name="T9" fmla="*/ 1 h 10"/>
                  <a:gd name="T10" fmla="*/ 8 w 9"/>
                  <a:gd name="T11" fmla="*/ 2 h 10"/>
                  <a:gd name="T12" fmla="*/ 9 w 9"/>
                  <a:gd name="T13" fmla="*/ 3 h 10"/>
                  <a:gd name="T14" fmla="*/ 9 w 9"/>
                  <a:gd name="T15" fmla="*/ 3 h 10"/>
                  <a:gd name="T16" fmla="*/ 9 w 9"/>
                  <a:gd name="T17" fmla="*/ 4 h 10"/>
                  <a:gd name="T18" fmla="*/ 9 w 9"/>
                  <a:gd name="T19" fmla="*/ 5 h 10"/>
                  <a:gd name="T20" fmla="*/ 9 w 9"/>
                  <a:gd name="T21" fmla="*/ 6 h 10"/>
                  <a:gd name="T22" fmla="*/ 9 w 9"/>
                  <a:gd name="T23" fmla="*/ 6 h 10"/>
                  <a:gd name="T24" fmla="*/ 9 w 9"/>
                  <a:gd name="T25" fmla="*/ 7 h 10"/>
                  <a:gd name="T26" fmla="*/ 8 w 9"/>
                  <a:gd name="T27" fmla="*/ 8 h 10"/>
                  <a:gd name="T28" fmla="*/ 7 w 9"/>
                  <a:gd name="T29" fmla="*/ 9 h 10"/>
                  <a:gd name="T30" fmla="*/ 7 w 9"/>
                  <a:gd name="T31" fmla="*/ 9 h 10"/>
                  <a:gd name="T32" fmla="*/ 6 w 9"/>
                  <a:gd name="T33" fmla="*/ 10 h 10"/>
                  <a:gd name="T34" fmla="*/ 7 w 9"/>
                  <a:gd name="T35" fmla="*/ 8 h 10"/>
                  <a:gd name="T36" fmla="*/ 8 w 9"/>
                  <a:gd name="T37" fmla="*/ 7 h 10"/>
                  <a:gd name="T38" fmla="*/ 8 w 9"/>
                  <a:gd name="T39" fmla="*/ 6 h 10"/>
                  <a:gd name="T40" fmla="*/ 8 w 9"/>
                  <a:gd name="T41" fmla="*/ 4 h 10"/>
                  <a:gd name="T42" fmla="*/ 7 w 9"/>
                  <a:gd name="T43" fmla="*/ 4 h 10"/>
                  <a:gd name="T44" fmla="*/ 7 w 9"/>
                  <a:gd name="T45" fmla="*/ 3 h 10"/>
                  <a:gd name="T46" fmla="*/ 6 w 9"/>
                  <a:gd name="T47" fmla="*/ 2 h 10"/>
                  <a:gd name="T48" fmla="*/ 5 w 9"/>
                  <a:gd name="T49" fmla="*/ 2 h 10"/>
                  <a:gd name="T50" fmla="*/ 4 w 9"/>
                  <a:gd name="T51" fmla="*/ 1 h 10"/>
                  <a:gd name="T52" fmla="*/ 3 w 9"/>
                  <a:gd name="T53" fmla="*/ 1 h 10"/>
                  <a:gd name="T54" fmla="*/ 2 w 9"/>
                  <a:gd name="T55" fmla="*/ 1 h 10"/>
                  <a:gd name="T56" fmla="*/ 0 w 9"/>
                  <a:gd name="T57" fmla="*/ 2 h 10"/>
                  <a:gd name="T58" fmla="*/ 1 w 9"/>
                  <a:gd name="T59" fmla="*/ 1 h 10"/>
                  <a:gd name="T60" fmla="*/ 1 w 9"/>
                  <a:gd name="T61" fmla="*/ 1 h 10"/>
                  <a:gd name="T62" fmla="*/ 1 w 9"/>
                  <a:gd name="T63" fmla="*/ 1 h 10"/>
                  <a:gd name="T64" fmla="*/ 2 w 9"/>
                  <a:gd name="T65" fmla="*/ 1 h 10"/>
                  <a:gd name="T66" fmla="*/ 2 w 9"/>
                  <a:gd name="T67" fmla="*/ 0 h 10"/>
                  <a:gd name="T68" fmla="*/ 3 w 9"/>
                  <a:gd name="T69" fmla="*/ 0 h 10"/>
                  <a:gd name="T70" fmla="*/ 4 w 9"/>
                  <a:gd name="T71" fmla="*/ 0 h 10"/>
                  <a:gd name="T72" fmla="*/ 4 w 9"/>
                  <a:gd name="T73" fmla="*/ 0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0"/>
                  <a:gd name="T113" fmla="*/ 9 w 9"/>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0">
                    <a:moveTo>
                      <a:pt x="4" y="0"/>
                    </a:moveTo>
                    <a:lnTo>
                      <a:pt x="6" y="0"/>
                    </a:lnTo>
                    <a:lnTo>
                      <a:pt x="7" y="1"/>
                    </a:lnTo>
                    <a:lnTo>
                      <a:pt x="8" y="1"/>
                    </a:lnTo>
                    <a:lnTo>
                      <a:pt x="8" y="2"/>
                    </a:lnTo>
                    <a:lnTo>
                      <a:pt x="9" y="3"/>
                    </a:lnTo>
                    <a:lnTo>
                      <a:pt x="9" y="4"/>
                    </a:lnTo>
                    <a:lnTo>
                      <a:pt x="9" y="5"/>
                    </a:lnTo>
                    <a:lnTo>
                      <a:pt x="9" y="6"/>
                    </a:lnTo>
                    <a:lnTo>
                      <a:pt x="9" y="7"/>
                    </a:lnTo>
                    <a:lnTo>
                      <a:pt x="8" y="8"/>
                    </a:lnTo>
                    <a:lnTo>
                      <a:pt x="7" y="9"/>
                    </a:lnTo>
                    <a:lnTo>
                      <a:pt x="6" y="10"/>
                    </a:lnTo>
                    <a:lnTo>
                      <a:pt x="7" y="8"/>
                    </a:lnTo>
                    <a:lnTo>
                      <a:pt x="8" y="7"/>
                    </a:lnTo>
                    <a:lnTo>
                      <a:pt x="8" y="6"/>
                    </a:lnTo>
                    <a:lnTo>
                      <a:pt x="8" y="4"/>
                    </a:lnTo>
                    <a:lnTo>
                      <a:pt x="7" y="4"/>
                    </a:lnTo>
                    <a:lnTo>
                      <a:pt x="7" y="3"/>
                    </a:lnTo>
                    <a:lnTo>
                      <a:pt x="6" y="2"/>
                    </a:lnTo>
                    <a:lnTo>
                      <a:pt x="5" y="2"/>
                    </a:lnTo>
                    <a:lnTo>
                      <a:pt x="4" y="1"/>
                    </a:lnTo>
                    <a:lnTo>
                      <a:pt x="3" y="1"/>
                    </a:lnTo>
                    <a:lnTo>
                      <a:pt x="2" y="1"/>
                    </a:lnTo>
                    <a:lnTo>
                      <a:pt x="0" y="2"/>
                    </a:lnTo>
                    <a:lnTo>
                      <a:pt x="1" y="1"/>
                    </a:lnTo>
                    <a:lnTo>
                      <a:pt x="2" y="1"/>
                    </a:lnTo>
                    <a:lnTo>
                      <a:pt x="2" y="0"/>
                    </a:lnTo>
                    <a:lnTo>
                      <a:pt x="3" y="0"/>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8" name="Freeform 177"/>
              <p:cNvSpPr>
                <a:spLocks/>
              </p:cNvSpPr>
              <p:nvPr/>
            </p:nvSpPr>
            <p:spPr bwMode="auto">
              <a:xfrm>
                <a:off x="2606" y="3015"/>
                <a:ext cx="17" cy="12"/>
              </a:xfrm>
              <a:custGeom>
                <a:avLst/>
                <a:gdLst>
                  <a:gd name="T0" fmla="*/ 9 w 17"/>
                  <a:gd name="T1" fmla="*/ 0 h 12"/>
                  <a:gd name="T2" fmla="*/ 7 w 17"/>
                  <a:gd name="T3" fmla="*/ 2 h 12"/>
                  <a:gd name="T4" fmla="*/ 5 w 17"/>
                  <a:gd name="T5" fmla="*/ 3 h 12"/>
                  <a:gd name="T6" fmla="*/ 4 w 17"/>
                  <a:gd name="T7" fmla="*/ 5 h 12"/>
                  <a:gd name="T8" fmla="*/ 3 w 17"/>
                  <a:gd name="T9" fmla="*/ 6 h 12"/>
                  <a:gd name="T10" fmla="*/ 3 w 17"/>
                  <a:gd name="T11" fmla="*/ 7 h 12"/>
                  <a:gd name="T12" fmla="*/ 4 w 17"/>
                  <a:gd name="T13" fmla="*/ 8 h 12"/>
                  <a:gd name="T14" fmla="*/ 6 w 17"/>
                  <a:gd name="T15" fmla="*/ 10 h 12"/>
                  <a:gd name="T16" fmla="*/ 8 w 17"/>
                  <a:gd name="T17" fmla="*/ 10 h 12"/>
                  <a:gd name="T18" fmla="*/ 11 w 17"/>
                  <a:gd name="T19" fmla="*/ 10 h 12"/>
                  <a:gd name="T20" fmla="*/ 13 w 17"/>
                  <a:gd name="T21" fmla="*/ 10 h 12"/>
                  <a:gd name="T22" fmla="*/ 15 w 17"/>
                  <a:gd name="T23" fmla="*/ 9 h 12"/>
                  <a:gd name="T24" fmla="*/ 16 w 17"/>
                  <a:gd name="T25" fmla="*/ 9 h 12"/>
                  <a:gd name="T26" fmla="*/ 17 w 17"/>
                  <a:gd name="T27" fmla="*/ 8 h 12"/>
                  <a:gd name="T28" fmla="*/ 17 w 17"/>
                  <a:gd name="T29" fmla="*/ 8 h 12"/>
                  <a:gd name="T30" fmla="*/ 16 w 17"/>
                  <a:gd name="T31" fmla="*/ 9 h 12"/>
                  <a:gd name="T32" fmla="*/ 15 w 17"/>
                  <a:gd name="T33" fmla="*/ 10 h 12"/>
                  <a:gd name="T34" fmla="*/ 14 w 17"/>
                  <a:gd name="T35" fmla="*/ 10 h 12"/>
                  <a:gd name="T36" fmla="*/ 11 w 17"/>
                  <a:gd name="T37" fmla="*/ 11 h 12"/>
                  <a:gd name="T38" fmla="*/ 7 w 17"/>
                  <a:gd name="T39" fmla="*/ 12 h 12"/>
                  <a:gd name="T40" fmla="*/ 3 w 17"/>
                  <a:gd name="T41" fmla="*/ 11 h 12"/>
                  <a:gd name="T42" fmla="*/ 1 w 17"/>
                  <a:gd name="T43" fmla="*/ 9 h 12"/>
                  <a:gd name="T44" fmla="*/ 0 w 17"/>
                  <a:gd name="T45" fmla="*/ 8 h 12"/>
                  <a:gd name="T46" fmla="*/ 0 w 17"/>
                  <a:gd name="T47" fmla="*/ 8 h 12"/>
                  <a:gd name="T48" fmla="*/ 0 w 17"/>
                  <a:gd name="T49" fmla="*/ 7 h 12"/>
                  <a:gd name="T50" fmla="*/ 1 w 17"/>
                  <a:gd name="T51" fmla="*/ 6 h 12"/>
                  <a:gd name="T52" fmla="*/ 1 w 17"/>
                  <a:gd name="T53" fmla="*/ 5 h 12"/>
                  <a:gd name="T54" fmla="*/ 3 w 17"/>
                  <a:gd name="T55" fmla="*/ 3 h 12"/>
                  <a:gd name="T56" fmla="*/ 4 w 17"/>
                  <a:gd name="T57" fmla="*/ 1 h 12"/>
                  <a:gd name="T58" fmla="*/ 6 w 17"/>
                  <a:gd name="T59" fmla="*/ 1 h 12"/>
                  <a:gd name="T60" fmla="*/ 7 w 17"/>
                  <a:gd name="T61" fmla="*/ 0 h 12"/>
                  <a:gd name="T62" fmla="*/ 9 w 17"/>
                  <a:gd name="T63" fmla="*/ 0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0" y="0"/>
                    </a:moveTo>
                    <a:lnTo>
                      <a:pt x="9" y="0"/>
                    </a:lnTo>
                    <a:lnTo>
                      <a:pt x="8" y="1"/>
                    </a:lnTo>
                    <a:lnTo>
                      <a:pt x="7" y="2"/>
                    </a:lnTo>
                    <a:lnTo>
                      <a:pt x="6" y="2"/>
                    </a:lnTo>
                    <a:lnTo>
                      <a:pt x="5" y="3"/>
                    </a:lnTo>
                    <a:lnTo>
                      <a:pt x="4" y="4"/>
                    </a:lnTo>
                    <a:lnTo>
                      <a:pt x="4" y="5"/>
                    </a:lnTo>
                    <a:lnTo>
                      <a:pt x="3" y="5"/>
                    </a:lnTo>
                    <a:lnTo>
                      <a:pt x="3" y="6"/>
                    </a:lnTo>
                    <a:lnTo>
                      <a:pt x="3" y="7"/>
                    </a:lnTo>
                    <a:lnTo>
                      <a:pt x="4" y="8"/>
                    </a:lnTo>
                    <a:lnTo>
                      <a:pt x="4" y="9"/>
                    </a:lnTo>
                    <a:lnTo>
                      <a:pt x="6" y="10"/>
                    </a:lnTo>
                    <a:lnTo>
                      <a:pt x="7" y="10"/>
                    </a:lnTo>
                    <a:lnTo>
                      <a:pt x="8" y="10"/>
                    </a:lnTo>
                    <a:lnTo>
                      <a:pt x="10" y="10"/>
                    </a:lnTo>
                    <a:lnTo>
                      <a:pt x="11" y="10"/>
                    </a:lnTo>
                    <a:lnTo>
                      <a:pt x="13" y="10"/>
                    </a:lnTo>
                    <a:lnTo>
                      <a:pt x="14" y="9"/>
                    </a:lnTo>
                    <a:lnTo>
                      <a:pt x="15" y="9"/>
                    </a:lnTo>
                    <a:lnTo>
                      <a:pt x="16" y="9"/>
                    </a:lnTo>
                    <a:lnTo>
                      <a:pt x="16" y="8"/>
                    </a:lnTo>
                    <a:lnTo>
                      <a:pt x="17" y="8"/>
                    </a:lnTo>
                    <a:lnTo>
                      <a:pt x="17" y="9"/>
                    </a:lnTo>
                    <a:lnTo>
                      <a:pt x="16" y="9"/>
                    </a:lnTo>
                    <a:lnTo>
                      <a:pt x="15" y="10"/>
                    </a:lnTo>
                    <a:lnTo>
                      <a:pt x="14" y="10"/>
                    </a:lnTo>
                    <a:lnTo>
                      <a:pt x="13" y="11"/>
                    </a:lnTo>
                    <a:lnTo>
                      <a:pt x="11" y="11"/>
                    </a:lnTo>
                    <a:lnTo>
                      <a:pt x="9" y="12"/>
                    </a:lnTo>
                    <a:lnTo>
                      <a:pt x="7" y="12"/>
                    </a:lnTo>
                    <a:lnTo>
                      <a:pt x="5" y="12"/>
                    </a:lnTo>
                    <a:lnTo>
                      <a:pt x="3" y="11"/>
                    </a:lnTo>
                    <a:lnTo>
                      <a:pt x="2" y="10"/>
                    </a:lnTo>
                    <a:lnTo>
                      <a:pt x="1" y="9"/>
                    </a:lnTo>
                    <a:lnTo>
                      <a:pt x="0" y="8"/>
                    </a:lnTo>
                    <a:lnTo>
                      <a:pt x="0" y="7"/>
                    </a:lnTo>
                    <a:lnTo>
                      <a:pt x="1" y="6"/>
                    </a:lnTo>
                    <a:lnTo>
                      <a:pt x="1" y="5"/>
                    </a:lnTo>
                    <a:lnTo>
                      <a:pt x="2" y="4"/>
                    </a:lnTo>
                    <a:lnTo>
                      <a:pt x="3" y="3"/>
                    </a:lnTo>
                    <a:lnTo>
                      <a:pt x="4" y="2"/>
                    </a:lnTo>
                    <a:lnTo>
                      <a:pt x="4" y="1"/>
                    </a:lnTo>
                    <a:lnTo>
                      <a:pt x="5" y="1"/>
                    </a:lnTo>
                    <a:lnTo>
                      <a:pt x="6" y="1"/>
                    </a:lnTo>
                    <a:lnTo>
                      <a:pt x="7" y="0"/>
                    </a:lnTo>
                    <a:lnTo>
                      <a:pt x="8" y="0"/>
                    </a:lnTo>
                    <a:lnTo>
                      <a:pt x="9" y="0"/>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9" name="Freeform 178"/>
              <p:cNvSpPr>
                <a:spLocks/>
              </p:cNvSpPr>
              <p:nvPr/>
            </p:nvSpPr>
            <p:spPr bwMode="auto">
              <a:xfrm>
                <a:off x="2630" y="3008"/>
                <a:ext cx="10" cy="18"/>
              </a:xfrm>
              <a:custGeom>
                <a:avLst/>
                <a:gdLst>
                  <a:gd name="T0" fmla="*/ 5 w 10"/>
                  <a:gd name="T1" fmla="*/ 15 h 18"/>
                  <a:gd name="T2" fmla="*/ 6 w 10"/>
                  <a:gd name="T3" fmla="*/ 14 h 18"/>
                  <a:gd name="T4" fmla="*/ 7 w 10"/>
                  <a:gd name="T5" fmla="*/ 12 h 18"/>
                  <a:gd name="T6" fmla="*/ 8 w 10"/>
                  <a:gd name="T7" fmla="*/ 11 h 18"/>
                  <a:gd name="T8" fmla="*/ 9 w 10"/>
                  <a:gd name="T9" fmla="*/ 10 h 18"/>
                  <a:gd name="T10" fmla="*/ 9 w 10"/>
                  <a:gd name="T11" fmla="*/ 8 h 18"/>
                  <a:gd name="T12" fmla="*/ 10 w 10"/>
                  <a:gd name="T13" fmla="*/ 7 h 18"/>
                  <a:gd name="T14" fmla="*/ 10 w 10"/>
                  <a:gd name="T15" fmla="*/ 5 h 18"/>
                  <a:gd name="T16" fmla="*/ 9 w 10"/>
                  <a:gd name="T17" fmla="*/ 4 h 18"/>
                  <a:gd name="T18" fmla="*/ 9 w 10"/>
                  <a:gd name="T19" fmla="*/ 4 h 18"/>
                  <a:gd name="T20" fmla="*/ 9 w 10"/>
                  <a:gd name="T21" fmla="*/ 4 h 18"/>
                  <a:gd name="T22" fmla="*/ 9 w 10"/>
                  <a:gd name="T23" fmla="*/ 3 h 18"/>
                  <a:gd name="T24" fmla="*/ 9 w 10"/>
                  <a:gd name="T25" fmla="*/ 3 h 18"/>
                  <a:gd name="T26" fmla="*/ 9 w 10"/>
                  <a:gd name="T27" fmla="*/ 2 h 18"/>
                  <a:gd name="T28" fmla="*/ 8 w 10"/>
                  <a:gd name="T29" fmla="*/ 2 h 18"/>
                  <a:gd name="T30" fmla="*/ 7 w 10"/>
                  <a:gd name="T31" fmla="*/ 1 h 18"/>
                  <a:gd name="T32" fmla="*/ 7 w 10"/>
                  <a:gd name="T33" fmla="*/ 0 h 18"/>
                  <a:gd name="T34" fmla="*/ 5 w 10"/>
                  <a:gd name="T35" fmla="*/ 1 h 18"/>
                  <a:gd name="T36" fmla="*/ 6 w 10"/>
                  <a:gd name="T37" fmla="*/ 2 h 18"/>
                  <a:gd name="T38" fmla="*/ 7 w 10"/>
                  <a:gd name="T39" fmla="*/ 3 h 18"/>
                  <a:gd name="T40" fmla="*/ 7 w 10"/>
                  <a:gd name="T41" fmla="*/ 4 h 18"/>
                  <a:gd name="T42" fmla="*/ 7 w 10"/>
                  <a:gd name="T43" fmla="*/ 5 h 18"/>
                  <a:gd name="T44" fmla="*/ 7 w 10"/>
                  <a:gd name="T45" fmla="*/ 6 h 18"/>
                  <a:gd name="T46" fmla="*/ 7 w 10"/>
                  <a:gd name="T47" fmla="*/ 8 h 18"/>
                  <a:gd name="T48" fmla="*/ 7 w 10"/>
                  <a:gd name="T49" fmla="*/ 10 h 18"/>
                  <a:gd name="T50" fmla="*/ 6 w 10"/>
                  <a:gd name="T51" fmla="*/ 11 h 18"/>
                  <a:gd name="T52" fmla="*/ 5 w 10"/>
                  <a:gd name="T53" fmla="*/ 13 h 18"/>
                  <a:gd name="T54" fmla="*/ 4 w 10"/>
                  <a:gd name="T55" fmla="*/ 15 h 18"/>
                  <a:gd name="T56" fmla="*/ 2 w 10"/>
                  <a:gd name="T57" fmla="*/ 16 h 18"/>
                  <a:gd name="T58" fmla="*/ 0 w 10"/>
                  <a:gd name="T59" fmla="*/ 18 h 18"/>
                  <a:gd name="T60" fmla="*/ 0 w 10"/>
                  <a:gd name="T61" fmla="*/ 18 h 18"/>
                  <a:gd name="T62" fmla="*/ 1 w 10"/>
                  <a:gd name="T63" fmla="*/ 17 h 18"/>
                  <a:gd name="T64" fmla="*/ 1 w 10"/>
                  <a:gd name="T65" fmla="*/ 17 h 18"/>
                  <a:gd name="T66" fmla="*/ 2 w 10"/>
                  <a:gd name="T67" fmla="*/ 17 h 18"/>
                  <a:gd name="T68" fmla="*/ 3 w 10"/>
                  <a:gd name="T69" fmla="*/ 16 h 18"/>
                  <a:gd name="T70" fmla="*/ 4 w 10"/>
                  <a:gd name="T71" fmla="*/ 16 h 18"/>
                  <a:gd name="T72" fmla="*/ 5 w 10"/>
                  <a:gd name="T73" fmla="*/ 16 h 18"/>
                  <a:gd name="T74" fmla="*/ 5 w 10"/>
                  <a:gd name="T75" fmla="*/ 15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18"/>
                  <a:gd name="T116" fmla="*/ 10 w 10"/>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18">
                    <a:moveTo>
                      <a:pt x="5" y="15"/>
                    </a:moveTo>
                    <a:lnTo>
                      <a:pt x="6" y="14"/>
                    </a:lnTo>
                    <a:lnTo>
                      <a:pt x="7" y="12"/>
                    </a:lnTo>
                    <a:lnTo>
                      <a:pt x="8" y="11"/>
                    </a:lnTo>
                    <a:lnTo>
                      <a:pt x="9" y="10"/>
                    </a:lnTo>
                    <a:lnTo>
                      <a:pt x="9" y="8"/>
                    </a:lnTo>
                    <a:lnTo>
                      <a:pt x="10" y="7"/>
                    </a:lnTo>
                    <a:lnTo>
                      <a:pt x="10" y="5"/>
                    </a:lnTo>
                    <a:lnTo>
                      <a:pt x="9" y="4"/>
                    </a:lnTo>
                    <a:lnTo>
                      <a:pt x="9" y="3"/>
                    </a:lnTo>
                    <a:lnTo>
                      <a:pt x="9" y="2"/>
                    </a:lnTo>
                    <a:lnTo>
                      <a:pt x="8" y="2"/>
                    </a:lnTo>
                    <a:lnTo>
                      <a:pt x="7" y="1"/>
                    </a:lnTo>
                    <a:lnTo>
                      <a:pt x="7" y="0"/>
                    </a:lnTo>
                    <a:lnTo>
                      <a:pt x="5" y="1"/>
                    </a:lnTo>
                    <a:lnTo>
                      <a:pt x="6" y="2"/>
                    </a:lnTo>
                    <a:lnTo>
                      <a:pt x="7" y="3"/>
                    </a:lnTo>
                    <a:lnTo>
                      <a:pt x="7" y="4"/>
                    </a:lnTo>
                    <a:lnTo>
                      <a:pt x="7" y="5"/>
                    </a:lnTo>
                    <a:lnTo>
                      <a:pt x="7" y="6"/>
                    </a:lnTo>
                    <a:lnTo>
                      <a:pt x="7" y="8"/>
                    </a:lnTo>
                    <a:lnTo>
                      <a:pt x="7" y="10"/>
                    </a:lnTo>
                    <a:lnTo>
                      <a:pt x="6" y="11"/>
                    </a:lnTo>
                    <a:lnTo>
                      <a:pt x="5" y="13"/>
                    </a:lnTo>
                    <a:lnTo>
                      <a:pt x="4" y="15"/>
                    </a:lnTo>
                    <a:lnTo>
                      <a:pt x="2" y="16"/>
                    </a:lnTo>
                    <a:lnTo>
                      <a:pt x="0" y="18"/>
                    </a:lnTo>
                    <a:lnTo>
                      <a:pt x="1" y="17"/>
                    </a:lnTo>
                    <a:lnTo>
                      <a:pt x="2" y="17"/>
                    </a:lnTo>
                    <a:lnTo>
                      <a:pt x="3" y="16"/>
                    </a:lnTo>
                    <a:lnTo>
                      <a:pt x="4" y="16"/>
                    </a:lnTo>
                    <a:lnTo>
                      <a:pt x="5" y="16"/>
                    </a:lnTo>
                    <a:lnTo>
                      <a:pt x="5"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31853" name="Rectangle 179"/>
            <p:cNvSpPr>
              <a:spLocks noChangeArrowheads="1"/>
            </p:cNvSpPr>
            <p:nvPr/>
          </p:nvSpPr>
          <p:spPr bwMode="auto">
            <a:xfrm>
              <a:off x="3249" y="1337"/>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854" name="Rectangle 180"/>
            <p:cNvSpPr>
              <a:spLocks noChangeArrowheads="1"/>
            </p:cNvSpPr>
            <p:nvPr/>
          </p:nvSpPr>
          <p:spPr bwMode="auto">
            <a:xfrm>
              <a:off x="4147" y="2312"/>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855" name="Rectangle 181"/>
            <p:cNvSpPr>
              <a:spLocks noChangeArrowheads="1"/>
            </p:cNvSpPr>
            <p:nvPr/>
          </p:nvSpPr>
          <p:spPr bwMode="auto">
            <a:xfrm>
              <a:off x="1910" y="3401"/>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856" name="Rectangle 182"/>
            <p:cNvSpPr>
              <a:spLocks noChangeArrowheads="1"/>
            </p:cNvSpPr>
            <p:nvPr/>
          </p:nvSpPr>
          <p:spPr bwMode="auto">
            <a:xfrm>
              <a:off x="3240" y="3401"/>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grpSp>
      <p:sp>
        <p:nvSpPr>
          <p:cNvPr id="31749" name="Rectangle 2"/>
          <p:cNvSpPr>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600" b="0" dirty="0">
                <a:solidFill>
                  <a:srgbClr val="330066"/>
                </a:solidFill>
                <a:latin typeface="HGP創英角ｺﾞｼｯｸUB" pitchFamily="50" charset="-128"/>
                <a:ea typeface="HGP創英角ｺﾞｼｯｸUB" pitchFamily="50" charset="-128"/>
              </a:rPr>
              <a:t>CAD</a:t>
            </a:r>
            <a:r>
              <a:rPr lang="ja-JP" altLang="en-US" sz="3600" b="0" dirty="0">
                <a:solidFill>
                  <a:srgbClr val="330066"/>
                </a:solidFill>
                <a:latin typeface="HGP創英角ｺﾞｼｯｸUB" pitchFamily="50" charset="-128"/>
                <a:ea typeface="HGP創英角ｺﾞｼｯｸUB" pitchFamily="50" charset="-128"/>
              </a:rPr>
              <a:t>図面作成の</a:t>
            </a:r>
            <a:r>
              <a:rPr lang="ja-JP" altLang="en-US" sz="3600" b="0" dirty="0" smtClean="0">
                <a:solidFill>
                  <a:srgbClr val="330066"/>
                </a:solidFill>
                <a:latin typeface="HGP創英角ｺﾞｼｯｸUB" pitchFamily="50" charset="-128"/>
                <a:ea typeface="HGP創英角ｺﾞｼｯｸUB" pitchFamily="50" charset="-128"/>
              </a:rPr>
              <a:t>流れ</a:t>
            </a:r>
            <a:endParaRPr lang="ja-JP" altLang="en-US" sz="2600" b="0" dirty="0">
              <a:solidFill>
                <a:srgbClr val="330066"/>
              </a:solidFill>
              <a:latin typeface="HGP創英角ｺﾞｼｯｸUB" pitchFamily="50" charset="-128"/>
              <a:ea typeface="HGP創英角ｺﾞｼｯｸUB" pitchFamily="50" charset="-128"/>
            </a:endParaRPr>
          </a:p>
        </p:txBody>
      </p:sp>
      <p:sp>
        <p:nvSpPr>
          <p:cNvPr id="31750" name="正方形/長方形 180"/>
          <p:cNvSpPr>
            <a:spLocks noChangeArrowheads="1"/>
          </p:cNvSpPr>
          <p:nvPr/>
        </p:nvSpPr>
        <p:spPr bwMode="auto">
          <a:xfrm>
            <a:off x="5003800" y="5842000"/>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dirty="0"/>
              <a:t>CAD </a:t>
            </a:r>
            <a:r>
              <a:rPr lang="ja-JP" altLang="en-US" dirty="0"/>
              <a:t>製図基準に関する運用</a:t>
            </a:r>
            <a:r>
              <a:rPr lang="ja-JP" altLang="en-US" dirty="0" smtClean="0"/>
              <a:t>ガイドライン</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2" name="正方形/長方形 1"/>
          <p:cNvSpPr/>
          <p:nvPr/>
        </p:nvSpPr>
        <p:spPr>
          <a:xfrm>
            <a:off x="180000" y="648000"/>
            <a:ext cx="3171061" cy="523220"/>
          </a:xfrm>
          <a:prstGeom prst="rect">
            <a:avLst/>
          </a:prstGeom>
        </p:spPr>
        <p:txBody>
          <a:bodyPr wrap="none">
            <a:spAutoFit/>
          </a:bodyPr>
          <a:lstStyle/>
          <a:p>
            <a:pPr marL="457200" indent="-457200" algn="l" eaLnBrk="1" hangingPunct="1">
              <a:buFont typeface="HGP創英角ｺﾞｼｯｸUB" panose="020B0900000000000000" pitchFamily="50" charset="-128"/>
              <a:buChar char="○"/>
            </a:pPr>
            <a:r>
              <a:rPr lang="ja-JP" altLang="en-US" sz="2800" b="0" dirty="0">
                <a:solidFill>
                  <a:srgbClr val="330066"/>
                </a:solidFill>
                <a:latin typeface="HGP創英角ｺﾞｼｯｸUB" pitchFamily="50" charset="-128"/>
                <a:ea typeface="HGP創英角ｺﾞｼｯｸUB" pitchFamily="50" charset="-128"/>
              </a:rPr>
              <a:t>施工～維持</a:t>
            </a:r>
            <a:r>
              <a:rPr lang="ja-JP" altLang="en-US" sz="2800" b="0" dirty="0" smtClean="0">
                <a:solidFill>
                  <a:srgbClr val="330066"/>
                </a:solidFill>
                <a:latin typeface="HGP創英角ｺﾞｼｯｸUB" pitchFamily="50" charset="-128"/>
                <a:ea typeface="HGP創英角ｺﾞｼｯｸUB" pitchFamily="50" charset="-128"/>
              </a:rPr>
              <a:t>管理</a:t>
            </a:r>
            <a:endParaRPr lang="ja-JP" altLang="en-US" sz="28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781054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108000" y="0"/>
            <a:ext cx="8640000" cy="648000"/>
          </a:xfrm>
        </p:spPr>
        <p:txBody>
          <a:bodyPr lIns="91440" tIns="45720" rIns="91440" bIns="45720" anchor="ctr"/>
          <a:lstStyle/>
          <a:p>
            <a:r>
              <a:rPr lang="ja-JP" altLang="en-US" sz="3200" b="0" dirty="0" smtClean="0">
                <a:latin typeface="HGP創英角ｺﾞｼｯｸUB" pitchFamily="50" charset="-128"/>
                <a:ea typeface="HGP創英角ｺﾞｼｯｸUB" pitchFamily="50" charset="-128"/>
              </a:rPr>
              <a:t>完成図面の納品　</a:t>
            </a:r>
            <a:r>
              <a:rPr lang="ja-JP" altLang="en-US" sz="2000" b="0" dirty="0" smtClean="0">
                <a:latin typeface="HGP創英角ｺﾞｼｯｸUB" pitchFamily="50" charset="-128"/>
                <a:ea typeface="HGP創英角ｺﾞｼｯｸUB" pitchFamily="50" charset="-128"/>
              </a:rPr>
              <a:t>（関東地方整備局）</a:t>
            </a:r>
          </a:p>
        </p:txBody>
      </p:sp>
      <p:graphicFrame>
        <p:nvGraphicFramePr>
          <p:cNvPr id="2050" name="Object 4"/>
          <p:cNvGraphicFramePr>
            <a:graphicFrameLocks noChangeAspect="1"/>
          </p:cNvGraphicFramePr>
          <p:nvPr/>
        </p:nvGraphicFramePr>
        <p:xfrm>
          <a:off x="468313" y="2600325"/>
          <a:ext cx="4859337" cy="3352800"/>
        </p:xfrm>
        <a:graphic>
          <a:graphicData uri="http://schemas.openxmlformats.org/presentationml/2006/ole">
            <p:oleObj spid="_x0000_s9294" name="Visio" r:id="rId4" imgW="5819013" imgH="4019169" progId="Visio.Drawing.11">
              <p:embed/>
            </p:oleObj>
          </a:graphicData>
        </a:graphic>
      </p:graphicFrame>
      <p:sp>
        <p:nvSpPr>
          <p:cNvPr id="2052" name="Text Box 10"/>
          <p:cNvSpPr txBox="1">
            <a:spLocks noChangeArrowheads="1"/>
          </p:cNvSpPr>
          <p:nvPr/>
        </p:nvSpPr>
        <p:spPr bwMode="auto">
          <a:xfrm>
            <a:off x="215900" y="836613"/>
            <a:ext cx="86772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pitchFamily="50" charset="-128"/>
              </a:defRPr>
            </a:lvl1pPr>
            <a:lvl2pPr marL="179388"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lvl="1" algn="l" eaLnBrk="1" hangingPunct="1">
              <a:spcBef>
                <a:spcPct val="20000"/>
              </a:spcBef>
              <a:buClr>
                <a:srgbClr val="669999"/>
              </a:buClr>
              <a:buSzPct val="70000"/>
              <a:buFont typeface="Wingdings" pitchFamily="2" charset="2"/>
              <a:buNone/>
            </a:pPr>
            <a:r>
              <a:rPr lang="ja-JP" altLang="en-US" sz="2400" b="0" dirty="0">
                <a:solidFill>
                  <a:srgbClr val="000000"/>
                </a:solidFill>
                <a:latin typeface="HGP創英角ｺﾞｼｯｸUB" pitchFamily="50" charset="-128"/>
                <a:ea typeface="HGP創英角ｺﾞｼｯｸUB" pitchFamily="50" charset="-128"/>
              </a:rPr>
              <a:t>　</a:t>
            </a:r>
            <a:r>
              <a:rPr lang="ja-JP" altLang="en-US" sz="2400" b="0" dirty="0">
                <a:solidFill>
                  <a:srgbClr val="0000FF"/>
                </a:solidFill>
                <a:latin typeface="HGP創英角ｺﾞｼｯｸUB" pitchFamily="50" charset="-128"/>
                <a:ea typeface="HGP創英角ｺﾞｼｯｸUB" pitchFamily="50" charset="-128"/>
              </a:rPr>
              <a:t>完成図面の納品にあたっては、</a:t>
            </a:r>
            <a:r>
              <a:rPr lang="en-US" altLang="ja-JP" sz="2400" b="0" dirty="0">
                <a:solidFill>
                  <a:srgbClr val="0000FF"/>
                </a:solidFill>
                <a:latin typeface="HGP創英角ｺﾞｼｯｸUB" pitchFamily="50" charset="-128"/>
                <a:ea typeface="HGP創英角ｺﾞｼｯｸUB" pitchFamily="50" charset="-128"/>
              </a:rPr>
              <a:t>CAD</a:t>
            </a:r>
            <a:r>
              <a:rPr lang="ja-JP" altLang="en-US" sz="2400" b="0" dirty="0">
                <a:solidFill>
                  <a:srgbClr val="0000FF"/>
                </a:solidFill>
                <a:latin typeface="HGP創英角ｺﾞｼｯｸUB" pitchFamily="50" charset="-128"/>
                <a:ea typeface="HGP創英角ｺﾞｼｯｸUB" pitchFamily="50" charset="-128"/>
              </a:rPr>
              <a:t>製図</a:t>
            </a:r>
            <a:r>
              <a:rPr lang="ja-JP" altLang="en-US" sz="2400" b="0" dirty="0" smtClean="0">
                <a:solidFill>
                  <a:srgbClr val="0000FF"/>
                </a:solidFill>
                <a:latin typeface="HGP創英角ｺﾞｼｯｸUB" pitchFamily="50" charset="-128"/>
                <a:ea typeface="HGP創英角ｺﾞｼｯｸUB" pitchFamily="50" charset="-128"/>
              </a:rPr>
              <a:t>基準に</a:t>
            </a:r>
            <a:r>
              <a:rPr lang="ja-JP" altLang="en-US" sz="2400" b="0" dirty="0">
                <a:solidFill>
                  <a:srgbClr val="0000FF"/>
                </a:solidFill>
                <a:latin typeface="HGP創英角ｺﾞｼｯｸUB" pitchFamily="50" charset="-128"/>
                <a:ea typeface="HGP創英角ｺﾞｼｯｸUB" pitchFamily="50" charset="-128"/>
              </a:rPr>
              <a:t>準拠した発注図（電子データ）をもとに、 </a:t>
            </a:r>
            <a:r>
              <a:rPr lang="en-US" altLang="ja-JP" sz="2400" b="0" dirty="0">
                <a:solidFill>
                  <a:srgbClr val="0000FF"/>
                </a:solidFill>
                <a:latin typeface="HGP創英角ｺﾞｼｯｸUB" pitchFamily="50" charset="-128"/>
                <a:ea typeface="HGP創英角ｺﾞｼｯｸUB" pitchFamily="50" charset="-128"/>
              </a:rPr>
              <a:t>CAD</a:t>
            </a:r>
            <a:r>
              <a:rPr lang="ja-JP" altLang="en-US" sz="2400" b="0" dirty="0">
                <a:solidFill>
                  <a:srgbClr val="0000FF"/>
                </a:solidFill>
                <a:latin typeface="HGP創英角ｺﾞｼｯｸUB" pitchFamily="50" charset="-128"/>
                <a:ea typeface="HGP創英角ｺﾞｼｯｸUB" pitchFamily="50" charset="-128"/>
              </a:rPr>
              <a:t>製図</a:t>
            </a:r>
            <a:r>
              <a:rPr lang="ja-JP" altLang="en-US" sz="2400" b="0" dirty="0" smtClean="0">
                <a:solidFill>
                  <a:srgbClr val="0000FF"/>
                </a:solidFill>
                <a:latin typeface="HGP創英角ｺﾞｼｯｸUB" pitchFamily="50" charset="-128"/>
                <a:ea typeface="HGP創英角ｺﾞｼｯｸUB" pitchFamily="50" charset="-128"/>
              </a:rPr>
              <a:t>基準に</a:t>
            </a:r>
            <a:r>
              <a:rPr lang="ja-JP" altLang="en-US" sz="2400" b="0" dirty="0">
                <a:solidFill>
                  <a:srgbClr val="0000FF"/>
                </a:solidFill>
                <a:latin typeface="HGP創英角ｺﾞｼｯｸUB" pitchFamily="50" charset="-128"/>
                <a:ea typeface="HGP創英角ｺﾞｼｯｸUB" pitchFamily="50" charset="-128"/>
              </a:rPr>
              <a:t>準拠した完成図（電子データ）および、紙に印刷した図面を納品します。</a:t>
            </a:r>
          </a:p>
        </p:txBody>
      </p:sp>
      <p:sp>
        <p:nvSpPr>
          <p:cNvPr id="6" name="Text Box 7"/>
          <p:cNvSpPr txBox="1">
            <a:spLocks noChangeArrowheads="1"/>
          </p:cNvSpPr>
          <p:nvPr/>
        </p:nvSpPr>
        <p:spPr bwMode="auto">
          <a:xfrm>
            <a:off x="5580063" y="2324100"/>
            <a:ext cx="2901950" cy="2862322"/>
          </a:xfrm>
          <a:prstGeom prst="rect">
            <a:avLst/>
          </a:prstGeom>
          <a:noFill/>
          <a:ln w="25400" algn="ctr">
            <a:solidFill>
              <a:schemeClr val="tx1"/>
            </a:solidFill>
            <a:prstDash val="lgDash"/>
            <a:miter lim="800000"/>
            <a:headEnd/>
            <a:tailEnd/>
          </a:ln>
          <a:effectLst/>
        </p:spPr>
        <p:txBody>
          <a:bodyPr>
            <a:spAutoFit/>
          </a:bodyPr>
          <a:lstStyle/>
          <a:p>
            <a:pPr algn="l">
              <a:spcBef>
                <a:spcPct val="50000"/>
              </a:spcBef>
              <a:defRPr/>
            </a:pPr>
            <a:r>
              <a:rPr lang="ja-JP" altLang="en-US" sz="2000" dirty="0">
                <a:solidFill>
                  <a:srgbClr val="000000"/>
                </a:solidFill>
                <a:latin typeface="HGP創英角ｺﾞｼｯｸUB" pitchFamily="50" charset="-128"/>
                <a:ea typeface="HGP創英角ｺﾞｼｯｸUB" pitchFamily="50" charset="-128"/>
              </a:rPr>
              <a:t> </a:t>
            </a:r>
            <a:r>
              <a:rPr lang="ja-JP" altLang="en-US" sz="2000" b="0" dirty="0">
                <a:solidFill>
                  <a:srgbClr val="000000"/>
                </a:solidFill>
                <a:latin typeface="HGP創英角ｺﾞｼｯｸUB" pitchFamily="50" charset="-128"/>
                <a:ea typeface="HGP創英角ｺﾞｼｯｸUB" pitchFamily="50" charset="-128"/>
              </a:rPr>
              <a:t>なお、電子納品に際して、特別な個別事情により、発注時の</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紙</a:t>
            </a:r>
            <a:r>
              <a:rPr lang="ja-JP" altLang="en-US" sz="2000" b="0" dirty="0">
                <a:solidFill>
                  <a:srgbClr val="000000"/>
                </a:solidFill>
                <a:latin typeface="HGP創英角ｺﾞｼｯｸUB" pitchFamily="50" charset="-128"/>
                <a:ea typeface="HGP創英角ｺﾞｼｯｸUB" pitchFamily="50" charset="-128"/>
              </a:rPr>
              <a:t>又は、</a:t>
            </a:r>
            <a:r>
              <a:rPr lang="en-US" altLang="ja-JP"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CAD </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製図</a:t>
            </a:r>
            <a:r>
              <a:rPr lang="ja-JP" altLang="en-US" sz="2000" b="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基準に</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準拠していない電子データ</a:t>
            </a:r>
            <a:r>
              <a:rPr lang="ja-JP" altLang="en-US" sz="2000" b="0" dirty="0">
                <a:solidFill>
                  <a:srgbClr val="000000"/>
                </a:solidFill>
                <a:latin typeface="HGP創英角ｺﾞｼｯｸUB" pitchFamily="50" charset="-128"/>
                <a:ea typeface="HGP創英角ｺﾞｼｯｸUB" pitchFamily="50" charset="-128"/>
              </a:rPr>
              <a:t>を、納品時に</a:t>
            </a:r>
            <a:r>
              <a:rPr lang="en-US" altLang="ja-JP"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CAD</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製図</a:t>
            </a:r>
            <a:r>
              <a:rPr lang="ja-JP" altLang="en-US" sz="2000" b="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基準に</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準拠した電子データ</a:t>
            </a:r>
            <a:r>
              <a:rPr lang="ja-JP" altLang="en-US" sz="2000" b="0" dirty="0">
                <a:solidFill>
                  <a:srgbClr val="000000"/>
                </a:solidFill>
                <a:latin typeface="HGP創英角ｺﾞｼｯｸUB" pitchFamily="50" charset="-128"/>
                <a:ea typeface="HGP創英角ｺﾞｼｯｸUB" pitchFamily="50" charset="-128"/>
              </a:rPr>
              <a:t>として電子納品する場合は、</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設計変更</a:t>
            </a:r>
            <a:r>
              <a:rPr lang="ja-JP" altLang="en-US" sz="2000" b="0" dirty="0">
                <a:solidFill>
                  <a:srgbClr val="000000"/>
                </a:solidFill>
                <a:latin typeface="HGP創英角ｺﾞｼｯｸUB" pitchFamily="50" charset="-128"/>
                <a:ea typeface="HGP創英角ｺﾞｼｯｸUB" pitchFamily="50" charset="-128"/>
              </a:rPr>
              <a:t>の対象となります</a:t>
            </a:r>
            <a:r>
              <a:rPr lang="ja-JP" altLang="en-US" sz="2000" b="0" dirty="0" smtClean="0">
                <a:solidFill>
                  <a:srgbClr val="000000"/>
                </a:solidFill>
                <a:latin typeface="HGP創英角ｺﾞｼｯｸUB" pitchFamily="50" charset="-128"/>
                <a:ea typeface="HGP創英角ｺﾞｼｯｸUB" pitchFamily="50" charset="-128"/>
              </a:rPr>
              <a:t>。</a:t>
            </a:r>
            <a:endParaRPr lang="ja-JP" altLang="en-US" sz="2000" b="0" dirty="0">
              <a:solidFill>
                <a:srgbClr val="0070C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2258442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ＳＸＦ図面について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066496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8000" y="0"/>
            <a:ext cx="817245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dirty="0">
                <a:solidFill>
                  <a:schemeClr val="tx2"/>
                </a:solidFill>
                <a:latin typeface="HGP創英角ｺﾞｼｯｸUB" pitchFamily="50" charset="-128"/>
                <a:ea typeface="HGP創英角ｺﾞｼｯｸUB" pitchFamily="50" charset="-128"/>
              </a:rPr>
              <a:t>CAD</a:t>
            </a:r>
            <a:r>
              <a:rPr lang="ja-JP" altLang="en-US" sz="3200" dirty="0">
                <a:solidFill>
                  <a:schemeClr val="tx2"/>
                </a:solidFill>
                <a:latin typeface="HGP創英角ｺﾞｼｯｸUB" pitchFamily="50" charset="-128"/>
                <a:ea typeface="HGP創英角ｺﾞｼｯｸUB" pitchFamily="50" charset="-128"/>
              </a:rPr>
              <a:t>データ作成に使われるＳＸＦ仕様</a:t>
            </a:r>
          </a:p>
        </p:txBody>
      </p:sp>
      <p:sp>
        <p:nvSpPr>
          <p:cNvPr id="2" name="テキスト ボックス 1"/>
          <p:cNvSpPr txBox="1"/>
          <p:nvPr/>
        </p:nvSpPr>
        <p:spPr>
          <a:xfrm>
            <a:off x="431800" y="1125538"/>
            <a:ext cx="8604250" cy="5324535"/>
          </a:xfrm>
          <a:prstGeom prst="rect">
            <a:avLst/>
          </a:prstGeom>
          <a:noFill/>
        </p:spPr>
        <p:txBody>
          <a:bodyPr>
            <a:spAutoFit/>
          </a:bodyPr>
          <a:lstStyle/>
          <a:p>
            <a:pPr algn="l">
              <a:defRPr/>
            </a:pPr>
            <a:r>
              <a:rPr lang="ja-JP" altLang="en-US" sz="2800" b="0" dirty="0" smtClean="0">
                <a:latin typeface="HGP創英角ｺﾞｼｯｸUB" pitchFamily="50" charset="-128"/>
                <a:ea typeface="HGP創英角ｺﾞｼｯｸUB" pitchFamily="50" charset="-128"/>
              </a:rPr>
              <a:t>・「ＣＡＤデータ交換標準開発コンソーシアム」で開発された，異なるＣＡＤソフト間でのデータ交換を実現する標準フォーマット</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・国際規格であるＩＳＯ</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ＳＴＥＰ</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ＡＰ２０２に準拠</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a:t>
            </a:r>
            <a:r>
              <a:rPr lang="ja-JP" altLang="en-US" sz="2800" b="0" dirty="0">
                <a:latin typeface="HGP創英角ｺﾞｼｯｸUB" pitchFamily="50" charset="-128"/>
                <a:ea typeface="HGP創英角ｺﾞｼｯｸUB" pitchFamily="50" charset="-128"/>
              </a:rPr>
              <a:t>国土交通省</a:t>
            </a:r>
            <a:r>
              <a:rPr lang="en-US" altLang="ja-JP" sz="2800" b="0" dirty="0">
                <a:latin typeface="HGP創英角ｺﾞｼｯｸUB" pitchFamily="50" charset="-128"/>
                <a:ea typeface="HGP創英角ｺﾞｼｯｸUB" pitchFamily="50" charset="-128"/>
              </a:rPr>
              <a:t>CAD</a:t>
            </a:r>
            <a:r>
              <a:rPr lang="ja-JP" altLang="en-US" sz="2800" b="0" dirty="0">
                <a:latin typeface="HGP創英角ｺﾞｼｯｸUB" pitchFamily="50" charset="-128"/>
                <a:ea typeface="HGP創英角ｺﾞｼｯｸUB" pitchFamily="50" charset="-128"/>
              </a:rPr>
              <a:t>製図</a:t>
            </a:r>
            <a:r>
              <a:rPr lang="ja-JP" altLang="en-US" sz="2800" b="0" dirty="0" smtClean="0">
                <a:latin typeface="HGP創英角ｺﾞｼｯｸUB" pitchFamily="50" charset="-128"/>
                <a:ea typeface="HGP創英角ｺﾞｼｯｸUB" pitchFamily="50" charset="-128"/>
              </a:rPr>
              <a:t>基準において</a:t>
            </a:r>
            <a:endParaRPr lang="en-US" altLang="ja-JP" sz="2800" b="0" dirty="0">
              <a:latin typeface="HGP創英角ｺﾞｼｯｸUB" pitchFamily="50" charset="-128"/>
              <a:ea typeface="HGP創英角ｺﾞｼｯｸUB" pitchFamily="50" charset="-128"/>
            </a:endParaRPr>
          </a:p>
          <a:p>
            <a:pPr algn="l">
              <a:defRPr/>
            </a:pPr>
            <a:r>
              <a:rPr lang="ja-JP" altLang="en-US" sz="2800" b="0" dirty="0">
                <a:solidFill>
                  <a:srgbClr val="FF0000"/>
                </a:solidFill>
                <a:latin typeface="HGP創英角ｺﾞｼｯｸUB" pitchFamily="50" charset="-128"/>
                <a:ea typeface="HGP創英角ｺﾞｼｯｸUB" pitchFamily="50" charset="-128"/>
              </a:rPr>
              <a:t>　ＣＡＤデータ交換標準フォーマット</a:t>
            </a:r>
            <a:r>
              <a:rPr lang="ja-JP" altLang="en-US" sz="2800" b="0" dirty="0">
                <a:latin typeface="HGP創英角ｺﾞｼｯｸUB" pitchFamily="50" charset="-128"/>
                <a:ea typeface="HGP創英角ｺﾞｼｯｸUB" pitchFamily="50" charset="-128"/>
              </a:rPr>
              <a:t>と</a:t>
            </a:r>
            <a:r>
              <a:rPr lang="ja-JP" altLang="en-US" sz="2800" b="0" dirty="0" smtClean="0">
                <a:latin typeface="HGP創英角ｺﾞｼｯｸUB" pitchFamily="50" charset="-128"/>
                <a:ea typeface="HGP創英角ｺﾞｼｯｸUB" pitchFamily="50" charset="-128"/>
              </a:rPr>
              <a:t>明記</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・ＳＸＦとは，</a:t>
            </a:r>
            <a:r>
              <a:rPr lang="en-US" altLang="ja-JP" sz="2800" b="0" dirty="0" smtClean="0">
                <a:latin typeface="HGP創英角ｺﾞｼｯｸUB" pitchFamily="50" charset="-128"/>
                <a:ea typeface="HGP創英角ｺﾞｼｯｸUB" pitchFamily="50" charset="-128"/>
              </a:rPr>
              <a:t>S</a:t>
            </a:r>
            <a:r>
              <a:rPr lang="ja-JP" altLang="en-US" sz="2800" b="0" dirty="0" smtClean="0">
                <a:latin typeface="HGP創英角ｺﾞｼｯｸUB" pitchFamily="50" charset="-128"/>
                <a:ea typeface="HGP創英角ｺﾞｼｯｸUB" pitchFamily="50" charset="-128"/>
              </a:rPr>
              <a:t>ｃａｄｅｃ </a:t>
            </a:r>
            <a:r>
              <a:rPr lang="en-US" altLang="ja-JP" sz="2800" b="0" dirty="0" smtClean="0">
                <a:latin typeface="HGP創英角ｺﾞｼｯｸUB" pitchFamily="50" charset="-128"/>
                <a:ea typeface="HGP創英角ｺﾞｼｯｸUB" pitchFamily="50" charset="-128"/>
              </a:rPr>
              <a:t>data </a:t>
            </a:r>
            <a:r>
              <a:rPr lang="ja-JP" altLang="en-US" sz="2800" b="0" dirty="0" smtClean="0">
                <a:latin typeface="HGP創英角ｺﾞｼｯｸUB" pitchFamily="50" charset="-128"/>
                <a:ea typeface="HGP創英角ｺﾞｼｯｸUB" pitchFamily="50" charset="-128"/>
              </a:rPr>
              <a:t>ｅＸｃｈａｎｇｅ </a:t>
            </a:r>
            <a:r>
              <a:rPr lang="en-US" altLang="ja-JP" sz="2800" b="0" dirty="0" smtClean="0">
                <a:latin typeface="HGP創英角ｺﾞｼｯｸUB" pitchFamily="50" charset="-128"/>
                <a:ea typeface="HGP創英角ｺﾞｼｯｸUB" pitchFamily="50" charset="-128"/>
              </a:rPr>
              <a:t>F</a:t>
            </a:r>
            <a:r>
              <a:rPr lang="ja-JP" altLang="en-US" sz="2800" b="0" dirty="0" smtClean="0">
                <a:latin typeface="HGP創英角ｺﾞｼｯｸUB" pitchFamily="50" charset="-128"/>
                <a:ea typeface="HGP創英角ｺﾞｼｯｸUB" pitchFamily="50" charset="-128"/>
              </a:rPr>
              <a:t>ｏｒｍａｔの略</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dirty="0" smtClean="0">
              <a:latin typeface="HGP創英角ｺﾞｼｯｸUB" pitchFamily="50" charset="-128"/>
              <a:ea typeface="HGP創英角ｺﾞｼｯｸUB" pitchFamily="50" charset="-128"/>
            </a:endParaRPr>
          </a:p>
          <a:p>
            <a:pPr algn="l">
              <a:defRPr/>
            </a:pPr>
            <a:endParaRPr lang="ja-JP" altLang="en-US" sz="3200" dirty="0">
              <a:latin typeface="+mn-ea"/>
              <a:ea typeface="+mn-ea"/>
            </a:endParaRPr>
          </a:p>
        </p:txBody>
      </p:sp>
    </p:spTree>
    <p:extLst>
      <p:ext uri="{BB962C8B-B14F-4D97-AF65-F5344CB8AC3E}">
        <p14:creationId xmlns="" xmlns:p14="http://schemas.microsoft.com/office/powerpoint/2010/main" val="4133471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08000" y="0"/>
            <a:ext cx="7793038"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なぜ</a:t>
            </a:r>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は必要なの？</a:t>
            </a:r>
          </a:p>
        </p:txBody>
      </p:sp>
      <p:grpSp>
        <p:nvGrpSpPr>
          <p:cNvPr id="34819" name="Group 29"/>
          <p:cNvGrpSpPr>
            <a:grpSpLocks/>
          </p:cNvGrpSpPr>
          <p:nvPr/>
        </p:nvGrpSpPr>
        <p:grpSpPr bwMode="auto">
          <a:xfrm>
            <a:off x="1079500" y="873125"/>
            <a:ext cx="7086600" cy="5334000"/>
            <a:chOff x="703" y="816"/>
            <a:chExt cx="4464" cy="3360"/>
          </a:xfrm>
        </p:grpSpPr>
        <p:sp>
          <p:nvSpPr>
            <p:cNvPr id="34820" name="Rectangle 3"/>
            <p:cNvSpPr>
              <a:spLocks noChangeArrowheads="1"/>
            </p:cNvSpPr>
            <p:nvPr/>
          </p:nvSpPr>
          <p:spPr bwMode="auto">
            <a:xfrm>
              <a:off x="703" y="2016"/>
              <a:ext cx="4464" cy="1056"/>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21" name="Text Box 4"/>
            <p:cNvSpPr txBox="1">
              <a:spLocks noChangeArrowheads="1"/>
            </p:cNvSpPr>
            <p:nvPr/>
          </p:nvSpPr>
          <p:spPr bwMode="auto">
            <a:xfrm>
              <a:off x="800" y="816"/>
              <a:ext cx="11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発注者</a:t>
              </a:r>
              <a:r>
                <a:rPr lang="en-US" altLang="ja-JP" sz="2400" b="0">
                  <a:solidFill>
                    <a:srgbClr val="000000"/>
                  </a:solidFill>
                  <a:latin typeface="HGP創英角ｺﾞｼｯｸUB" pitchFamily="50" charset="-128"/>
                  <a:ea typeface="HGP創英角ｺﾞｼｯｸUB" pitchFamily="50" charset="-128"/>
                </a:rPr>
                <a:t>】</a:t>
              </a:r>
            </a:p>
          </p:txBody>
        </p:sp>
        <p:sp>
          <p:nvSpPr>
            <p:cNvPr id="34822" name="Text Box 5"/>
            <p:cNvSpPr txBox="1">
              <a:spLocks noChangeArrowheads="1"/>
            </p:cNvSpPr>
            <p:nvPr/>
          </p:nvSpPr>
          <p:spPr bwMode="auto">
            <a:xfrm>
              <a:off x="3727" y="81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受注者</a:t>
              </a:r>
              <a:r>
                <a:rPr lang="en-US" altLang="ja-JP" sz="2400" b="0">
                  <a:solidFill>
                    <a:srgbClr val="000000"/>
                  </a:solidFill>
                  <a:latin typeface="HGP創英角ｺﾞｼｯｸUB" pitchFamily="50" charset="-128"/>
                  <a:ea typeface="HGP創英角ｺﾞｼｯｸUB" pitchFamily="50" charset="-128"/>
                </a:rPr>
                <a:t>】</a:t>
              </a:r>
            </a:p>
          </p:txBody>
        </p:sp>
        <p:pic>
          <p:nvPicPr>
            <p:cNvPr id="34823" name="Picture 6" descr="BD07165_"/>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6" y="1078"/>
              <a:ext cx="1153" cy="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4" name="Picture 7" descr="BD07171_"/>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25" y="1056"/>
              <a:ext cx="1154" cy="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5" name="AutoShape 8"/>
            <p:cNvSpPr>
              <a:spLocks noChangeArrowheads="1"/>
            </p:cNvSpPr>
            <p:nvPr/>
          </p:nvSpPr>
          <p:spPr bwMode="auto">
            <a:xfrm>
              <a:off x="2311" y="1434"/>
              <a:ext cx="1056" cy="336"/>
            </a:xfrm>
            <a:prstGeom prst="leftRightArrow">
              <a:avLst>
                <a:gd name="adj1" fmla="val 50000"/>
                <a:gd name="adj2" fmla="val 62857"/>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pic>
          <p:nvPicPr>
            <p:cNvPr id="34826" name="Picture 9" descr="BS00184_"/>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51" y="2400"/>
              <a:ext cx="432" cy="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7" name="Text Box 10"/>
            <p:cNvSpPr txBox="1">
              <a:spLocks noChangeArrowheads="1"/>
            </p:cNvSpPr>
            <p:nvPr/>
          </p:nvSpPr>
          <p:spPr bwMode="auto">
            <a:xfrm>
              <a:off x="943" y="2160"/>
              <a:ext cx="1152"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8" name="Text Box 11"/>
            <p:cNvSpPr txBox="1">
              <a:spLocks noChangeArrowheads="1"/>
            </p:cNvSpPr>
            <p:nvPr/>
          </p:nvSpPr>
          <p:spPr bwMode="auto">
            <a:xfrm>
              <a:off x="4015" y="2160"/>
              <a:ext cx="1008"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9" name="AutoShape 12"/>
            <p:cNvSpPr>
              <a:spLocks/>
            </p:cNvSpPr>
            <p:nvPr/>
          </p:nvSpPr>
          <p:spPr bwMode="auto">
            <a:xfrm>
              <a:off x="1759"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0" name="AutoShape 13"/>
            <p:cNvSpPr>
              <a:spLocks/>
            </p:cNvSpPr>
            <p:nvPr/>
          </p:nvSpPr>
          <p:spPr bwMode="auto">
            <a:xfrm flipH="1">
              <a:off x="3823"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1" name="Text Box 14"/>
            <p:cNvSpPr txBox="1">
              <a:spLocks noChangeArrowheads="1"/>
            </p:cNvSpPr>
            <p:nvPr/>
          </p:nvSpPr>
          <p:spPr bwMode="auto">
            <a:xfrm>
              <a:off x="1375" y="2112"/>
              <a:ext cx="177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32" name="Rectangle 15"/>
            <p:cNvSpPr>
              <a:spLocks noChangeArrowheads="1"/>
            </p:cNvSpPr>
            <p:nvPr/>
          </p:nvSpPr>
          <p:spPr bwMode="auto">
            <a:xfrm>
              <a:off x="703" y="3120"/>
              <a:ext cx="4464" cy="1056"/>
            </a:xfrm>
            <a:prstGeom prst="rect">
              <a:avLst/>
            </a:prstGeom>
            <a:solidFill>
              <a:srgbClr val="FFFF99">
                <a:alpha val="50195"/>
              </a:srgb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3" name="Text Box 16"/>
            <p:cNvSpPr txBox="1">
              <a:spLocks noChangeArrowheads="1"/>
            </p:cNvSpPr>
            <p:nvPr/>
          </p:nvSpPr>
          <p:spPr bwMode="auto">
            <a:xfrm>
              <a:off x="943" y="3264"/>
              <a:ext cx="1152"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4" name="Text Box 17"/>
            <p:cNvSpPr txBox="1">
              <a:spLocks noChangeArrowheads="1"/>
            </p:cNvSpPr>
            <p:nvPr/>
          </p:nvSpPr>
          <p:spPr bwMode="auto">
            <a:xfrm>
              <a:off x="4015" y="3264"/>
              <a:ext cx="1008"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5" name="Line 18"/>
            <p:cNvSpPr>
              <a:spLocks noChangeShapeType="1"/>
            </p:cNvSpPr>
            <p:nvPr/>
          </p:nvSpPr>
          <p:spPr bwMode="auto">
            <a:xfrm>
              <a:off x="1807" y="3408"/>
              <a:ext cx="206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34836" name="Line 19"/>
            <p:cNvSpPr>
              <a:spLocks noChangeShapeType="1"/>
            </p:cNvSpPr>
            <p:nvPr/>
          </p:nvSpPr>
          <p:spPr bwMode="auto">
            <a:xfrm>
              <a:off x="1807" y="3408"/>
              <a:ext cx="2016" cy="288"/>
            </a:xfrm>
            <a:prstGeom prst="line">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34837" name="Line 20"/>
            <p:cNvSpPr>
              <a:spLocks noChangeShapeType="1"/>
            </p:cNvSpPr>
            <p:nvPr/>
          </p:nvSpPr>
          <p:spPr bwMode="auto">
            <a:xfrm>
              <a:off x="1807" y="3408"/>
              <a:ext cx="2016" cy="576"/>
            </a:xfrm>
            <a:prstGeom prst="line">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34838" name="Text Box 21"/>
            <p:cNvSpPr txBox="1">
              <a:spLocks noChangeArrowheads="1"/>
            </p:cNvSpPr>
            <p:nvPr/>
          </p:nvSpPr>
          <p:spPr bwMode="auto">
            <a:xfrm>
              <a:off x="2815" y="3456"/>
              <a:ext cx="38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sp>
          <p:nvSpPr>
            <p:cNvPr id="34839" name="Text Box 22"/>
            <p:cNvSpPr txBox="1">
              <a:spLocks noChangeArrowheads="1"/>
            </p:cNvSpPr>
            <p:nvPr/>
          </p:nvSpPr>
          <p:spPr bwMode="auto">
            <a:xfrm>
              <a:off x="2911" y="3648"/>
              <a:ext cx="38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pic>
          <p:nvPicPr>
            <p:cNvPr id="34840" name="Picture 23" descr="BS00184_"/>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43" y="2388"/>
              <a:ext cx="432" cy="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41" name="Text Box 24"/>
            <p:cNvSpPr txBox="1">
              <a:spLocks noChangeArrowheads="1"/>
            </p:cNvSpPr>
            <p:nvPr/>
          </p:nvSpPr>
          <p:spPr bwMode="auto">
            <a:xfrm>
              <a:off x="2671" y="2112"/>
              <a:ext cx="177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42" name="AutoShape 25"/>
            <p:cNvSpPr>
              <a:spLocks noChangeArrowheads="1"/>
            </p:cNvSpPr>
            <p:nvPr/>
          </p:nvSpPr>
          <p:spPr bwMode="auto">
            <a:xfrm>
              <a:off x="2527" y="2400"/>
              <a:ext cx="672" cy="240"/>
            </a:xfrm>
            <a:prstGeom prst="leftRightArrow">
              <a:avLst>
                <a:gd name="adj1" fmla="val 50000"/>
                <a:gd name="adj2" fmla="val 56000"/>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43" name="Text Box 26"/>
            <p:cNvSpPr txBox="1">
              <a:spLocks noChangeArrowheads="1"/>
            </p:cNvSpPr>
            <p:nvPr/>
          </p:nvSpPr>
          <p:spPr bwMode="auto">
            <a:xfrm>
              <a:off x="2084" y="1207"/>
              <a:ext cx="148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800" b="0">
                  <a:solidFill>
                    <a:srgbClr val="FF3300"/>
                  </a:solidFill>
                  <a:latin typeface="HGP創英角ｺﾞｼｯｸUB" pitchFamily="50" charset="-128"/>
                  <a:ea typeface="HGP創英角ｺﾞｼｯｸUB" pitchFamily="50" charset="-128"/>
                </a:rPr>
                <a:t>CAD</a:t>
              </a:r>
              <a:r>
                <a:rPr lang="ja-JP" altLang="en-US" sz="1800" b="0">
                  <a:solidFill>
                    <a:srgbClr val="FF3300"/>
                  </a:solidFill>
                  <a:latin typeface="HGP創英角ｺﾞｼｯｸUB" pitchFamily="50" charset="-128"/>
                  <a:ea typeface="HGP創英角ｺﾞｼｯｸUB" pitchFamily="50" charset="-128"/>
                </a:rPr>
                <a:t>データの授受</a:t>
              </a:r>
            </a:p>
          </p:txBody>
        </p:sp>
        <p:sp>
          <p:nvSpPr>
            <p:cNvPr id="34844" name="Text Box 27"/>
            <p:cNvSpPr txBox="1">
              <a:spLocks noChangeArrowheads="1"/>
            </p:cNvSpPr>
            <p:nvPr/>
          </p:nvSpPr>
          <p:spPr bwMode="auto">
            <a:xfrm>
              <a:off x="1951" y="2784"/>
              <a:ext cx="192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a:solidFill>
                    <a:srgbClr val="FF3300"/>
                  </a:solidFill>
                  <a:latin typeface="HGP創英角ｺﾞｼｯｸUB" pitchFamily="50" charset="-128"/>
                  <a:ea typeface="HGP創英角ｺﾞｼｯｸUB" pitchFamily="50" charset="-128"/>
                </a:rPr>
                <a:t>どのソフトで作成してもデータの授受が可能</a:t>
              </a:r>
            </a:p>
          </p:txBody>
        </p:sp>
        <p:sp>
          <p:nvSpPr>
            <p:cNvPr id="34845" name="Text Box 28"/>
            <p:cNvSpPr txBox="1">
              <a:spLocks noChangeArrowheads="1"/>
            </p:cNvSpPr>
            <p:nvPr/>
          </p:nvSpPr>
          <p:spPr bwMode="auto">
            <a:xfrm>
              <a:off x="1951" y="3187"/>
              <a:ext cx="182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a:solidFill>
                    <a:srgbClr val="FF3300"/>
                  </a:solidFill>
                  <a:latin typeface="HGP創英角ｺﾞｼｯｸUB" pitchFamily="50" charset="-128"/>
                  <a:ea typeface="HGP創英角ｺﾞｼｯｸUB" pitchFamily="50" charset="-128"/>
                </a:rPr>
                <a:t>CAD</a:t>
              </a:r>
              <a:r>
                <a:rPr lang="ja-JP" altLang="en-US">
                  <a:solidFill>
                    <a:srgbClr val="FF3300"/>
                  </a:solidFill>
                  <a:latin typeface="HGP創英角ｺﾞｼｯｸUB" pitchFamily="50" charset="-128"/>
                  <a:ea typeface="HGP創英角ｺﾞｼｯｸUB" pitchFamily="50" charset="-128"/>
                </a:rPr>
                <a:t>ソフトを統一する必要がある</a:t>
              </a:r>
            </a:p>
          </p:txBody>
        </p:sp>
      </p:grpSp>
    </p:spTree>
    <p:extLst>
      <p:ext uri="{BB962C8B-B14F-4D97-AF65-F5344CB8AC3E}">
        <p14:creationId xmlns="" xmlns:p14="http://schemas.microsoft.com/office/powerpoint/2010/main" val="7967991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4"/>
          <p:cNvSpPr txBox="1">
            <a:spLocks noChangeArrowheads="1"/>
          </p:cNvSpPr>
          <p:nvPr/>
        </p:nvSpPr>
        <p:spPr bwMode="auto">
          <a:xfrm>
            <a:off x="684213" y="2924175"/>
            <a:ext cx="79883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a:solidFill>
                  <a:srgbClr val="000000"/>
                </a:solidFill>
                <a:latin typeface="Tahoma" pitchFamily="34" charset="0"/>
              </a:rPr>
              <a:t>※</a:t>
            </a:r>
            <a:r>
              <a:rPr lang="ja-JP" altLang="en-US" sz="1600">
                <a:solidFill>
                  <a:srgbClr val="330066"/>
                </a:solidFill>
                <a:latin typeface="Tahoma" pitchFamily="34" charset="0"/>
              </a:rPr>
              <a:t>レベル２</a:t>
            </a:r>
            <a:r>
              <a:rPr lang="ja-JP" altLang="en-US" sz="1600">
                <a:solidFill>
                  <a:srgbClr val="000000"/>
                </a:solidFill>
                <a:latin typeface="Tahoma" pitchFamily="34" charset="0"/>
              </a:rPr>
              <a:t>：　２次元</a:t>
            </a:r>
            <a:r>
              <a:rPr lang="en-US" altLang="ja-JP" sz="1600">
                <a:solidFill>
                  <a:srgbClr val="000000"/>
                </a:solidFill>
                <a:latin typeface="Tahoma" pitchFamily="34" charset="0"/>
              </a:rPr>
              <a:t>CAD</a:t>
            </a:r>
            <a:r>
              <a:rPr lang="ja-JP" altLang="en-US" sz="1600">
                <a:solidFill>
                  <a:srgbClr val="000000"/>
                </a:solidFill>
                <a:latin typeface="Tahoma" pitchFamily="34" charset="0"/>
              </a:rPr>
              <a:t>製図データの交換に対応した仕様。</a:t>
            </a:r>
            <a:endParaRPr lang="en-US" altLang="ja-JP" sz="1600">
              <a:solidFill>
                <a:srgbClr val="000000"/>
              </a:solidFill>
              <a:latin typeface="Tahoma" pitchFamily="34" charset="0"/>
            </a:endParaRPr>
          </a:p>
          <a:p>
            <a:pPr algn="l" eaLnBrk="1" hangingPunct="1"/>
            <a:r>
              <a:rPr lang="ja-JP" altLang="en-US" sz="1600">
                <a:solidFill>
                  <a:srgbClr val="000000"/>
                </a:solidFill>
                <a:latin typeface="Tahoma" pitchFamily="34" charset="0"/>
              </a:rPr>
              <a:t>　　　　　　　　　寸法やハッチングを</a:t>
            </a:r>
            <a:r>
              <a:rPr lang="ja-JP" altLang="en-US" sz="1600">
                <a:solidFill>
                  <a:srgbClr val="330066"/>
                </a:solidFill>
                <a:latin typeface="Tahoma" pitchFamily="34" charset="0"/>
              </a:rPr>
              <a:t>フィーチャ</a:t>
            </a:r>
            <a:r>
              <a:rPr lang="ja-JP" altLang="en-US" sz="1600">
                <a:solidFill>
                  <a:srgbClr val="000000"/>
                </a:solidFill>
                <a:latin typeface="Tahoma" pitchFamily="34" charset="0"/>
              </a:rPr>
              <a:t>（データ構成要素）として交換可能</a:t>
            </a:r>
            <a:endParaRPr lang="en-US" altLang="ja-JP" sz="1600">
              <a:solidFill>
                <a:srgbClr val="000000"/>
              </a:solidFill>
              <a:latin typeface="Tahoma" pitchFamily="34" charset="0"/>
            </a:endParaRPr>
          </a:p>
        </p:txBody>
      </p:sp>
      <p:sp>
        <p:nvSpPr>
          <p:cNvPr id="36867" name="Rectangle 2"/>
          <p:cNvSpPr>
            <a:spLocks noGrp="1" noChangeArrowheads="1"/>
          </p:cNvSpPr>
          <p:nvPr>
            <p:ph type="title" idx="4294967295"/>
          </p:nvPr>
        </p:nvSpPr>
        <p:spPr>
          <a:xfrm>
            <a:off x="108000" y="0"/>
            <a:ext cx="7916863" cy="648000"/>
          </a:xfrm>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a:t>
            </a:r>
            <a:r>
              <a:rPr lang="en-US" altLang="ja-JP" sz="3600" b="0" dirty="0" smtClean="0">
                <a:latin typeface="HGP創英角ｺﾞｼｯｸUB" pitchFamily="50" charset="-128"/>
                <a:ea typeface="HGP創英角ｺﾞｼｯｸUB" pitchFamily="50" charset="-128"/>
              </a:rPr>
              <a:t>P21</a:t>
            </a:r>
            <a:r>
              <a:rPr lang="ja-JP" altLang="en-US" sz="3600" b="0" dirty="0" smtClean="0">
                <a:latin typeface="HGP創英角ｺﾞｼｯｸUB" pitchFamily="50" charset="-128"/>
                <a:ea typeface="HGP創英角ｺﾞｼｯｸUB" pitchFamily="50" charset="-128"/>
              </a:rPr>
              <a:t>）のバージョンについて</a:t>
            </a:r>
          </a:p>
        </p:txBody>
      </p:sp>
      <p:graphicFrame>
        <p:nvGraphicFramePr>
          <p:cNvPr id="13" name="Group 125"/>
          <p:cNvGraphicFramePr>
            <a:graphicFrameLocks noGrp="1"/>
          </p:cNvGraphicFramePr>
          <p:nvPr/>
        </p:nvGraphicFramePr>
        <p:xfrm>
          <a:off x="468313" y="3573463"/>
          <a:ext cx="8424862" cy="2560638"/>
        </p:xfrm>
        <a:graphic>
          <a:graphicData uri="http://schemas.openxmlformats.org/drawingml/2006/table">
            <a:tbl>
              <a:tblPr/>
              <a:tblGrid>
                <a:gridCol w="1325071"/>
                <a:gridCol w="7099791"/>
              </a:tblGrid>
              <a:tr h="3353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バージョン</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主な特徴</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r>
              <a:tr h="5791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Ver2.0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（原則）</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・各バージョンの基本ベース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1</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形式限定）</a:t>
                      </a: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1310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Ver3.0</a:t>
                      </a:r>
                      <a:endParaRPr kumimoji="1" lang="ja-JP" altLang="en-US" sz="1600" b="0" i="0" u="none" strike="noStrike" cap="none" normalizeH="0" baseline="0" dirty="0" smtClean="0">
                        <a:ln>
                          <a:noFill/>
                        </a:ln>
                        <a:solidFill>
                          <a:schemeClr val="tx2"/>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9</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JPEG</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　カラー画像に対応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・図面表題欄フィーチャを追加</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・ハッチングフィーチャへエリアコントロール追加（面積算出等に利用）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属性付加機構を追加（属性ファイル拡張子：「</a:t>
                      </a:r>
                      <a:r>
                        <a:rPr kumimoji="1" lang="en-US" altLang="ja-JP" sz="1600" b="0" i="0" u="none" strike="noStrike" cap="none" normalizeH="0" baseline="0" dirty="0" smtClean="0">
                          <a:ln>
                            <a:noFill/>
                          </a:ln>
                          <a:solidFill>
                            <a:srgbClr val="FF0000"/>
                          </a:solidFill>
                          <a:effectLst/>
                          <a:latin typeface="Tahoma" pitchFamily="34" charset="0"/>
                          <a:ea typeface="ＭＳ Ｐゴシック" pitchFamily="50" charset="-128"/>
                        </a:rPr>
                        <a:t>.SAF</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　←道路工事完成図で利用</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335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Tahoma" pitchFamily="34" charset="0"/>
                          <a:ea typeface="ＭＳ Ｐゴシック" pitchFamily="50" charset="-128"/>
                        </a:rPr>
                        <a:t>Ver3.1</a:t>
                      </a:r>
                      <a:endParaRPr kumimoji="1" lang="en-US" altLang="ja-JP" sz="1600" b="0" i="0" u="none" strike="noStrike" cap="none" normalizeH="0" baseline="0" smtClean="0">
                        <a:ln>
                          <a:noFill/>
                        </a:ln>
                        <a:solidFill>
                          <a:schemeClr val="tx2"/>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・クロソイド曲線フィーチャ、弧長寸法フィーチャを追加</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bl>
          </a:graphicData>
        </a:graphic>
      </p:graphicFrame>
      <p:graphicFrame>
        <p:nvGraphicFramePr>
          <p:cNvPr id="6" name="表 5"/>
          <p:cNvGraphicFramePr>
            <a:graphicFrameLocks noGrp="1"/>
          </p:cNvGraphicFramePr>
          <p:nvPr/>
        </p:nvGraphicFramePr>
        <p:xfrm>
          <a:off x="358775" y="765175"/>
          <a:ext cx="8604251" cy="2124075"/>
        </p:xfrm>
        <a:graphic>
          <a:graphicData uri="http://schemas.openxmlformats.org/drawingml/2006/table">
            <a:tbl>
              <a:tblPr firstRow="1" bandRow="1">
                <a:tableStyleId>{7DF18680-E054-41AD-8BC1-D1AEF772440D}</a:tableStyleId>
              </a:tblPr>
              <a:tblGrid>
                <a:gridCol w="2309366"/>
                <a:gridCol w="3575793"/>
                <a:gridCol w="1171804"/>
                <a:gridCol w="1547288"/>
              </a:tblGrid>
              <a:tr h="457294">
                <a:tc>
                  <a:txBody>
                    <a:bodyPr/>
                    <a:lstStyle/>
                    <a:p>
                      <a:pPr algn="ctr"/>
                      <a:r>
                        <a:rPr kumimoji="1" lang="ja-JP" altLang="en-US" sz="2400" dirty="0" smtClean="0">
                          <a:solidFill>
                            <a:schemeClr val="tx1"/>
                          </a:solidFill>
                        </a:rPr>
                        <a:t>基準等</a:t>
                      </a:r>
                      <a:endParaRPr kumimoji="1" lang="ja-JP" altLang="en-US" sz="2400" dirty="0">
                        <a:solidFill>
                          <a:schemeClr val="tx1"/>
                        </a:solidFill>
                      </a:endParaRPr>
                    </a:p>
                  </a:txBody>
                  <a:tcPr marL="91432" marR="91432" marT="45729" marB="45729" anchor="ctr"/>
                </a:tc>
                <a:tc>
                  <a:txBody>
                    <a:bodyPr/>
                    <a:lstStyle/>
                    <a:p>
                      <a:pPr algn="ctr"/>
                      <a:r>
                        <a:rPr kumimoji="1" lang="ja-JP" altLang="en-US" sz="2400" dirty="0" smtClean="0">
                          <a:solidFill>
                            <a:schemeClr val="tx1"/>
                          </a:solidFill>
                        </a:rPr>
                        <a:t>対象</a:t>
                      </a:r>
                      <a:endParaRPr kumimoji="1" lang="ja-JP" altLang="en-US" sz="2400" dirty="0">
                        <a:solidFill>
                          <a:schemeClr val="tx1"/>
                        </a:solidFill>
                      </a:endParaRPr>
                    </a:p>
                  </a:txBody>
                  <a:tcPr marL="91432" marR="91432" marT="45729" marB="45729" anchor="ctr"/>
                </a:tc>
                <a:tc>
                  <a:txBody>
                    <a:bodyPr/>
                    <a:lstStyle/>
                    <a:p>
                      <a:pPr algn="ctr"/>
                      <a:r>
                        <a:rPr kumimoji="1" lang="ja-JP" altLang="en-US" sz="2000" dirty="0" smtClean="0">
                          <a:solidFill>
                            <a:schemeClr val="tx1"/>
                          </a:solidFill>
                        </a:rPr>
                        <a:t>レベル</a:t>
                      </a:r>
                      <a:r>
                        <a:rPr kumimoji="1" lang="en-US" altLang="ja-JP" sz="2000" dirty="0" smtClean="0">
                          <a:solidFill>
                            <a:schemeClr val="tx1"/>
                          </a:solidFill>
                        </a:rPr>
                        <a:t>※</a:t>
                      </a:r>
                      <a:endParaRPr kumimoji="1" lang="ja-JP" altLang="en-US" sz="2000" dirty="0">
                        <a:solidFill>
                          <a:schemeClr val="tx1"/>
                        </a:solidFill>
                      </a:endParaRPr>
                    </a:p>
                  </a:txBody>
                  <a:tcPr marL="91432" marR="91432" marT="45729" marB="45729" anchor="ctr"/>
                </a:tc>
                <a:tc>
                  <a:txBody>
                    <a:bodyPr/>
                    <a:lstStyle/>
                    <a:p>
                      <a:pPr algn="ctr"/>
                      <a:r>
                        <a:rPr kumimoji="1" lang="ja-JP" altLang="en-US" sz="2000" b="1" kern="1200" dirty="0" smtClean="0">
                          <a:solidFill>
                            <a:schemeClr val="tx1"/>
                          </a:solidFill>
                          <a:latin typeface="+mn-lt"/>
                          <a:ea typeface="+mn-ea"/>
                          <a:cs typeface="+mn-cs"/>
                        </a:rPr>
                        <a:t>バージョン</a:t>
                      </a:r>
                      <a:endParaRPr kumimoji="1" lang="ja-JP" altLang="en-US" sz="2000" b="1" kern="1200" dirty="0">
                        <a:solidFill>
                          <a:schemeClr val="tx1"/>
                        </a:solidFill>
                        <a:latin typeface="+mn-lt"/>
                        <a:ea typeface="+mn-ea"/>
                        <a:cs typeface="+mn-cs"/>
                      </a:endParaRPr>
                    </a:p>
                  </a:txBody>
                  <a:tcPr marL="91432" marR="91432" marT="45729" marB="45729" anchor="ctr"/>
                </a:tc>
              </a:tr>
              <a:tr h="782679">
                <a:tc>
                  <a:txBody>
                    <a:bodyPr/>
                    <a:lstStyle/>
                    <a:p>
                      <a:r>
                        <a:rPr kumimoji="1" lang="ja-JP" altLang="en-US" sz="2000" dirty="0" smtClean="0"/>
                        <a:t>道路工事完成図</a:t>
                      </a:r>
                      <a:endParaRPr kumimoji="1" lang="en-US" altLang="ja-JP" sz="2000" dirty="0" smtClean="0"/>
                    </a:p>
                    <a:p>
                      <a:r>
                        <a:rPr kumimoji="1" lang="ja-JP" altLang="en-US" sz="2000" dirty="0" smtClean="0"/>
                        <a:t>作成要領（</a:t>
                      </a:r>
                      <a:r>
                        <a:rPr kumimoji="1" lang="en-US" altLang="ja-JP" sz="2000" dirty="0" smtClean="0"/>
                        <a:t>H20.12</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舗装工事および道路修繕工事の</a:t>
                      </a:r>
                      <a:r>
                        <a:rPr kumimoji="1" lang="ja-JP" altLang="en-US" sz="2000" u="sng" dirty="0" smtClean="0">
                          <a:solidFill>
                            <a:srgbClr val="FF0000"/>
                          </a:solidFill>
                        </a:rPr>
                        <a:t>完成平面図</a:t>
                      </a:r>
                      <a:r>
                        <a:rPr kumimoji="1" lang="ja-JP" altLang="en-US" sz="1600" u="none" dirty="0" smtClean="0">
                          <a:solidFill>
                            <a:schemeClr val="tx1"/>
                          </a:solidFill>
                        </a:rPr>
                        <a:t>（縦断図は、</a:t>
                      </a:r>
                      <a:r>
                        <a:rPr kumimoji="1" lang="en-US" altLang="ja-JP" sz="1600" u="none" dirty="0" smtClean="0">
                          <a:solidFill>
                            <a:schemeClr val="tx1"/>
                          </a:solidFill>
                        </a:rPr>
                        <a:t>2.0</a:t>
                      </a:r>
                      <a:r>
                        <a:rPr kumimoji="1" lang="ja-JP" altLang="en-US" sz="1600" u="none" dirty="0" smtClean="0">
                          <a:solidFill>
                            <a:schemeClr val="tx1"/>
                          </a:solidFill>
                        </a:rPr>
                        <a:t>も可）</a:t>
                      </a:r>
                      <a:endParaRPr kumimoji="1" lang="ja-JP" altLang="en-US" sz="1600" u="none"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3.x</a:t>
                      </a:r>
                      <a:endParaRPr kumimoji="1" lang="ja-JP" altLang="en-US" sz="2000" u="sng" dirty="0">
                        <a:solidFill>
                          <a:srgbClr val="FF0000"/>
                        </a:solidFill>
                      </a:endParaRPr>
                    </a:p>
                  </a:txBody>
                  <a:tcPr marL="91432" marR="91432" marT="45729" marB="45729" anchor="ctr"/>
                </a:tc>
              </a:tr>
              <a:tr h="884102">
                <a:tc>
                  <a:txBody>
                    <a:bodyPr/>
                    <a:lstStyle/>
                    <a:p>
                      <a:r>
                        <a:rPr kumimoji="1" lang="en-US" altLang="ja-JP" sz="2000" dirty="0" smtClean="0"/>
                        <a:t>CAD</a:t>
                      </a:r>
                      <a:r>
                        <a:rPr kumimoji="1" lang="ja-JP" altLang="en-US" sz="2000" dirty="0" smtClean="0"/>
                        <a:t>製図基準（</a:t>
                      </a:r>
                      <a:r>
                        <a:rPr kumimoji="1" lang="en-US" altLang="ja-JP" sz="2000" dirty="0" smtClean="0"/>
                        <a:t>H28.3</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上記以外の土木工事全般</a:t>
                      </a:r>
                      <a:endParaRPr kumimoji="1" lang="en-US" altLang="ja-JP"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Tahoma" pitchFamily="34" charset="0"/>
                        </a:rPr>
                        <a:t>（</a:t>
                      </a:r>
                      <a:r>
                        <a:rPr lang="en-US" altLang="ja-JP" sz="1600" dirty="0" smtClean="0">
                          <a:solidFill>
                            <a:schemeClr val="tx1"/>
                          </a:solidFill>
                          <a:latin typeface="Tahoma" pitchFamily="34" charset="0"/>
                        </a:rPr>
                        <a:t>Ver3.0</a:t>
                      </a:r>
                      <a:r>
                        <a:rPr lang="ja-JP" altLang="en-US" sz="1600" dirty="0" smtClean="0">
                          <a:solidFill>
                            <a:schemeClr val="tx1"/>
                          </a:solidFill>
                          <a:latin typeface="Tahoma" pitchFamily="34" charset="0"/>
                        </a:rPr>
                        <a:t>以上を使用する場合は、</a:t>
                      </a:r>
                      <a:r>
                        <a:rPr lang="zh-TW" altLang="en-US" sz="1600" dirty="0" smtClean="0">
                          <a:solidFill>
                            <a:schemeClr val="tx1"/>
                          </a:solidFill>
                          <a:latin typeface="Tahoma" pitchFamily="34" charset="0"/>
                        </a:rPr>
                        <a:t>関係者間協議等</a:t>
                      </a:r>
                      <a:r>
                        <a:rPr lang="ja-JP" altLang="en-US" sz="1600" dirty="0" smtClean="0">
                          <a:solidFill>
                            <a:schemeClr val="tx1"/>
                          </a:solidFill>
                          <a:latin typeface="Tahoma" pitchFamily="34" charset="0"/>
                        </a:rPr>
                        <a:t>が必要）</a:t>
                      </a:r>
                      <a:endParaRPr kumimoji="1" lang="ja-JP" altLang="en-US" sz="2000"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2.0</a:t>
                      </a:r>
                      <a:r>
                        <a:rPr kumimoji="1" lang="ja-JP" altLang="en-US" sz="2000" u="sng" dirty="0" smtClean="0">
                          <a:solidFill>
                            <a:srgbClr val="FF0000"/>
                          </a:solidFill>
                        </a:rPr>
                        <a:t>以上</a:t>
                      </a:r>
                      <a:endParaRPr kumimoji="1" lang="ja-JP" altLang="en-US" sz="2000" u="sng" dirty="0">
                        <a:solidFill>
                          <a:srgbClr val="FF0000"/>
                        </a:solidFill>
                      </a:endParaRPr>
                    </a:p>
                  </a:txBody>
                  <a:tcPr marL="91432" marR="91432" marT="45729" marB="45729" anchor="ctr"/>
                </a:tc>
              </a:tr>
            </a:tbl>
          </a:graphicData>
        </a:graphic>
      </p:graphicFrame>
    </p:spTree>
    <p:extLst>
      <p:ext uri="{BB962C8B-B14F-4D97-AF65-F5344CB8AC3E}">
        <p14:creationId xmlns="" xmlns:p14="http://schemas.microsoft.com/office/powerpoint/2010/main" val="22880621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600" b="0" kern="0" dirty="0">
                <a:solidFill>
                  <a:schemeClr val="tx2"/>
                </a:solidFill>
                <a:latin typeface="HGP創英角ｺﾞｼｯｸUB" pitchFamily="50" charset="-128"/>
                <a:ea typeface="HGP創英角ｺﾞｼｯｸUB" pitchFamily="50" charset="-128"/>
                <a:cs typeface="+mj-cs"/>
              </a:rPr>
              <a:t>SXF</a:t>
            </a:r>
            <a:r>
              <a:rPr lang="ja-JP" altLang="en-US" sz="3600" b="0" kern="0" dirty="0">
                <a:solidFill>
                  <a:schemeClr val="tx2"/>
                </a:solidFill>
                <a:latin typeface="HGP創英角ｺﾞｼｯｸUB" pitchFamily="50" charset="-128"/>
                <a:ea typeface="HGP創英角ｺﾞｼｯｸUB" pitchFamily="50" charset="-128"/>
                <a:cs typeface="+mj-cs"/>
              </a:rPr>
              <a:t>（</a:t>
            </a:r>
            <a:r>
              <a:rPr lang="en-US" altLang="ja-JP" sz="3600" b="0" kern="0" dirty="0">
                <a:solidFill>
                  <a:schemeClr val="tx2"/>
                </a:solidFill>
                <a:latin typeface="HGP創英角ｺﾞｼｯｸUB" pitchFamily="50" charset="-128"/>
                <a:ea typeface="HGP創英角ｺﾞｼｯｸUB" pitchFamily="50" charset="-128"/>
                <a:cs typeface="+mj-cs"/>
              </a:rPr>
              <a:t>P21</a:t>
            </a:r>
            <a:r>
              <a:rPr lang="ja-JP" altLang="en-US" sz="3600" b="0" kern="0" dirty="0">
                <a:solidFill>
                  <a:schemeClr val="tx2"/>
                </a:solidFill>
                <a:latin typeface="HGP創英角ｺﾞｼｯｸUB" pitchFamily="50" charset="-128"/>
                <a:ea typeface="HGP創英角ｺﾞｼｯｸUB" pitchFamily="50" charset="-128"/>
                <a:cs typeface="+mj-cs"/>
              </a:rPr>
              <a:t>）形式での交換</a:t>
            </a:r>
          </a:p>
        </p:txBody>
      </p:sp>
      <p:sp>
        <p:nvSpPr>
          <p:cNvPr id="37891" name="Rectangle 3"/>
          <p:cNvSpPr>
            <a:spLocks noChangeArrowheads="1"/>
          </p:cNvSpPr>
          <p:nvPr/>
        </p:nvSpPr>
        <p:spPr bwMode="auto">
          <a:xfrm>
            <a:off x="323528" y="692696"/>
            <a:ext cx="8604250"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業務</a:t>
            </a:r>
            <a:r>
              <a:rPr lang="ja-JP" altLang="en-US" sz="2600" b="0" dirty="0">
                <a:solidFill>
                  <a:srgbClr val="000000"/>
                </a:solidFill>
                <a:latin typeface="HGP創英角ｺﾞｼｯｸUB" pitchFamily="50" charset="-128"/>
                <a:ea typeface="HGP創英角ｺﾞｼｯｸUB" pitchFamily="50" charset="-128"/>
              </a:rPr>
              <a:t>および工事の図面は、原則</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または</a:t>
            </a:r>
            <a:r>
              <a:rPr lang="en-US" altLang="ja-JP" sz="2600" b="0" dirty="0" smtClean="0">
                <a:solidFill>
                  <a:srgbClr val="FF0000"/>
                </a:solidFill>
                <a:latin typeface="HGP創英角ｺﾞｼｯｸUB" pitchFamily="50" charset="-128"/>
                <a:ea typeface="HGP創英角ｺﾞｼｯｸUB" pitchFamily="50" charset="-128"/>
              </a:rPr>
              <a:t>P2Z </a:t>
            </a:r>
            <a:r>
              <a:rPr lang="ja-JP" altLang="en-US" sz="2600" b="0" dirty="0" smtClean="0">
                <a:solidFill>
                  <a:srgbClr val="FF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で納品</a:t>
            </a:r>
            <a:r>
              <a:rPr lang="ja-JP" altLang="en-US" sz="2600" b="0" dirty="0">
                <a:solidFill>
                  <a:srgbClr val="000000"/>
                </a:solidFill>
                <a:latin typeface="HGP創英角ｺﾞｼｯｸUB" pitchFamily="50" charset="-128"/>
                <a:ea typeface="HGP創英角ｺﾞｼｯｸUB" pitchFamily="50" charset="-128"/>
              </a:rPr>
              <a:t>されます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FF0000"/>
                </a:solidFill>
                <a:latin typeface="HGP創英角ｺﾞｼｯｸUB" pitchFamily="50" charset="-128"/>
                <a:ea typeface="HGP創英角ｺﾞｼｯｸUB" pitchFamily="50" charset="-128"/>
              </a:rPr>
              <a:t>発注図は、</a:t>
            </a:r>
            <a:r>
              <a:rPr lang="ja-JP" altLang="en-US" sz="2600" b="0" dirty="0" smtClean="0">
                <a:solidFill>
                  <a:srgbClr val="000000"/>
                </a:solidFill>
                <a:latin typeface="HGP創英角ｺﾞｼｯｸUB" pitchFamily="50" charset="-128"/>
                <a:ea typeface="HGP創英角ｺﾞｼｯｸUB" pitchFamily="50" charset="-128"/>
              </a:rPr>
              <a:t>工事受注者がさまざまな</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ソフトを利用していることを考慮し、</a:t>
            </a:r>
            <a:r>
              <a:rPr lang="en-US" altLang="ja-JP" sz="2600" b="0" dirty="0" smtClean="0">
                <a:solidFill>
                  <a:srgbClr val="000000"/>
                </a:solidFill>
                <a:latin typeface="HGP創英角ｺﾞｼｯｸUB" pitchFamily="50" charset="-128"/>
                <a:ea typeface="HGP創英角ｺﾞｼｯｸUB" pitchFamily="50" charset="-128"/>
              </a:rPr>
              <a:t> </a:t>
            </a:r>
            <a:r>
              <a:rPr lang="en-US" altLang="ja-JP" sz="2600" b="0" dirty="0" smtClean="0">
                <a:solidFill>
                  <a:srgbClr val="FF0000"/>
                </a:solidFill>
                <a:latin typeface="HGP創英角ｺﾞｼｯｸUB" pitchFamily="50" charset="-128"/>
                <a:ea typeface="HGP創英角ｺﾞｼｯｸUB" pitchFamily="50" charset="-128"/>
              </a:rPr>
              <a:t>SXF</a:t>
            </a:r>
            <a:r>
              <a:rPr lang="ja-JP" altLang="en-US" sz="2600" b="0" dirty="0" smtClean="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または</a:t>
            </a:r>
            <a:r>
              <a:rPr lang="en-US" altLang="ja-JP" sz="2600" b="0" dirty="0" smtClean="0">
                <a:solidFill>
                  <a:srgbClr val="FF0000"/>
                </a:solidFill>
                <a:latin typeface="HGP創英角ｺﾞｼｯｸUB" pitchFamily="50" charset="-128"/>
                <a:ea typeface="HGP創英角ｺﾞｼｯｸUB" pitchFamily="50" charset="-128"/>
              </a:rPr>
              <a:t>P2Z </a:t>
            </a:r>
            <a:r>
              <a:rPr lang="ja-JP" altLang="en-US" sz="2600" b="0" dirty="0" smtClean="0">
                <a:solidFill>
                  <a:srgbClr val="FF0000"/>
                </a:solidFill>
                <a:latin typeface="HGP創英角ｺﾞｼｯｸUB" pitchFamily="50" charset="-128"/>
                <a:ea typeface="HGP創英角ｺﾞｼｯｸUB" pitchFamily="50" charset="-128"/>
              </a:rPr>
              <a:t>）形式で貸与</a:t>
            </a:r>
            <a:r>
              <a:rPr lang="ja-JP" altLang="en-US" sz="2600" b="0" dirty="0" smtClean="0">
                <a:solidFill>
                  <a:srgbClr val="000000"/>
                </a:solidFill>
                <a:latin typeface="HGP創英角ｺﾞｼｯｸUB" pitchFamily="50" charset="-128"/>
                <a:ea typeface="HGP創英角ｺﾞｼｯｸUB" pitchFamily="50" charset="-128"/>
              </a:rPr>
              <a:t>します。</a:t>
            </a:r>
            <a:endParaRPr lang="en-US" altLang="ja-JP"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設計</a:t>
            </a:r>
            <a:r>
              <a:rPr lang="ja-JP" altLang="en-US" sz="2600" b="0" dirty="0">
                <a:solidFill>
                  <a:srgbClr val="000000"/>
                </a:solidFill>
                <a:latin typeface="HGP創英角ｺﾞｼｯｸUB" pitchFamily="50" charset="-128"/>
                <a:ea typeface="HGP創英角ｺﾞｼｯｸUB" pitchFamily="50" charset="-128"/>
              </a:rPr>
              <a:t>成果の図面が</a:t>
            </a:r>
            <a:r>
              <a:rPr lang="en-US" altLang="ja-JP" sz="2600" b="0" dirty="0">
                <a:solidFill>
                  <a:srgbClr val="000000"/>
                </a:solidFill>
                <a:latin typeface="HGP創英角ｺﾞｼｯｸUB" pitchFamily="50" charset="-128"/>
                <a:ea typeface="HGP創英角ｺﾞｼｯｸUB" pitchFamily="50" charset="-128"/>
              </a:rPr>
              <a:t>SXF</a:t>
            </a:r>
            <a:r>
              <a:rPr lang="ja-JP" altLang="en-US" sz="2600" b="0" dirty="0">
                <a:solidFill>
                  <a:srgbClr val="000000"/>
                </a:solidFill>
                <a:latin typeface="HGP創英角ｺﾞｼｯｸUB" pitchFamily="50" charset="-128"/>
                <a:ea typeface="HGP創英角ｺﾞｼｯｸUB" pitchFamily="50" charset="-128"/>
              </a:rPr>
              <a:t>（</a:t>
            </a:r>
            <a:r>
              <a:rPr lang="en-US" altLang="ja-JP" sz="2600" b="0" dirty="0">
                <a:solidFill>
                  <a:srgbClr val="000000"/>
                </a:solidFill>
                <a:latin typeface="HGP創英角ｺﾞｼｯｸUB" pitchFamily="50" charset="-128"/>
                <a:ea typeface="HGP創英角ｺﾞｼｯｸUB" pitchFamily="50" charset="-128"/>
              </a:rPr>
              <a:t>P21</a:t>
            </a:r>
            <a:r>
              <a:rPr lang="ja-JP" altLang="en-US" sz="2600" b="0" dirty="0">
                <a:solidFill>
                  <a:srgbClr val="000000"/>
                </a:solidFill>
                <a:latin typeface="HGP創英角ｺﾞｼｯｸUB" pitchFamily="50" charset="-128"/>
                <a:ea typeface="HGP創英角ｺﾞｼｯｸUB" pitchFamily="50" charset="-128"/>
              </a:rPr>
              <a:t>）形式の場合、発注者が（表題欄やレイヤ名）編集し</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　発注図を</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または</a:t>
            </a:r>
            <a:r>
              <a:rPr lang="en-US" altLang="ja-JP" sz="2600" b="0" dirty="0" smtClean="0">
                <a:solidFill>
                  <a:srgbClr val="FF0000"/>
                </a:solidFill>
                <a:latin typeface="HGP創英角ｺﾞｼｯｸUB" pitchFamily="50" charset="-128"/>
                <a:ea typeface="HGP創英角ｺﾞｼｯｸUB" pitchFamily="50" charset="-128"/>
              </a:rPr>
              <a:t>P2Z </a:t>
            </a:r>
            <a:r>
              <a:rPr lang="ja-JP" altLang="en-US" sz="2600" b="0" dirty="0" smtClean="0">
                <a:solidFill>
                  <a:srgbClr val="FF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形式で作成します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a:solidFill>
                <a:srgbClr val="000000"/>
              </a:solidFill>
              <a:latin typeface="HGP創英角ｺﾞｼｯｸUB" pitchFamily="50" charset="-128"/>
              <a:ea typeface="HGP創英角ｺﾞｼｯｸUB" pitchFamily="50" charset="-128"/>
            </a:endParaRPr>
          </a:p>
        </p:txBody>
      </p:sp>
      <p:pic>
        <p:nvPicPr>
          <p:cNvPr id="10"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63788" y="3386704"/>
            <a:ext cx="4788532" cy="3174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4860032" y="4545124"/>
            <a:ext cx="39624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dirty="0">
                <a:solidFill>
                  <a:srgbClr val="000000"/>
                </a:solidFill>
                <a:latin typeface="HGP創英角ｺﾞｼｯｸUB" pitchFamily="50" charset="-128"/>
                <a:ea typeface="HGP創英角ｺﾞｼｯｸUB" pitchFamily="50" charset="-128"/>
              </a:rPr>
              <a:t>ＳＸＦ形式で作成してあれば、将来的に</a:t>
            </a:r>
            <a:r>
              <a:rPr lang="ja-JP" altLang="en-US" b="0" dirty="0" smtClean="0">
                <a:solidFill>
                  <a:srgbClr val="000000"/>
                </a:solidFill>
                <a:latin typeface="HGP創英角ｺﾞｼｯｸUB" pitchFamily="50" charset="-128"/>
                <a:ea typeface="HGP創英角ｺﾞｼｯｸUB" pitchFamily="50" charset="-128"/>
              </a:rPr>
              <a:t>も</a:t>
            </a:r>
            <a:endParaRPr lang="en-US" altLang="ja-JP"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b="0" dirty="0" smtClean="0">
                <a:solidFill>
                  <a:srgbClr val="000000"/>
                </a:solidFill>
                <a:latin typeface="HGP創英角ｺﾞｼｯｸUB" pitchFamily="50" charset="-128"/>
                <a:ea typeface="HGP創英角ｺﾞｼｯｸUB" pitchFamily="50" charset="-128"/>
              </a:rPr>
              <a:t>どんな</a:t>
            </a:r>
            <a:r>
              <a:rPr lang="ja-JP" altLang="en-US" b="0" dirty="0">
                <a:solidFill>
                  <a:srgbClr val="000000"/>
                </a:solidFill>
                <a:latin typeface="HGP創英角ｺﾞｼｯｸUB" pitchFamily="50" charset="-128"/>
                <a:ea typeface="HGP創英角ｺﾞｼｯｸUB" pitchFamily="50" charset="-128"/>
              </a:rPr>
              <a:t>ＣＡＤでも対応可能となる。</a:t>
            </a:r>
          </a:p>
        </p:txBody>
      </p:sp>
      <p:sp>
        <p:nvSpPr>
          <p:cNvPr id="12" name="Text Box 8"/>
          <p:cNvSpPr txBox="1">
            <a:spLocks noChangeArrowheads="1"/>
          </p:cNvSpPr>
          <p:nvPr/>
        </p:nvSpPr>
        <p:spPr bwMode="auto">
          <a:xfrm>
            <a:off x="4860032" y="6165304"/>
            <a:ext cx="4356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400" b="0" dirty="0">
                <a:solidFill>
                  <a:srgbClr val="7E9CE8"/>
                </a:solidFill>
                <a:latin typeface="HGP創英角ｺﾞｼｯｸUB" pitchFamily="50" charset="-128"/>
                <a:ea typeface="HGP創英角ｺﾞｼｯｸUB" pitchFamily="50" charset="-128"/>
              </a:rPr>
              <a:t>※</a:t>
            </a:r>
            <a:r>
              <a:rPr lang="ja-JP" altLang="en-US" sz="1400" b="0" dirty="0">
                <a:solidFill>
                  <a:srgbClr val="7E9CE8"/>
                </a:solidFill>
                <a:latin typeface="HGP創英角ｺﾞｼｯｸUB" pitchFamily="50" charset="-128"/>
                <a:ea typeface="HGP創英角ｺﾞｼｯｸUB" pitchFamily="50" charset="-128"/>
              </a:rPr>
              <a:t>この差異を一致するために</a:t>
            </a:r>
            <a:r>
              <a:rPr lang="en-US" altLang="ja-JP" sz="1400" b="0" dirty="0">
                <a:solidFill>
                  <a:srgbClr val="7E9CE8"/>
                </a:solidFill>
                <a:latin typeface="HGP創英角ｺﾞｼｯｸUB" pitchFamily="50" charset="-128"/>
                <a:ea typeface="HGP創英角ｺﾞｼｯｸUB" pitchFamily="50" charset="-128"/>
              </a:rPr>
              <a:t>OCF</a:t>
            </a:r>
            <a:r>
              <a:rPr lang="ja-JP" altLang="en-US" sz="1400" b="0" dirty="0">
                <a:solidFill>
                  <a:srgbClr val="7E9CE8"/>
                </a:solidFill>
                <a:latin typeface="HGP創英角ｺﾞｼｯｸUB" pitchFamily="50" charset="-128"/>
                <a:ea typeface="HGP創英角ｺﾞｼｯｸUB" pitchFamily="50" charset="-128"/>
              </a:rPr>
              <a:t>検定が使われています。</a:t>
            </a:r>
          </a:p>
        </p:txBody>
      </p:sp>
      <p:sp>
        <p:nvSpPr>
          <p:cNvPr id="13" name="Text Box 6"/>
          <p:cNvSpPr txBox="1">
            <a:spLocks noChangeArrowheads="1"/>
          </p:cNvSpPr>
          <p:nvPr/>
        </p:nvSpPr>
        <p:spPr bwMode="auto">
          <a:xfrm>
            <a:off x="2951820" y="3681029"/>
            <a:ext cx="828043" cy="276999"/>
          </a:xfrm>
          <a:prstGeom prst="rect">
            <a:avLst/>
          </a:prstGeom>
          <a:solidFill>
            <a:schemeClr val="bg1"/>
          </a:solidFill>
          <a:ln w="9525">
            <a:solidFill>
              <a:schemeClr val="tx1"/>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b="0" dirty="0">
                <a:solidFill>
                  <a:srgbClr val="000000"/>
                </a:solidFill>
                <a:latin typeface="HGP創英角ｺﾞｼｯｸUB" pitchFamily="50" charset="-128"/>
                <a:ea typeface="HGP創英角ｺﾞｼｯｸUB" pitchFamily="50" charset="-128"/>
              </a:rPr>
              <a:t>S X F</a:t>
            </a:r>
          </a:p>
        </p:txBody>
      </p:sp>
    </p:spTree>
    <p:extLst>
      <p:ext uri="{BB962C8B-B14F-4D97-AF65-F5344CB8AC3E}">
        <p14:creationId xmlns="" xmlns:p14="http://schemas.microsoft.com/office/powerpoint/2010/main" val="23745073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7916863" cy="648000"/>
          </a:xfrm>
          <a:noFill/>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対応の確認方法は？</a:t>
            </a:r>
          </a:p>
        </p:txBody>
      </p:sp>
      <p:sp>
        <p:nvSpPr>
          <p:cNvPr id="38915" name="Rectangle 3"/>
          <p:cNvSpPr>
            <a:spLocks noChangeArrowheads="1"/>
          </p:cNvSpPr>
          <p:nvPr/>
        </p:nvSpPr>
        <p:spPr bwMode="auto">
          <a:xfrm>
            <a:off x="323850" y="981075"/>
            <a:ext cx="8604250" cy="462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検定に合格した</a:t>
            </a:r>
            <a:r>
              <a:rPr lang="en-US" altLang="ja-JP" sz="2600" b="0" dirty="0">
                <a:solidFill>
                  <a:srgbClr val="000000"/>
                </a:solidFill>
                <a:latin typeface="HGP創英角ｺﾞｼｯｸUB" pitchFamily="50" charset="-128"/>
                <a:ea typeface="HGP創英角ｺﾞｼｯｸUB" pitchFamily="50" charset="-128"/>
              </a:rPr>
              <a:t>CAD</a:t>
            </a:r>
            <a:r>
              <a:rPr lang="ja-JP" altLang="en-US" sz="2600" b="0" dirty="0">
                <a:solidFill>
                  <a:srgbClr val="000000"/>
                </a:solidFill>
                <a:latin typeface="HGP創英角ｺﾞｼｯｸUB" pitchFamily="50" charset="-128"/>
                <a:ea typeface="HGP創英角ｺﾞｼｯｸUB" pitchFamily="50" charset="-128"/>
              </a:rPr>
              <a:t>ソフトには「</a:t>
            </a:r>
            <a:r>
              <a:rPr lang="en-US" altLang="ja-JP" sz="2600" b="0" dirty="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検定済み」のロゴを印刷することを許可</a:t>
            </a:r>
            <a:r>
              <a:rPr lang="ja-JP" altLang="en-US" sz="2600" b="0" dirty="0" smtClean="0">
                <a:solidFill>
                  <a:srgbClr val="000000"/>
                </a:solidFill>
                <a:latin typeface="HGP創英角ｺﾞｼｯｸUB" pitchFamily="50" charset="-128"/>
                <a:ea typeface="HGP創英角ｺﾞｼｯｸUB" pitchFamily="50" charset="-128"/>
              </a:rPr>
              <a:t>しています。</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pPr>
            <a:r>
              <a:rPr lang="ja-JP" altLang="en-US" sz="2600" b="0" dirty="0" smtClean="0">
                <a:solidFill>
                  <a:srgbClr val="000000"/>
                </a:solidFill>
                <a:latin typeface="HGP創英角ｺﾞｼｯｸUB" pitchFamily="50" charset="-128"/>
                <a:ea typeface="HGP創英角ｺﾞｼｯｸUB" pitchFamily="50" charset="-128"/>
              </a:rPr>
              <a:t>　（今回使用するソフトも許可済みです。）</a:t>
            </a:r>
            <a:endParaRPr lang="ja-JP" altLang="en-US"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a:solidFill>
                  <a:srgbClr val="000000"/>
                </a:solidFill>
                <a:latin typeface="HGP創英角ｺﾞｼｯｸUB" pitchFamily="50" charset="-128"/>
                <a:ea typeface="HGP創英角ｺﾞｼｯｸUB" pitchFamily="50" charset="-128"/>
              </a:rPr>
              <a:t>詳細なデータは以下で</a:t>
            </a:r>
            <a:r>
              <a:rPr lang="ja-JP" altLang="en-US" sz="2600" b="0" dirty="0" smtClean="0">
                <a:solidFill>
                  <a:srgbClr val="000000"/>
                </a:solidFill>
                <a:latin typeface="HGP創英角ｺﾞｼｯｸUB" pitchFamily="50" charset="-128"/>
                <a:ea typeface="HGP創英角ｺﾞｼｯｸUB" pitchFamily="50" charset="-128"/>
              </a:rPr>
              <a:t>公表</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smtClean="0">
                <a:solidFill>
                  <a:srgbClr val="000000"/>
                </a:solidFill>
                <a:latin typeface="HGP創英角ｺﾞｼｯｸUB" pitchFamily="50" charset="-128"/>
                <a:ea typeface="HGP創英角ｺﾞｼｯｸUB" pitchFamily="50" charset="-128"/>
              </a:rPr>
              <a:t>一般社団法人オープン</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フォーマット評議会</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ソフト間の</a:t>
            </a:r>
            <a:r>
              <a:rPr lang="en-US" altLang="ja-JP" sz="2600" b="0" dirty="0" smtClean="0">
                <a:solidFill>
                  <a:srgbClr val="7E9CE8"/>
                </a:solidFill>
                <a:latin typeface="HGP創英角ｺﾞｼｯｸUB" pitchFamily="50" charset="-128"/>
                <a:ea typeface="HGP創英角ｺﾞｼｯｸUB" pitchFamily="50" charset="-128"/>
              </a:rPr>
              <a:t>SXF</a:t>
            </a:r>
            <a:r>
              <a:rPr lang="ja-JP" altLang="en-US" sz="2600" b="0" dirty="0" smtClean="0">
                <a:solidFill>
                  <a:srgbClr val="7E9CE8"/>
                </a:solidFill>
                <a:latin typeface="HGP創英角ｺﾞｼｯｸUB" pitchFamily="50" charset="-128"/>
                <a:ea typeface="HGP創英角ｺﾞｼｯｸUB" pitchFamily="50" charset="-128"/>
              </a:rPr>
              <a:t>仕様の解釈の相違をなくし、円滑なデータ流通</a:t>
            </a:r>
            <a:r>
              <a:rPr lang="ja-JP" altLang="en-US" sz="2600" b="0" dirty="0" smtClean="0">
                <a:solidFill>
                  <a:srgbClr val="000000"/>
                </a:solidFill>
                <a:latin typeface="HGP創英角ｺﾞｼｯｸUB" pitchFamily="50" charset="-128"/>
                <a:ea typeface="HGP創英角ｺﾞｼｯｸUB" pitchFamily="50" charset="-128"/>
              </a:rPr>
              <a:t>に寄与しています</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ソフトベンダ間相互のデータ交換を保証する検証を行う</a:t>
            </a:r>
            <a:endParaRPr lang="en-US" altLang="ja-JP" sz="2600" b="0" dirty="0" smtClean="0">
              <a:solidFill>
                <a:srgbClr val="000000"/>
              </a:solidFill>
              <a:latin typeface="HGP創英角ｺﾞｼｯｸUB" pitchFamily="50" charset="-128"/>
              <a:ea typeface="HGP創英角ｺﾞｼｯｸUB" pitchFamily="50" charset="-128"/>
            </a:endParaRPr>
          </a:p>
          <a:p>
            <a:pPr marL="1339850" indent="-457200" algn="l" eaLnBrk="1" hangingPunct="1">
              <a:lnSpc>
                <a:spcPct val="90000"/>
              </a:lnSpc>
              <a:spcBef>
                <a:spcPct val="20000"/>
              </a:spcBef>
              <a:buClr>
                <a:srgbClr val="330066"/>
              </a:buClr>
              <a:buSzPct val="70000"/>
              <a:buFont typeface="Wingdings" panose="05000000000000000000" pitchFamily="2" charset="2"/>
              <a:buChar char="Ø"/>
            </a:pPr>
            <a:r>
              <a:rPr lang="ja-JP" altLang="en-US" sz="2600" b="0" dirty="0" smtClean="0">
                <a:solidFill>
                  <a:srgbClr val="000000"/>
                </a:solidFill>
                <a:latin typeface="HGP創英角ｺﾞｼｯｸUB" pitchFamily="50" charset="-128"/>
                <a:ea typeface="HGP創英角ｺﾞｼｯｸUB" pitchFamily="50" charset="-128"/>
              </a:rPr>
              <a:t>なお、</a:t>
            </a:r>
            <a:r>
              <a:rPr lang="en-US" altLang="ja-JP" sz="2600" b="0" dirty="0" smtClean="0">
                <a:solidFill>
                  <a:srgbClr val="000000"/>
                </a:solidFill>
                <a:latin typeface="HGP創英角ｺﾞｼｯｸUB" pitchFamily="50" charset="-128"/>
                <a:ea typeface="HGP創英角ｺﾞｼｯｸUB" pitchFamily="50" charset="-128"/>
              </a:rPr>
              <a:t>SXF</a:t>
            </a:r>
            <a:r>
              <a:rPr lang="ja-JP" altLang="en-US" sz="2600" b="0" dirty="0" smtClean="0">
                <a:solidFill>
                  <a:srgbClr val="000000"/>
                </a:solidFill>
                <a:latin typeface="HGP創英角ｺﾞｼｯｸUB" pitchFamily="50" charset="-128"/>
                <a:ea typeface="HGP創英角ｺﾞｼｯｸUB" pitchFamily="50" charset="-128"/>
              </a:rPr>
              <a:t>ブラウザの使用は、平成</a:t>
            </a:r>
            <a:r>
              <a:rPr lang="en-US" altLang="ja-JP" sz="2600" b="0" dirty="0" smtClean="0">
                <a:solidFill>
                  <a:srgbClr val="000000"/>
                </a:solidFill>
                <a:latin typeface="HGP創英角ｺﾞｼｯｸUB" pitchFamily="50" charset="-128"/>
                <a:ea typeface="HGP創英角ｺﾞｼｯｸUB" pitchFamily="50" charset="-128"/>
              </a:rPr>
              <a:t>26</a:t>
            </a:r>
            <a:r>
              <a:rPr lang="ja-JP" altLang="en-US" sz="2600" b="0" dirty="0" smtClean="0">
                <a:solidFill>
                  <a:srgbClr val="000000"/>
                </a:solidFill>
                <a:latin typeface="HGP創英角ｺﾞｼｯｸUB" pitchFamily="50" charset="-128"/>
                <a:ea typeface="HGP創英角ｺﾞｼｯｸUB" pitchFamily="50" charset="-128"/>
              </a:rPr>
              <a:t>年</a:t>
            </a:r>
            <a:r>
              <a:rPr lang="en-US" altLang="ja-JP" sz="2600" b="0" dirty="0" smtClean="0">
                <a:solidFill>
                  <a:srgbClr val="000000"/>
                </a:solidFill>
                <a:latin typeface="HGP創英角ｺﾞｼｯｸUB" pitchFamily="50" charset="-128"/>
                <a:ea typeface="HGP創英角ｺﾞｼｯｸUB" pitchFamily="50" charset="-128"/>
              </a:rPr>
              <a:t>4</a:t>
            </a:r>
            <a:r>
              <a:rPr lang="ja-JP" altLang="en-US" sz="2600" b="0" dirty="0" smtClean="0">
                <a:solidFill>
                  <a:srgbClr val="000000"/>
                </a:solidFill>
                <a:latin typeface="HGP創英角ｺﾞｼｯｸUB" pitchFamily="50" charset="-128"/>
                <a:ea typeface="HGP創英角ｺﾞｼｯｸUB" pitchFamily="50" charset="-128"/>
              </a:rPr>
              <a:t>月で終了</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ja-JP" altLang="en-US" sz="2600" b="0" dirty="0">
              <a:solidFill>
                <a:srgbClr val="000000"/>
              </a:solidFill>
              <a:latin typeface="HGP創英角ｺﾞｼｯｸUB" pitchFamily="50" charset="-128"/>
              <a:ea typeface="HGP創英角ｺﾞｼｯｸUB" pitchFamily="50" charset="-128"/>
            </a:endParaRPr>
          </a:p>
        </p:txBody>
      </p:sp>
      <p:sp>
        <p:nvSpPr>
          <p:cNvPr id="38916" name="Rectangle 4"/>
          <p:cNvSpPr>
            <a:spLocks noChangeArrowheads="1"/>
          </p:cNvSpPr>
          <p:nvPr/>
        </p:nvSpPr>
        <p:spPr bwMode="auto">
          <a:xfrm>
            <a:off x="863588" y="2600908"/>
            <a:ext cx="36417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800" b="0" dirty="0">
                <a:solidFill>
                  <a:srgbClr val="000000"/>
                </a:solidFill>
                <a:latin typeface="HGP創英角ｺﾞｼｯｸUB" pitchFamily="50" charset="-128"/>
                <a:ea typeface="HGP創英角ｺﾞｼｯｸUB" pitchFamily="50" charset="-128"/>
              </a:rPr>
              <a:t>http://www.ocf.or.jp/</a:t>
            </a:r>
          </a:p>
        </p:txBody>
      </p:sp>
      <p:pic>
        <p:nvPicPr>
          <p:cNvPr id="38918"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2312876"/>
            <a:ext cx="3888432" cy="159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437844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台帳について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066496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516" name="Group 100"/>
          <p:cNvGraphicFramePr>
            <a:graphicFrameLocks noGrp="1"/>
          </p:cNvGraphicFramePr>
          <p:nvPr>
            <p:ph sz="half" idx="4294967295"/>
          </p:nvPr>
        </p:nvGraphicFramePr>
        <p:xfrm>
          <a:off x="393700" y="1495425"/>
          <a:ext cx="8351838" cy="2679743"/>
        </p:xfrm>
        <a:graphic>
          <a:graphicData uri="http://schemas.openxmlformats.org/drawingml/2006/table">
            <a:tbl>
              <a:tblPr/>
              <a:tblGrid>
                <a:gridCol w="2124075"/>
                <a:gridCol w="1800225"/>
                <a:gridCol w="4427538"/>
              </a:tblGrid>
              <a:tr h="64002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台帳管理区分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大分類</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台帳管理区分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小分類</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備考</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17282">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施設管理台帳</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台帳基本データ</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施設諸元等にあたる基本データ。データ作成規定がある場合は、それに従う。</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2369">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個別台帳</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上記の基本データが無い場合。サブフォルダにオリジナルデータを追加。</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2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品質記録管理台帳</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生コンクリート</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品質記録表</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サブフォルダにオリジナルデータを追加。</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623" name="Rectangle 33"/>
          <p:cNvSpPr>
            <a:spLocks noGrp="1" noChangeArrowheads="1"/>
          </p:cNvSpPr>
          <p:nvPr>
            <p:ph type="title" idx="4294967295"/>
          </p:nvPr>
        </p:nvSpPr>
        <p:spPr>
          <a:xfrm>
            <a:off x="108000" y="0"/>
            <a:ext cx="8640000" cy="648000"/>
          </a:xfrm>
          <a:noFill/>
        </p:spPr>
        <p:txBody>
          <a:bodyPr anchor="ctr"/>
          <a:lstStyle/>
          <a:p>
            <a:pPr eaLnBrk="1" hangingPunct="1"/>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台帳（</a:t>
            </a:r>
            <a:r>
              <a:rPr lang="en-US" altLang="ja-JP" sz="3200" b="0" dirty="0" smtClean="0">
                <a:latin typeface="HGP創英角ｺﾞｼｯｸUB" pitchFamily="50" charset="-128"/>
                <a:ea typeface="HGP創英角ｺﾞｼｯｸUB" pitchFamily="50" charset="-128"/>
              </a:rPr>
              <a:t>REGISTER</a:t>
            </a:r>
            <a:r>
              <a:rPr lang="ja-JP" altLang="en-US" sz="3200" b="0" dirty="0" smtClean="0">
                <a:latin typeface="HGP創英角ｺﾞｼｯｸUB" pitchFamily="50" charset="-128"/>
                <a:ea typeface="HGP創英角ｺﾞｼｯｸUB" pitchFamily="50" charset="-128"/>
              </a:rPr>
              <a:t>）</a:t>
            </a:r>
          </a:p>
        </p:txBody>
      </p:sp>
      <p:sp>
        <p:nvSpPr>
          <p:cNvPr id="25624" name="Text Box 35"/>
          <p:cNvSpPr txBox="1">
            <a:spLocks noChangeArrowheads="1"/>
          </p:cNvSpPr>
          <p:nvPr/>
        </p:nvSpPr>
        <p:spPr bwMode="auto">
          <a:xfrm>
            <a:off x="0" y="636588"/>
            <a:ext cx="83899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b="0">
                <a:solidFill>
                  <a:srgbClr val="000000"/>
                </a:solidFill>
                <a:latin typeface="HGP創英角ｺﾞｼｯｸUB" pitchFamily="50" charset="-128"/>
                <a:ea typeface="HGP創英角ｺﾞｼｯｸUB" pitchFamily="50" charset="-128"/>
              </a:rPr>
              <a:t>　工事管理台帳は、以下のように分類されます。</a:t>
            </a:r>
          </a:p>
        </p:txBody>
      </p:sp>
      <p:sp>
        <p:nvSpPr>
          <p:cNvPr id="25625" name="Line 166"/>
          <p:cNvSpPr>
            <a:spLocks noChangeShapeType="1"/>
          </p:cNvSpPr>
          <p:nvPr/>
        </p:nvSpPr>
        <p:spPr bwMode="auto">
          <a:xfrm>
            <a:off x="3200400" y="1089025"/>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6" name="Line 168"/>
          <p:cNvSpPr>
            <a:spLocks noChangeShapeType="1"/>
          </p:cNvSpPr>
          <p:nvPr/>
        </p:nvSpPr>
        <p:spPr bwMode="auto">
          <a:xfrm>
            <a:off x="3409950" y="1371600"/>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7" name="Line 169"/>
          <p:cNvSpPr>
            <a:spLocks noChangeShapeType="1"/>
          </p:cNvSpPr>
          <p:nvPr/>
        </p:nvSpPr>
        <p:spPr bwMode="auto">
          <a:xfrm>
            <a:off x="3409950" y="1196975"/>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8" name="Line 207"/>
          <p:cNvSpPr>
            <a:spLocks noChangeShapeType="1"/>
          </p:cNvSpPr>
          <p:nvPr/>
        </p:nvSpPr>
        <p:spPr bwMode="auto">
          <a:xfrm>
            <a:off x="3409950" y="1196975"/>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9" name="Line 208"/>
          <p:cNvSpPr>
            <a:spLocks noChangeShapeType="1"/>
          </p:cNvSpPr>
          <p:nvPr/>
        </p:nvSpPr>
        <p:spPr bwMode="auto">
          <a:xfrm>
            <a:off x="3409950" y="1460500"/>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30" name="テキスト ボックス 12"/>
          <p:cNvSpPr txBox="1">
            <a:spLocks noChangeArrowheads="1"/>
          </p:cNvSpPr>
          <p:nvPr/>
        </p:nvSpPr>
        <p:spPr bwMode="auto">
          <a:xfrm>
            <a:off x="6300788" y="671513"/>
            <a:ext cx="27638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b="0" dirty="0">
                <a:solidFill>
                  <a:srgbClr val="0000FF"/>
                </a:solidFill>
                <a:latin typeface="HGP創英角ｺﾞｼｯｸUB" pitchFamily="50" charset="-128"/>
                <a:ea typeface="HGP創英角ｺﾞｼｯｸUB" pitchFamily="50" charset="-128"/>
              </a:rPr>
              <a:t>電子納品運用ガイドライン</a:t>
            </a:r>
            <a:r>
              <a:rPr lang="en-US" altLang="ja-JP" b="0" dirty="0">
                <a:solidFill>
                  <a:srgbClr val="0000FF"/>
                </a:solidFill>
                <a:latin typeface="HGP創英角ｺﾞｼｯｸUB" pitchFamily="50" charset="-128"/>
                <a:ea typeface="HGP創英角ｺﾞｼｯｸUB" pitchFamily="50" charset="-128"/>
              </a:rPr>
              <a:t>【</a:t>
            </a:r>
            <a:r>
              <a:rPr lang="ja-JP" altLang="en-US" b="0" dirty="0">
                <a:solidFill>
                  <a:srgbClr val="0000FF"/>
                </a:solidFill>
                <a:latin typeface="HGP創英角ｺﾞｼｯｸUB" pitchFamily="50" charset="-128"/>
                <a:ea typeface="HGP創英角ｺﾞｼｯｸUB" pitchFamily="50" charset="-128"/>
              </a:rPr>
              <a:t>土木工事編</a:t>
            </a:r>
            <a:r>
              <a:rPr lang="en-US" altLang="ja-JP" b="0" dirty="0">
                <a:solidFill>
                  <a:srgbClr val="0000FF"/>
                </a:solidFill>
                <a:latin typeface="HGP創英角ｺﾞｼｯｸUB" pitchFamily="50" charset="-128"/>
                <a:ea typeface="HGP創英角ｺﾞｼｯｸUB" pitchFamily="50" charset="-128"/>
              </a:rPr>
              <a:t>】</a:t>
            </a:r>
          </a:p>
          <a:p>
            <a:pPr algn="l" eaLnBrk="1" hangingPunct="1"/>
            <a:r>
              <a:rPr lang="ja-JP" altLang="en-US" b="0" dirty="0">
                <a:solidFill>
                  <a:srgbClr val="0000FF"/>
                </a:solidFill>
                <a:latin typeface="HGP創英角ｺﾞｼｯｸUB" pitchFamily="50" charset="-128"/>
                <a:ea typeface="HGP創英角ｺﾞｼｯｸUB" pitchFamily="50" charset="-128"/>
              </a:rPr>
              <a:t>（</a:t>
            </a:r>
            <a:r>
              <a:rPr lang="en-US" altLang="ja-JP" b="0" dirty="0" smtClean="0">
                <a:solidFill>
                  <a:srgbClr val="0000FF"/>
                </a:solidFill>
                <a:latin typeface="HGP創英角ｺﾞｼｯｸUB" pitchFamily="50" charset="-128"/>
                <a:ea typeface="HGP創英角ｺﾞｼｯｸUB" pitchFamily="50" charset="-128"/>
              </a:rPr>
              <a:t>H28.3)P26</a:t>
            </a:r>
            <a:r>
              <a:rPr lang="ja-JP" altLang="en-US" b="0" dirty="0">
                <a:solidFill>
                  <a:srgbClr val="0000FF"/>
                </a:solidFill>
                <a:latin typeface="HGP創英角ｺﾞｼｯｸUB" pitchFamily="50" charset="-128"/>
                <a:ea typeface="HGP創英角ｺﾞｼｯｸUB" pitchFamily="50" charset="-128"/>
              </a:rPr>
              <a:t>参照</a:t>
            </a:r>
            <a:endParaRPr lang="ja-JP" altLang="en-US" dirty="0">
              <a:solidFill>
                <a:srgbClr val="000000"/>
              </a:solidFill>
            </a:endParaRPr>
          </a:p>
        </p:txBody>
      </p:sp>
      <p:sp>
        <p:nvSpPr>
          <p:cNvPr id="25631" name="Text Box 35"/>
          <p:cNvSpPr txBox="1">
            <a:spLocks noChangeArrowheads="1"/>
          </p:cNvSpPr>
          <p:nvPr/>
        </p:nvSpPr>
        <p:spPr bwMode="auto">
          <a:xfrm>
            <a:off x="431800" y="4340225"/>
            <a:ext cx="83899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なお、「建設材料の品質記録保存業務実施要領（案）」 （</a:t>
            </a:r>
            <a:r>
              <a:rPr lang="en-US" altLang="ja-JP" sz="1800">
                <a:solidFill>
                  <a:srgbClr val="0070C0"/>
                </a:solidFill>
                <a:latin typeface="HGP創英角ｺﾞｼｯｸUB" pitchFamily="50" charset="-128"/>
                <a:ea typeface="HGP創英角ｺﾞｼｯｸUB" pitchFamily="50" charset="-128"/>
              </a:rPr>
              <a:t>※1</a:t>
            </a:r>
            <a:r>
              <a:rPr lang="ja-JP" altLang="en-US" sz="1800">
                <a:solidFill>
                  <a:srgbClr val="000000"/>
                </a:solidFill>
                <a:latin typeface="HGP創英角ｺﾞｼｯｸUB" pitchFamily="50" charset="-128"/>
                <a:ea typeface="HGP創英角ｺﾞｼｯｸUB" pitchFamily="50" charset="-128"/>
              </a:rPr>
              <a:t>） 等の個別の台帳作成要領がある場合は、そちらに従ってください。 「建設材料の品質記録保存業務実施要領（案）」は、土木工事書類作成マニュアル</a:t>
            </a:r>
            <a:r>
              <a:rPr lang="en-US" altLang="ja-JP" sz="1800">
                <a:solidFill>
                  <a:srgbClr val="000000"/>
                </a:solidFill>
                <a:latin typeface="HGP創英角ｺﾞｼｯｸUB" pitchFamily="50" charset="-128"/>
                <a:ea typeface="HGP創英角ｺﾞｼｯｸUB" pitchFamily="50" charset="-128"/>
              </a:rPr>
              <a:t>(P88,89)</a:t>
            </a:r>
            <a:r>
              <a:rPr lang="ja-JP" altLang="en-US" sz="1800">
                <a:solidFill>
                  <a:srgbClr val="000000"/>
                </a:solidFill>
                <a:latin typeface="HGP創英角ｺﾞｼｯｸUB" pitchFamily="50" charset="-128"/>
                <a:ea typeface="HGP創英角ｺﾞｼｯｸUB" pitchFamily="50" charset="-128"/>
              </a:rPr>
              <a:t>に掲載しています。</a:t>
            </a:r>
            <a:r>
              <a:rPr lang="en-US" altLang="ja-JP" sz="1800">
                <a:solidFill>
                  <a:srgbClr val="FF0000"/>
                </a:solidFill>
                <a:latin typeface="HGP創英角ｺﾞｼｯｸUB" pitchFamily="50" charset="-128"/>
                <a:ea typeface="HGP創英角ｺﾞｼｯｸUB" pitchFamily="50" charset="-128"/>
              </a:rPr>
              <a:t>http://www.ktr.mlit.go.jp/gijyutu/gijyutu00000037.html</a:t>
            </a:r>
            <a:endParaRPr lang="ja-JP" altLang="en-US" sz="1800">
              <a:solidFill>
                <a:srgbClr val="000000"/>
              </a:solidFill>
              <a:latin typeface="HGP創英角ｺﾞｼｯｸUB" pitchFamily="50" charset="-128"/>
              <a:ea typeface="HGP創英角ｺﾞｼｯｸUB" pitchFamily="50" charset="-128"/>
            </a:endParaRPr>
          </a:p>
        </p:txBody>
      </p:sp>
      <p:sp>
        <p:nvSpPr>
          <p:cNvPr id="25632" name="Text Box 35"/>
          <p:cNvSpPr txBox="1">
            <a:spLocks noChangeArrowheads="1"/>
          </p:cNvSpPr>
          <p:nvPr/>
        </p:nvSpPr>
        <p:spPr bwMode="auto">
          <a:xfrm>
            <a:off x="323850" y="5456238"/>
            <a:ext cx="8389938"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400">
                <a:solidFill>
                  <a:srgbClr val="0070C0"/>
                </a:solidFill>
                <a:latin typeface="HGP創英角ｺﾞｼｯｸUB" pitchFamily="50" charset="-128"/>
                <a:ea typeface="HGP創英角ｺﾞｼｯｸUB" pitchFamily="50" charset="-128"/>
              </a:rPr>
              <a:t>※1</a:t>
            </a:r>
            <a:r>
              <a:rPr lang="ja-JP" altLang="en-US" sz="1400">
                <a:solidFill>
                  <a:srgbClr val="0070C0"/>
                </a:solidFill>
                <a:latin typeface="HGP創英角ｺﾞｼｯｸUB" pitchFamily="50" charset="-128"/>
                <a:ea typeface="HGP創英角ｺﾞｼｯｸUB" pitchFamily="50" charset="-128"/>
              </a:rPr>
              <a:t>：土木構造物の建設材料のうち生コンクリートとコンクリート二次製品及び発注者が指定した材料に係る品質記録図等を対象</a:t>
            </a:r>
          </a:p>
        </p:txBody>
      </p:sp>
    </p:spTree>
    <p:extLst>
      <p:ext uri="{BB962C8B-B14F-4D97-AF65-F5344CB8AC3E}">
        <p14:creationId xmlns="" xmlns:p14="http://schemas.microsoft.com/office/powerpoint/2010/main" val="1634640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750" y="2565400"/>
            <a:ext cx="8280400" cy="1295400"/>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39" name="AutoShape 3"/>
          <p:cNvSpPr>
            <a:spLocks noChangeArrowheads="1"/>
          </p:cNvSpPr>
          <p:nvPr/>
        </p:nvSpPr>
        <p:spPr bwMode="auto">
          <a:xfrm>
            <a:off x="539750" y="2420938"/>
            <a:ext cx="1944688" cy="647700"/>
          </a:xfrm>
          <a:prstGeom prst="bevel">
            <a:avLst>
              <a:gd name="adj" fmla="val 12500"/>
            </a:avLst>
          </a:prstGeom>
          <a:solidFill>
            <a:srgbClr val="FFFF00"/>
          </a:solidFill>
          <a:ln w="1587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0" name="AutoShape 4"/>
          <p:cNvSpPr>
            <a:spLocks noChangeArrowheads="1"/>
          </p:cNvSpPr>
          <p:nvPr/>
        </p:nvSpPr>
        <p:spPr bwMode="auto">
          <a:xfrm>
            <a:off x="1835150" y="1052513"/>
            <a:ext cx="5761038" cy="1079500"/>
          </a:xfrm>
          <a:prstGeom prst="roundRect">
            <a:avLst>
              <a:gd name="adj" fmla="val 16667"/>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6" name="Rectangle 6"/>
          <p:cNvSpPr txBox="1">
            <a:spLocks noChangeArrowheads="1"/>
          </p:cNvSpPr>
          <p:nvPr/>
        </p:nvSpPr>
        <p:spPr>
          <a:xfrm>
            <a:off x="108000" y="0"/>
            <a:ext cx="58324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en-US" altLang="ja-JP" dirty="0"/>
              <a:t>ICT</a:t>
            </a:r>
            <a:r>
              <a:rPr lang="ja-JP" altLang="en-US" dirty="0"/>
              <a:t>推進のための情報の標準化</a:t>
            </a:r>
          </a:p>
        </p:txBody>
      </p:sp>
      <p:sp>
        <p:nvSpPr>
          <p:cNvPr id="14342" name="Text Box 7"/>
          <p:cNvSpPr txBox="1">
            <a:spLocks noChangeArrowheads="1"/>
          </p:cNvSpPr>
          <p:nvPr/>
        </p:nvSpPr>
        <p:spPr bwMode="auto">
          <a:xfrm>
            <a:off x="2051050" y="3429000"/>
            <a:ext cx="59769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FF3300"/>
                </a:solidFill>
                <a:latin typeface="HGP創英角ｺﾞｼｯｸUB" panose="020B0900000000000000" pitchFamily="50" charset="-128"/>
                <a:ea typeface="HGP創英角ｺﾞｼｯｸUB" panose="020B0900000000000000" pitchFamily="50" charset="-128"/>
              </a:rPr>
              <a:t>今後のシステム間のデータ連携には、標準化が必須条件</a:t>
            </a:r>
          </a:p>
        </p:txBody>
      </p:sp>
      <p:sp>
        <p:nvSpPr>
          <p:cNvPr id="14343" name="Text Box 8"/>
          <p:cNvSpPr txBox="1">
            <a:spLocks noChangeArrowheads="1"/>
          </p:cNvSpPr>
          <p:nvPr/>
        </p:nvSpPr>
        <p:spPr bwMode="auto">
          <a:xfrm>
            <a:off x="250825" y="4149725"/>
            <a:ext cx="2303463" cy="3667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データ連携のイメージ</a:t>
            </a:r>
          </a:p>
        </p:txBody>
      </p:sp>
      <p:sp>
        <p:nvSpPr>
          <p:cNvPr id="14344" name="Text Box 9"/>
          <p:cNvSpPr txBox="1">
            <a:spLocks noChangeArrowheads="1"/>
          </p:cNvSpPr>
          <p:nvPr/>
        </p:nvSpPr>
        <p:spPr bwMode="auto">
          <a:xfrm>
            <a:off x="2051050" y="1052513"/>
            <a:ext cx="54006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社会生活や産業における合理化や効率化の歴史において、様々な標準化（共通ルール）が取り入れられてきた</a:t>
            </a:r>
          </a:p>
        </p:txBody>
      </p:sp>
      <p:sp>
        <p:nvSpPr>
          <p:cNvPr id="14345" name="Text Box 10"/>
          <p:cNvSpPr txBox="1">
            <a:spLocks noChangeArrowheads="1"/>
          </p:cNvSpPr>
          <p:nvPr/>
        </p:nvSpPr>
        <p:spPr bwMode="auto">
          <a:xfrm>
            <a:off x="2268538" y="1773238"/>
            <a:ext cx="51133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例 ： 言葉、数え方 → 通貨、計量単位 → 製品規格、品質レベル</a:t>
            </a:r>
          </a:p>
        </p:txBody>
      </p:sp>
      <p:sp>
        <p:nvSpPr>
          <p:cNvPr id="14346" name="Text Box 11"/>
          <p:cNvSpPr txBox="1">
            <a:spLocks noChangeArrowheads="1"/>
          </p:cNvSpPr>
          <p:nvPr/>
        </p:nvSpPr>
        <p:spPr bwMode="auto">
          <a:xfrm>
            <a:off x="2555875" y="2636838"/>
            <a:ext cx="62642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標準化ルールに則った電子データであれば、異なるアプリケーションやシステム間でもデータのやり取りが可能となる</a:t>
            </a:r>
          </a:p>
        </p:txBody>
      </p:sp>
      <p:sp>
        <p:nvSpPr>
          <p:cNvPr id="14347" name="Text Box 12"/>
          <p:cNvSpPr txBox="1">
            <a:spLocks noChangeArrowheads="1"/>
          </p:cNvSpPr>
          <p:nvPr/>
        </p:nvSpPr>
        <p:spPr bwMode="auto">
          <a:xfrm>
            <a:off x="684213" y="2565400"/>
            <a:ext cx="16557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情報の標準化</a:t>
            </a:r>
          </a:p>
        </p:txBody>
      </p:sp>
      <p:sp>
        <p:nvSpPr>
          <p:cNvPr id="14348" name="AutoShape 13"/>
          <p:cNvSpPr>
            <a:spLocks noChangeArrowheads="1"/>
          </p:cNvSpPr>
          <p:nvPr/>
        </p:nvSpPr>
        <p:spPr bwMode="auto">
          <a:xfrm>
            <a:off x="971550" y="3502025"/>
            <a:ext cx="935038" cy="215900"/>
          </a:xfrm>
          <a:prstGeom prst="rightArrow">
            <a:avLst>
              <a:gd name="adj1" fmla="val 50000"/>
              <a:gd name="adj2" fmla="val 108272"/>
            </a:avLst>
          </a:prstGeom>
          <a:solidFill>
            <a:srgbClr val="FFFFFF"/>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9" name="Oval 14"/>
          <p:cNvSpPr>
            <a:spLocks noChangeArrowheads="1"/>
          </p:cNvSpPr>
          <p:nvPr/>
        </p:nvSpPr>
        <p:spPr bwMode="auto">
          <a:xfrm>
            <a:off x="684213" y="47259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0" name="Line 15"/>
          <p:cNvSpPr>
            <a:spLocks noChangeShapeType="1"/>
          </p:cNvSpPr>
          <p:nvPr/>
        </p:nvSpPr>
        <p:spPr bwMode="auto">
          <a:xfrm flipV="1">
            <a:off x="1763713" y="4581525"/>
            <a:ext cx="792162" cy="360363"/>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1" name="Line 16"/>
          <p:cNvSpPr>
            <a:spLocks noChangeShapeType="1"/>
          </p:cNvSpPr>
          <p:nvPr/>
        </p:nvSpPr>
        <p:spPr bwMode="auto">
          <a:xfrm flipV="1">
            <a:off x="6300788" y="5230813"/>
            <a:ext cx="792162" cy="503237"/>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2" name="Line 17"/>
          <p:cNvSpPr>
            <a:spLocks noChangeShapeType="1"/>
          </p:cNvSpPr>
          <p:nvPr/>
        </p:nvSpPr>
        <p:spPr bwMode="auto">
          <a:xfrm>
            <a:off x="1763713" y="5589588"/>
            <a:ext cx="863600" cy="360362"/>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3" name="Text Box 18"/>
          <p:cNvSpPr txBox="1">
            <a:spLocks noChangeArrowheads="1"/>
          </p:cNvSpPr>
          <p:nvPr/>
        </p:nvSpPr>
        <p:spPr bwMode="auto">
          <a:xfrm>
            <a:off x="2627313" y="4438650"/>
            <a:ext cx="22320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積算時の数量計算・自動積算</a:t>
            </a:r>
          </a:p>
        </p:txBody>
      </p:sp>
      <p:sp>
        <p:nvSpPr>
          <p:cNvPr id="14354" name="Text Box 19"/>
          <p:cNvSpPr txBox="1">
            <a:spLocks noChangeArrowheads="1"/>
          </p:cNvSpPr>
          <p:nvPr/>
        </p:nvSpPr>
        <p:spPr bwMode="auto">
          <a:xfrm>
            <a:off x="2627313" y="5302250"/>
            <a:ext cx="20161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情報化施工（</a:t>
            </a:r>
            <a:r>
              <a:rPr lang="en-US" altLang="ja-JP" b="0">
                <a:solidFill>
                  <a:srgbClr val="000000"/>
                </a:solidFill>
                <a:latin typeface="HGP創英角ｺﾞｼｯｸUB" panose="020B0900000000000000" pitchFamily="50" charset="-128"/>
                <a:ea typeface="HGP創英角ｺﾞｼｯｸUB" panose="020B0900000000000000" pitchFamily="50" charset="-128"/>
              </a:rPr>
              <a:t>MC</a:t>
            </a:r>
            <a:r>
              <a:rPr lang="ja-JP" altLang="en-US" b="0">
                <a:solidFill>
                  <a:srgbClr val="000000"/>
                </a:solidFill>
                <a:latin typeface="HGP創英角ｺﾞｼｯｸUB" panose="020B0900000000000000" pitchFamily="50" charset="-128"/>
                <a:ea typeface="HGP創英角ｺﾞｼｯｸUB" panose="020B0900000000000000" pitchFamily="50" charset="-128"/>
              </a:rPr>
              <a:t>、</a:t>
            </a:r>
            <a:r>
              <a:rPr lang="en-US" altLang="ja-JP" b="0">
                <a:solidFill>
                  <a:srgbClr val="000000"/>
                </a:solidFill>
                <a:latin typeface="HGP創英角ｺﾞｼｯｸUB" panose="020B0900000000000000" pitchFamily="50" charset="-128"/>
                <a:ea typeface="HGP創英角ｺﾞｼｯｸUB" panose="020B0900000000000000" pitchFamily="50" charset="-128"/>
              </a:rPr>
              <a:t>TS</a:t>
            </a:r>
            <a:r>
              <a:rPr lang="ja-JP" altLang="en-US" b="0">
                <a:solidFill>
                  <a:srgbClr val="000000"/>
                </a:solidFill>
                <a:latin typeface="HGP創英角ｺﾞｼｯｸUB" panose="020B0900000000000000" pitchFamily="50" charset="-128"/>
                <a:ea typeface="HGP創英角ｺﾞｼｯｸUB" panose="020B0900000000000000" pitchFamily="50" charset="-128"/>
              </a:rPr>
              <a:t>等）</a:t>
            </a:r>
          </a:p>
        </p:txBody>
      </p:sp>
      <p:sp>
        <p:nvSpPr>
          <p:cNvPr id="14355" name="Text Box 20"/>
          <p:cNvSpPr txBox="1">
            <a:spLocks noChangeArrowheads="1"/>
          </p:cNvSpPr>
          <p:nvPr/>
        </p:nvSpPr>
        <p:spPr bwMode="auto">
          <a:xfrm>
            <a:off x="2627313" y="4870450"/>
            <a:ext cx="1728787"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施工シミュレーション</a:t>
            </a:r>
          </a:p>
        </p:txBody>
      </p:sp>
      <p:sp>
        <p:nvSpPr>
          <p:cNvPr id="14356" name="Oval 21"/>
          <p:cNvSpPr>
            <a:spLocks noChangeArrowheads="1"/>
          </p:cNvSpPr>
          <p:nvPr/>
        </p:nvSpPr>
        <p:spPr bwMode="auto">
          <a:xfrm>
            <a:off x="5364163" y="45100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7" name="Text Box 22"/>
          <p:cNvSpPr txBox="1">
            <a:spLocks noChangeArrowheads="1"/>
          </p:cNvSpPr>
          <p:nvPr/>
        </p:nvSpPr>
        <p:spPr bwMode="auto">
          <a:xfrm>
            <a:off x="684213" y="5013325"/>
            <a:ext cx="1152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（コンサル等）</a:t>
            </a:r>
          </a:p>
        </p:txBody>
      </p:sp>
      <p:sp>
        <p:nvSpPr>
          <p:cNvPr id="14358" name="Text Box 23"/>
          <p:cNvSpPr txBox="1">
            <a:spLocks noChangeArrowheads="1"/>
          </p:cNvSpPr>
          <p:nvPr/>
        </p:nvSpPr>
        <p:spPr bwMode="auto">
          <a:xfrm>
            <a:off x="5364163" y="4797425"/>
            <a:ext cx="1152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（工事完成）</a:t>
            </a:r>
          </a:p>
        </p:txBody>
      </p:sp>
      <p:sp>
        <p:nvSpPr>
          <p:cNvPr id="14359" name="Text Box 24"/>
          <p:cNvSpPr txBox="1">
            <a:spLocks noChangeArrowheads="1"/>
          </p:cNvSpPr>
          <p:nvPr/>
        </p:nvSpPr>
        <p:spPr bwMode="auto">
          <a:xfrm>
            <a:off x="7164388" y="5805488"/>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維持管理の各種</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0" name="Text Box 25"/>
          <p:cNvSpPr txBox="1">
            <a:spLocks noChangeArrowheads="1"/>
          </p:cNvSpPr>
          <p:nvPr/>
        </p:nvSpPr>
        <p:spPr bwMode="auto">
          <a:xfrm>
            <a:off x="7164388" y="5013325"/>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情報提供用</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1" name="Line 26"/>
          <p:cNvSpPr>
            <a:spLocks noChangeShapeType="1"/>
          </p:cNvSpPr>
          <p:nvPr/>
        </p:nvSpPr>
        <p:spPr bwMode="auto">
          <a:xfrm flipH="1">
            <a:off x="5148263" y="5446713"/>
            <a:ext cx="360362" cy="287337"/>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2" name="Line 27"/>
          <p:cNvSpPr>
            <a:spLocks noChangeShapeType="1"/>
          </p:cNvSpPr>
          <p:nvPr/>
        </p:nvSpPr>
        <p:spPr bwMode="auto">
          <a:xfrm flipV="1">
            <a:off x="1908175" y="5013325"/>
            <a:ext cx="647700" cy="144463"/>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3" name="Line 28"/>
          <p:cNvSpPr>
            <a:spLocks noChangeShapeType="1"/>
          </p:cNvSpPr>
          <p:nvPr/>
        </p:nvSpPr>
        <p:spPr bwMode="auto">
          <a:xfrm>
            <a:off x="1908175" y="5373688"/>
            <a:ext cx="647700" cy="73025"/>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4" name="AutoShape 29"/>
          <p:cNvSpPr>
            <a:spLocks noChangeArrowheads="1"/>
          </p:cNvSpPr>
          <p:nvPr/>
        </p:nvSpPr>
        <p:spPr bwMode="auto">
          <a:xfrm>
            <a:off x="2700338" y="5734050"/>
            <a:ext cx="3600450" cy="431800"/>
          </a:xfrm>
          <a:prstGeom prst="roundRect">
            <a:avLst>
              <a:gd name="adj" fmla="val 35361"/>
            </a:avLst>
          </a:prstGeom>
          <a:solidFill>
            <a:schemeClr val="accent1"/>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65" name="Line 30"/>
          <p:cNvSpPr>
            <a:spLocks noChangeShapeType="1"/>
          </p:cNvSpPr>
          <p:nvPr/>
        </p:nvSpPr>
        <p:spPr bwMode="auto">
          <a:xfrm flipV="1">
            <a:off x="6372225" y="5949950"/>
            <a:ext cx="720725"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6" name="Text Box 31"/>
          <p:cNvSpPr txBox="1">
            <a:spLocks noChangeArrowheads="1"/>
          </p:cNvSpPr>
          <p:nvPr/>
        </p:nvSpPr>
        <p:spPr bwMode="auto">
          <a:xfrm>
            <a:off x="3419475" y="5805488"/>
            <a:ext cx="21605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保管管理システム</a:t>
            </a:r>
          </a:p>
        </p:txBody>
      </p:sp>
      <p:sp>
        <p:nvSpPr>
          <p:cNvPr id="14367" name="AutoShape 32"/>
          <p:cNvSpPr>
            <a:spLocks noChangeArrowheads="1"/>
          </p:cNvSpPr>
          <p:nvPr/>
        </p:nvSpPr>
        <p:spPr bwMode="auto">
          <a:xfrm>
            <a:off x="4716463" y="4798278"/>
            <a:ext cx="576262" cy="504706"/>
          </a:xfrm>
          <a:prstGeom prst="notchedRightArrow">
            <a:avLst>
              <a:gd name="adj1" fmla="val 54407"/>
              <a:gd name="adj2" fmla="val 25051"/>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工事写真について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066496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9"/>
          <p:cNvSpPr>
            <a:spLocks noGrp="1" noChangeArrowheads="1"/>
          </p:cNvSpPr>
          <p:nvPr>
            <p:ph type="body" idx="4294967295"/>
          </p:nvPr>
        </p:nvSpPr>
        <p:spPr>
          <a:xfrm>
            <a:off x="180000" y="648000"/>
            <a:ext cx="7847896" cy="681037"/>
          </a:xfrm>
          <a:noFill/>
        </p:spPr>
        <p:txBody>
          <a:bodyPr/>
          <a:lstStyle/>
          <a:p>
            <a:pPr eaLnBrk="1" hangingPunct="1">
              <a:buClr>
                <a:schemeClr val="tx1"/>
              </a:buClr>
              <a:buSzPct val="100000"/>
              <a:buFont typeface="HGP創英角ｺﾞｼｯｸUB" panose="020B0900000000000000" pitchFamily="50" charset="-128"/>
              <a:buChar char="○"/>
            </a:pPr>
            <a:r>
              <a:rPr lang="ja-JP" altLang="en-US" sz="2800" dirty="0" smtClean="0">
                <a:latin typeface="HGP創英角ｺﾞｼｯｸUB" pitchFamily="50" charset="-128"/>
                <a:ea typeface="HGP創英角ｺﾞｼｯｸUB" pitchFamily="50" charset="-128"/>
              </a:rPr>
              <a:t>写真撮影時の有効画素数</a:t>
            </a:r>
          </a:p>
        </p:txBody>
      </p:sp>
      <p:sp>
        <p:nvSpPr>
          <p:cNvPr id="67588" name="Rectangle 2"/>
          <p:cNvSpPr>
            <a:spLocks noChangeArrowheads="1"/>
          </p:cNvSpPr>
          <p:nvPr/>
        </p:nvSpPr>
        <p:spPr bwMode="auto">
          <a:xfrm>
            <a:off x="107999" y="0"/>
            <a:ext cx="6589663"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工事</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現場写真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【PHOTO</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6" name="Text Box 40"/>
          <p:cNvSpPr txBox="1">
            <a:spLocks noChangeArrowheads="1"/>
          </p:cNvSpPr>
          <p:nvPr/>
        </p:nvSpPr>
        <p:spPr bwMode="auto">
          <a:xfrm>
            <a:off x="792162" y="5139479"/>
            <a:ext cx="7668270"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800" b="0" dirty="0">
                <a:solidFill>
                  <a:srgbClr val="000000"/>
                </a:solidFill>
                <a:latin typeface="HGP創英角ｺﾞｼｯｸUB" pitchFamily="50" charset="-128"/>
                <a:ea typeface="HGP創英角ｺﾞｼｯｸUB" pitchFamily="50" charset="-128"/>
              </a:rPr>
              <a:t>※100</a:t>
            </a:r>
            <a:r>
              <a:rPr lang="ja-JP" altLang="en-US" sz="1800" b="0" dirty="0">
                <a:solidFill>
                  <a:srgbClr val="000000"/>
                </a:solidFill>
                <a:latin typeface="HGP創英角ｺﾞｼｯｸUB" pitchFamily="50" charset="-128"/>
                <a:ea typeface="HGP創英角ｺﾞｼｯｸUB" pitchFamily="50" charset="-128"/>
              </a:rPr>
              <a:t>万画素程度：</a:t>
            </a:r>
            <a:r>
              <a:rPr lang="en-US" altLang="ja-JP" sz="1800" b="0" dirty="0">
                <a:solidFill>
                  <a:srgbClr val="000000"/>
                </a:solidFill>
                <a:latin typeface="HGP創英角ｺﾞｼｯｸUB" pitchFamily="50" charset="-128"/>
                <a:ea typeface="HGP創英角ｺﾞｼｯｸUB" pitchFamily="50" charset="-128"/>
              </a:rPr>
              <a:t>1024×768</a:t>
            </a:r>
            <a:r>
              <a:rPr lang="ja-JP" altLang="en-US" sz="1800" b="0" dirty="0" smtClean="0">
                <a:solidFill>
                  <a:srgbClr val="000000"/>
                </a:solidFill>
                <a:latin typeface="HGP創英角ｺﾞｼｯｸUB" pitchFamily="50" charset="-128"/>
                <a:ea typeface="HGP創英角ｺﾞｼｯｸUB" pitchFamily="50" charset="-128"/>
              </a:rPr>
              <a:t>ピクセル</a:t>
            </a:r>
            <a:endParaRPr lang="en-US" altLang="ja-JP" sz="1800"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en-US" altLang="ja-JP" sz="1800" b="0" dirty="0" smtClean="0">
                <a:solidFill>
                  <a:srgbClr val="000000"/>
                </a:solidFill>
                <a:latin typeface="HGP創英角ｺﾞｼｯｸUB" pitchFamily="50" charset="-128"/>
                <a:ea typeface="HGP創英角ｺﾞｼｯｸUB" pitchFamily="50" charset="-128"/>
              </a:rPr>
              <a:t>※</a:t>
            </a:r>
            <a:r>
              <a:rPr lang="ja-JP" altLang="en-US" sz="1800" b="0" dirty="0" smtClean="0">
                <a:latin typeface="HGP創英角ｺﾞｼｯｸUB" pitchFamily="50" charset="-128"/>
                <a:ea typeface="HGP創英角ｺﾞｼｯｸUB" pitchFamily="50" charset="-128"/>
              </a:rPr>
              <a:t>地質・土質調査成果電子納品要領</a:t>
            </a:r>
            <a:r>
              <a:rPr lang="en-US" altLang="ja-JP" sz="1800" b="0" dirty="0" smtClean="0">
                <a:latin typeface="HGP創英角ｺﾞｼｯｸUB" pitchFamily="50" charset="-128"/>
                <a:ea typeface="HGP創英角ｺﾞｼｯｸUB" pitchFamily="50" charset="-128"/>
              </a:rPr>
              <a:t>H28.10</a:t>
            </a:r>
            <a:r>
              <a:rPr lang="ja-JP" altLang="en-US" sz="1800" b="0" dirty="0" smtClean="0">
                <a:latin typeface="HGP創英角ｺﾞｼｯｸUB" pitchFamily="50" charset="-128"/>
                <a:ea typeface="HGP創英角ｺﾞｼｯｸUB" pitchFamily="50" charset="-128"/>
              </a:rPr>
              <a:t>では</a:t>
            </a:r>
            <a:r>
              <a:rPr lang="ja-JP" altLang="en-US" sz="1800" b="0" dirty="0" smtClean="0"/>
              <a:t>、</a:t>
            </a:r>
            <a:r>
              <a:rPr lang="ja-JP" altLang="en-US" sz="1800" b="0" dirty="0" smtClean="0">
                <a:solidFill>
                  <a:srgbClr val="000000"/>
                </a:solidFill>
                <a:latin typeface="HGP創英角ｺﾞｼｯｸUB" pitchFamily="50" charset="-128"/>
                <a:ea typeface="HGP創英角ｺﾞｼｯｸUB" pitchFamily="50" charset="-128"/>
              </a:rPr>
              <a:t>コア写真・試料供試体写真は</a:t>
            </a:r>
            <a:r>
              <a:rPr lang="en-US" altLang="ja-JP" sz="1800" b="0" dirty="0" smtClean="0">
                <a:solidFill>
                  <a:srgbClr val="000000"/>
                </a:solidFill>
                <a:latin typeface="HGP創英角ｺﾞｼｯｸUB" pitchFamily="50" charset="-128"/>
                <a:ea typeface="HGP創英角ｺﾞｼｯｸUB" pitchFamily="50" charset="-128"/>
              </a:rPr>
              <a:t>1mm</a:t>
            </a:r>
            <a:r>
              <a:rPr lang="ja-JP" altLang="en-US" sz="1800" b="0" dirty="0" smtClean="0">
                <a:solidFill>
                  <a:srgbClr val="000000"/>
                </a:solidFill>
                <a:latin typeface="HGP創英角ｺﾞｼｯｸUB" pitchFamily="50" charset="-128"/>
                <a:ea typeface="HGP創英角ｺﾞｼｯｸUB" pitchFamily="50" charset="-128"/>
              </a:rPr>
              <a:t>以上の解像度を確保するものとされた。</a:t>
            </a:r>
            <a:endParaRPr lang="ja-JP" altLang="en-US" sz="1800" b="0" dirty="0">
              <a:solidFill>
                <a:srgbClr val="000000"/>
              </a:solidFill>
              <a:latin typeface="HGP創英角ｺﾞｼｯｸUB" pitchFamily="50" charset="-128"/>
              <a:ea typeface="HGP創英角ｺﾞｼｯｸUB" pitchFamily="50" charset="-128"/>
            </a:endParaRPr>
          </a:p>
        </p:txBody>
      </p:sp>
      <p:graphicFrame>
        <p:nvGraphicFramePr>
          <p:cNvPr id="7" name="Group 18"/>
          <p:cNvGraphicFramePr>
            <a:graphicFrameLocks noGrp="1"/>
          </p:cNvGraphicFramePr>
          <p:nvPr>
            <p:extLst>
              <p:ext uri="{D42A27DB-BD31-4B8C-83A1-F6EECF244321}">
                <p14:modId xmlns:p14="http://schemas.microsoft.com/office/powerpoint/2010/main" xmlns="" val="2211133679"/>
              </p:ext>
            </p:extLst>
          </p:nvPr>
        </p:nvGraphicFramePr>
        <p:xfrm>
          <a:off x="467544" y="1232756"/>
          <a:ext cx="7993063" cy="3796983"/>
        </p:xfrm>
        <a:graphic>
          <a:graphicData uri="http://schemas.openxmlformats.org/drawingml/2006/table">
            <a:tbl>
              <a:tblPr/>
              <a:tblGrid>
                <a:gridCol w="1439863"/>
                <a:gridCol w="6553200"/>
              </a:tblGrid>
              <a:tr h="4270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業務・工事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万画素でファイル容量は</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600KB </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86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測量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程度</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35㎜</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カメラで撮影し、写真をスキャナでイメージ化する場合も、</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万画素程度の解像度（フィルムスキャナも同程度の解像度）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66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地質･土質</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コア写真：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試料供試体写真：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現場写真：</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0" y="0"/>
            <a:ext cx="7916863" cy="576263"/>
          </a:xfrm>
        </p:spPr>
        <p:txBody>
          <a:bodyPr lIns="91440" tIns="45720" rIns="91440" bIns="45720" anchor="ctr"/>
          <a:lstStyle/>
          <a:p>
            <a:pPr eaLnBrk="1" hangingPunct="1"/>
            <a:r>
              <a:rPr lang="ja-JP" altLang="en-US" sz="3200" b="0" smtClean="0">
                <a:latin typeface="HGP創英角ｺﾞｼｯｸUB" pitchFamily="50" charset="-128"/>
                <a:ea typeface="HGP創英角ｺﾞｼｯｸUB" pitchFamily="50" charset="-128"/>
              </a:rPr>
              <a:t>　写真編集について</a:t>
            </a:r>
            <a:endParaRPr lang="en-US" altLang="ja-JP" sz="3200" b="0" smtClean="0">
              <a:latin typeface="HGP創英角ｺﾞｼｯｸUB" pitchFamily="50" charset="-128"/>
              <a:ea typeface="HGP創英角ｺﾞｼｯｸUB" pitchFamily="50" charset="-128"/>
            </a:endParaRPr>
          </a:p>
        </p:txBody>
      </p:sp>
      <p:sp>
        <p:nvSpPr>
          <p:cNvPr id="119811" name="Rectangle 3"/>
          <p:cNvSpPr>
            <a:spLocks noGrp="1" noChangeArrowheads="1"/>
          </p:cNvSpPr>
          <p:nvPr>
            <p:ph type="body" idx="4294967295"/>
          </p:nvPr>
        </p:nvSpPr>
        <p:spPr>
          <a:xfrm>
            <a:off x="576263" y="584200"/>
            <a:ext cx="7772400" cy="619125"/>
          </a:xfrm>
        </p:spPr>
        <p:txBody>
          <a:bodyPr/>
          <a:lstStyle/>
          <a:p>
            <a:pPr marL="273050" indent="-273050" eaLnBrk="1" hangingPunct="1"/>
            <a:r>
              <a:rPr lang="ja-JP" altLang="en-US" dirty="0" smtClean="0">
                <a:solidFill>
                  <a:srgbClr val="FF0000"/>
                </a:solidFill>
                <a:latin typeface="HGP創英角ｺﾞｼｯｸUB" pitchFamily="50" charset="-128"/>
                <a:ea typeface="HGP創英角ｺﾞｼｯｸUB" pitchFamily="50" charset="-128"/>
              </a:rPr>
              <a:t>写真編集等</a:t>
            </a:r>
          </a:p>
        </p:txBody>
      </p:sp>
      <p:sp>
        <p:nvSpPr>
          <p:cNvPr id="119812" name="Rectangle 4"/>
          <p:cNvSpPr>
            <a:spLocks noChangeArrowheads="1"/>
          </p:cNvSpPr>
          <p:nvPr/>
        </p:nvSpPr>
        <p:spPr bwMode="auto">
          <a:xfrm>
            <a:off x="755650" y="1052513"/>
            <a:ext cx="8029575" cy="2303462"/>
          </a:xfrm>
          <a:prstGeom prst="rect">
            <a:avLst/>
          </a:prstGeom>
          <a:noFill/>
          <a:ln w="9525">
            <a:noFill/>
            <a:miter lim="800000"/>
            <a:headEnd/>
            <a:tailEnd/>
          </a:ln>
        </p:spPr>
        <p:txBody>
          <a:bodyPr/>
          <a:lstStyle/>
          <a:p>
            <a:pPr indent="273050" algn="l">
              <a:spcBef>
                <a:spcPct val="20000"/>
              </a:spcBef>
            </a:pPr>
            <a:r>
              <a:rPr lang="ja-JP" altLang="en-US" sz="2800" dirty="0">
                <a:latin typeface="HGP創英角ｺﾞｼｯｸUB" pitchFamily="50" charset="-128"/>
                <a:ea typeface="HGP創英角ｺﾞｼｯｸUB" pitchFamily="50" charset="-128"/>
              </a:rPr>
              <a:t>回転、パノラマ、つなぎ写真、明るさ調整、コントラスト調整、色補正、サイズ変更、解像度変更など、また、受発注者で協議し、決定した場合も含め、写真の信憑性を考慮し写真の編集は一切認めない</a:t>
            </a:r>
          </a:p>
        </p:txBody>
      </p:sp>
      <p:sp>
        <p:nvSpPr>
          <p:cNvPr id="119813" name="Text Box 6"/>
          <p:cNvSpPr txBox="1">
            <a:spLocks noChangeArrowheads="1"/>
          </p:cNvSpPr>
          <p:nvPr/>
        </p:nvSpPr>
        <p:spPr bwMode="auto">
          <a:xfrm>
            <a:off x="5616575" y="2781300"/>
            <a:ext cx="3095625" cy="338138"/>
          </a:xfrm>
          <a:prstGeom prst="rect">
            <a:avLst/>
          </a:prstGeom>
          <a:noFill/>
          <a:ln w="9525">
            <a:noFill/>
            <a:miter lim="800000"/>
            <a:headEnd/>
            <a:tailEnd/>
          </a:ln>
        </p:spPr>
        <p:txBody>
          <a:bodyPr>
            <a:spAutoFit/>
          </a:bodyPr>
          <a:lstStyle/>
          <a:p>
            <a:pPr>
              <a:spcBef>
                <a:spcPct val="50000"/>
              </a:spcBef>
            </a:pPr>
            <a:r>
              <a:rPr lang="ja-JP" altLang="en-US" sz="1600">
                <a:latin typeface="HGP創英角ｺﾞｼｯｸUB" pitchFamily="50" charset="-128"/>
                <a:ea typeface="HGP創英角ｺﾞｼｯｸUB" pitchFamily="50" charset="-128"/>
              </a:rPr>
              <a:t>デジタル写真管理情報基準　</a:t>
            </a:r>
            <a:r>
              <a:rPr lang="en-US" altLang="ja-JP" sz="1600">
                <a:latin typeface="HGP創英角ｺﾞｼｯｸUB" pitchFamily="50" charset="-128"/>
                <a:ea typeface="HGP創英角ｺﾞｼｯｸUB" pitchFamily="50" charset="-128"/>
              </a:rPr>
              <a:t>P.6</a:t>
            </a:r>
          </a:p>
        </p:txBody>
      </p:sp>
      <p:sp>
        <p:nvSpPr>
          <p:cNvPr id="119814" name="Rectangle 5"/>
          <p:cNvSpPr>
            <a:spLocks noChangeArrowheads="1"/>
          </p:cNvSpPr>
          <p:nvPr/>
        </p:nvSpPr>
        <p:spPr bwMode="auto">
          <a:xfrm>
            <a:off x="792163" y="4905375"/>
            <a:ext cx="7870825" cy="1254125"/>
          </a:xfrm>
          <a:prstGeom prst="rect">
            <a:avLst/>
          </a:prstGeom>
          <a:solidFill>
            <a:schemeClr val="bg1"/>
          </a:solidFill>
          <a:ln w="12700">
            <a:noFill/>
            <a:prstDash val="dash"/>
            <a:miter lim="800000"/>
            <a:headEnd/>
            <a:tailEnd/>
          </a:ln>
        </p:spPr>
        <p:txBody>
          <a:bodyPr/>
          <a:lstStyle/>
          <a:p>
            <a:pPr algn="l">
              <a:spcBef>
                <a:spcPct val="20000"/>
              </a:spcBef>
            </a:pPr>
            <a:r>
              <a:rPr lang="ja-JP" altLang="en-US" sz="2000" dirty="0">
                <a:solidFill>
                  <a:srgbClr val="0070C0"/>
                </a:solidFill>
                <a:latin typeface="HGP創英角ｺﾞｼｯｸUB" pitchFamily="50" charset="-128"/>
                <a:ea typeface="HGP創英角ｺﾞｼｯｸUB" pitchFamily="50" charset="-128"/>
              </a:rPr>
              <a:t>・撮影前にデジタルカメラ自体の具備している機能を設定して撮影した写真は、写真編集等に該当しません。</a:t>
            </a:r>
            <a:endParaRPr lang="en-US" altLang="ja-JP" sz="2000" dirty="0">
              <a:solidFill>
                <a:srgbClr val="0070C0"/>
              </a:solidFill>
              <a:latin typeface="HGP創英角ｺﾞｼｯｸUB" pitchFamily="50" charset="-128"/>
              <a:ea typeface="HGP創英角ｺﾞｼｯｸUB" pitchFamily="50" charset="-128"/>
            </a:endParaRPr>
          </a:p>
          <a:p>
            <a:pPr algn="l">
              <a:spcBef>
                <a:spcPct val="20000"/>
              </a:spcBef>
            </a:pPr>
            <a:r>
              <a:rPr lang="ja-JP" altLang="en-US" sz="2000" dirty="0">
                <a:solidFill>
                  <a:srgbClr val="0070C0"/>
                </a:solidFill>
                <a:latin typeface="HGP創英角ｺﾞｼｯｸUB" pitchFamily="50" charset="-128"/>
                <a:ea typeface="HGP創英角ｺﾞｼｯｸUB" pitchFamily="50" charset="-128"/>
              </a:rPr>
              <a:t>・写真編集等は、デジタル工事写真の撮影後に行われる画像への編集が対象になります。</a:t>
            </a:r>
          </a:p>
        </p:txBody>
      </p:sp>
      <p:sp>
        <p:nvSpPr>
          <p:cNvPr id="119815" name="Rectangle 5"/>
          <p:cNvSpPr>
            <a:spLocks noChangeArrowheads="1"/>
          </p:cNvSpPr>
          <p:nvPr/>
        </p:nvSpPr>
        <p:spPr bwMode="auto">
          <a:xfrm>
            <a:off x="827088" y="3105150"/>
            <a:ext cx="7777162" cy="1800225"/>
          </a:xfrm>
          <a:prstGeom prst="rect">
            <a:avLst/>
          </a:prstGeom>
          <a:solidFill>
            <a:schemeClr val="bg1"/>
          </a:solidFill>
          <a:ln w="12700">
            <a:solidFill>
              <a:schemeClr val="hlink"/>
            </a:solidFill>
            <a:prstDash val="dash"/>
            <a:miter lim="800000"/>
            <a:headEnd/>
            <a:tailEnd/>
          </a:ln>
        </p:spPr>
        <p:txBody>
          <a:bodyPr/>
          <a:lstStyle/>
          <a:p>
            <a:pPr algn="l">
              <a:spcBef>
                <a:spcPct val="20000"/>
              </a:spcBef>
            </a:pPr>
            <a:r>
              <a:rPr lang="ja-JP" altLang="en-US" sz="2000" dirty="0">
                <a:latin typeface="HGP創英角ｺﾞｼｯｸUB" pitchFamily="50" charset="-128"/>
                <a:ea typeface="HGP創英角ｺﾞｼｯｸUB" pitchFamily="50" charset="-128"/>
              </a:rPr>
              <a:t>例外事項</a:t>
            </a:r>
          </a:p>
          <a:p>
            <a:pPr algn="l">
              <a:spcBef>
                <a:spcPct val="20000"/>
              </a:spcBef>
            </a:pPr>
            <a:r>
              <a:rPr lang="ja-JP" altLang="en-US" sz="2000" dirty="0">
                <a:latin typeface="HGP創英角ｺﾞｼｯｸUB" pitchFamily="50" charset="-128"/>
                <a:ea typeface="HGP創英角ｺﾞｼｯｸUB" pitchFamily="50" charset="-128"/>
              </a:rPr>
              <a:t>デジタルコア写真整理結果</a:t>
            </a:r>
          </a:p>
          <a:p>
            <a:pPr algn="l">
              <a:spcBef>
                <a:spcPct val="20000"/>
              </a:spcBef>
            </a:pPr>
            <a:r>
              <a:rPr lang="ja-JP" altLang="en-US" sz="2000" dirty="0">
                <a:latin typeface="HGP創英角ｺﾞｼｯｸUB" pitchFamily="50" charset="-128"/>
                <a:ea typeface="HGP創英角ｺﾞｼｯｸUB" pitchFamily="50" charset="-128"/>
              </a:rPr>
              <a:t>　デジタルコア写真を編集して</a:t>
            </a:r>
            <a:r>
              <a:rPr lang="en-US" altLang="ja-JP" sz="2000" dirty="0">
                <a:latin typeface="HGP創英角ｺﾞｼｯｸUB" pitchFamily="50" charset="-128"/>
                <a:ea typeface="HGP創英角ｺﾞｼｯｸUB" pitchFamily="50" charset="-128"/>
              </a:rPr>
              <a:t>1</a:t>
            </a:r>
            <a:r>
              <a:rPr lang="ja-JP" altLang="en-US" sz="2000" dirty="0">
                <a:latin typeface="HGP創英角ｺﾞｼｯｸUB" pitchFamily="50" charset="-128"/>
                <a:ea typeface="HGP創英角ｺﾞｼｯｸUB" pitchFamily="50" charset="-128"/>
              </a:rPr>
              <a:t>枚につなぎ合わせた写真。コア箱</a:t>
            </a:r>
            <a:r>
              <a:rPr lang="en-US" altLang="ja-JP" sz="2000" dirty="0">
                <a:latin typeface="HGP創英角ｺﾞｼｯｸUB" pitchFamily="50" charset="-128"/>
                <a:ea typeface="HGP創英角ｺﾞｼｯｸUB" pitchFamily="50" charset="-128"/>
              </a:rPr>
              <a:t>5</a:t>
            </a:r>
            <a:r>
              <a:rPr lang="ja-JP" altLang="en-US" sz="2000" dirty="0">
                <a:latin typeface="HGP創英角ｺﾞｼｯｸUB" pitchFamily="50" charset="-128"/>
                <a:ea typeface="HGP創英角ｺﾞｼｯｸUB" pitchFamily="50" charset="-128"/>
              </a:rPr>
              <a:t>～</a:t>
            </a:r>
            <a:r>
              <a:rPr lang="en-US" altLang="ja-JP" sz="2000" dirty="0">
                <a:latin typeface="HGP創英角ｺﾞｼｯｸUB" pitchFamily="50" charset="-128"/>
                <a:ea typeface="HGP創英角ｺﾞｼｯｸUB" pitchFamily="50" charset="-128"/>
              </a:rPr>
              <a:t>6</a:t>
            </a:r>
            <a:r>
              <a:rPr lang="ja-JP" altLang="en-US" sz="2000" dirty="0">
                <a:latin typeface="HGP創英角ｺﾞｼｯｸUB" pitchFamily="50" charset="-128"/>
                <a:ea typeface="HGP創英角ｺﾞｼｯｸUB" pitchFamily="50" charset="-128"/>
              </a:rPr>
              <a:t>箱をつなぎ合わせ</a:t>
            </a:r>
            <a:r>
              <a:rPr lang="en-US" altLang="ja-JP" sz="2000" dirty="0">
                <a:latin typeface="HGP創英角ｺﾞｼｯｸUB" pitchFamily="50" charset="-128"/>
                <a:ea typeface="HGP創英角ｺﾞｼｯｸUB" pitchFamily="50" charset="-128"/>
              </a:rPr>
              <a:t>1</a:t>
            </a:r>
            <a:r>
              <a:rPr lang="ja-JP" altLang="en-US" sz="2000" dirty="0">
                <a:latin typeface="HGP創英角ｺﾞｼｯｸUB" pitchFamily="50" charset="-128"/>
                <a:ea typeface="HGP創英角ｺﾞｼｯｸUB" pitchFamily="50" charset="-128"/>
              </a:rPr>
              <a:t>ファイルとする。</a:t>
            </a:r>
            <a:r>
              <a:rPr lang="en-US" altLang="ja-JP" sz="2000" dirty="0">
                <a:latin typeface="HGP創英角ｺﾞｼｯｸUB" pitchFamily="50" charset="-128"/>
                <a:ea typeface="HGP創英角ｺﾞｼｯｸUB" pitchFamily="50" charset="-128"/>
              </a:rPr>
              <a:t>A4</a:t>
            </a:r>
            <a:r>
              <a:rPr lang="ja-JP" altLang="en-US" sz="2000" dirty="0">
                <a:latin typeface="HGP創英角ｺﾞｼｯｸUB" pitchFamily="50" charset="-128"/>
                <a:ea typeface="HGP創英角ｺﾞｼｯｸUB" pitchFamily="50" charset="-128"/>
              </a:rPr>
              <a:t>縦の用紙サイズに収まるように作成する。　　　　　　　　　　　</a:t>
            </a:r>
            <a:r>
              <a:rPr lang="ja-JP" altLang="en-US" sz="1600" dirty="0">
                <a:latin typeface="HGP創英角ｺﾞｼｯｸUB" pitchFamily="50" charset="-128"/>
                <a:ea typeface="HGP創英角ｺﾞｼｯｸUB" pitchFamily="50" charset="-128"/>
              </a:rPr>
              <a:t>電子納品運用ガイドライン（案） 地質・土質調査編　</a:t>
            </a:r>
            <a:r>
              <a:rPr lang="en-US" altLang="ja-JP" sz="1600" dirty="0">
                <a:latin typeface="HGP創英角ｺﾞｼｯｸUB" pitchFamily="50" charset="-128"/>
                <a:ea typeface="HGP創英角ｺﾞｼｯｸUB" pitchFamily="50" charset="-128"/>
              </a:rPr>
              <a:t>P.37</a:t>
            </a:r>
            <a:endParaRPr lang="ja-JP" altLang="en-US" sz="1600" dirty="0">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0" y="115888"/>
            <a:ext cx="8340725" cy="427037"/>
          </a:xfrm>
        </p:spPr>
        <p:txBody>
          <a:bodyPr lIns="91440" tIns="45720" rIns="91440" bIns="45720" anchor="ctr"/>
          <a:lstStyle/>
          <a:p>
            <a:pPr eaLnBrk="1" hangingPunct="1"/>
            <a:r>
              <a:rPr lang="ja-JP" altLang="en-US" sz="3200" b="0" dirty="0" smtClean="0">
                <a:latin typeface="HGP創英角ｺﾞｼｯｸUB" pitchFamily="50" charset="-128"/>
                <a:ea typeface="HGP創英角ｺﾞｼｯｸUB" pitchFamily="50" charset="-128"/>
              </a:rPr>
              <a:t>　撮影年月日に関する注意</a:t>
            </a:r>
            <a:endParaRPr lang="en-US" altLang="ja-JP" sz="3200" b="0" dirty="0" smtClean="0">
              <a:latin typeface="HGP創英角ｺﾞｼｯｸUB" pitchFamily="50" charset="-128"/>
              <a:ea typeface="HGP創英角ｺﾞｼｯｸUB" pitchFamily="50" charset="-128"/>
            </a:endParaRPr>
          </a:p>
        </p:txBody>
      </p:sp>
      <p:sp>
        <p:nvSpPr>
          <p:cNvPr id="120835" name="Rectangle 3"/>
          <p:cNvSpPr txBox="1">
            <a:spLocks noChangeArrowheads="1"/>
          </p:cNvSpPr>
          <p:nvPr/>
        </p:nvSpPr>
        <p:spPr bwMode="auto">
          <a:xfrm>
            <a:off x="300038" y="1016000"/>
            <a:ext cx="8653462" cy="831850"/>
          </a:xfrm>
          <a:prstGeom prst="rect">
            <a:avLst/>
          </a:prstGeom>
          <a:noFill/>
          <a:ln w="9525">
            <a:noFill/>
            <a:miter lim="800000"/>
            <a:headEnd/>
            <a:tailEnd/>
          </a:ln>
        </p:spPr>
        <p:txBody>
          <a:bodyPr>
            <a:spAutoFit/>
          </a:bodyPr>
          <a:lstStyle/>
          <a:p>
            <a:pPr algn="l"/>
            <a:r>
              <a:rPr lang="ja-JP" altLang="en-US" sz="2400" dirty="0">
                <a:latin typeface="HGP創英角ｺﾞｼｯｸUB" pitchFamily="50" charset="-128"/>
                <a:ea typeface="HGP創英角ｺﾞｼｯｸUB" pitchFamily="50" charset="-128"/>
              </a:rPr>
              <a:t>１．デジタルカメラの日付の設定が間違っていた場合。</a:t>
            </a:r>
            <a:endParaRPr lang="en-US" altLang="ja-JP" sz="2400" dirty="0">
              <a:latin typeface="HGP創英角ｺﾞｼｯｸUB" pitchFamily="50" charset="-128"/>
              <a:ea typeface="HGP創英角ｺﾞｼｯｸUB" pitchFamily="50" charset="-128"/>
            </a:endParaRPr>
          </a:p>
          <a:p>
            <a:pPr algn="l"/>
            <a:r>
              <a:rPr lang="ja-JP" altLang="en-US" sz="2400" dirty="0">
                <a:latin typeface="HGP創英角ｺﾞｼｯｸUB" pitchFamily="50" charset="-128"/>
                <a:ea typeface="HGP創英角ｺﾞｼｯｸUB" pitchFamily="50" charset="-128"/>
              </a:rPr>
              <a:t>　　（例：日付が</a:t>
            </a:r>
            <a:r>
              <a:rPr lang="en-US" altLang="ja-JP" sz="2400" dirty="0">
                <a:latin typeface="HGP創英角ｺﾞｼｯｸUB" pitchFamily="50" charset="-128"/>
                <a:ea typeface="HGP創英角ｺﾞｼｯｸUB" pitchFamily="50" charset="-128"/>
              </a:rPr>
              <a:t>1900</a:t>
            </a:r>
            <a:r>
              <a:rPr lang="ja-JP" altLang="en-US" sz="2400" dirty="0">
                <a:latin typeface="HGP創英角ｺﾞｼｯｸUB" pitchFamily="50" charset="-128"/>
                <a:ea typeface="HGP創英角ｺﾞｼｯｸUB" pitchFamily="50" charset="-128"/>
              </a:rPr>
              <a:t>年</a:t>
            </a:r>
            <a:r>
              <a:rPr lang="en-US" altLang="ja-JP" sz="2400" dirty="0">
                <a:latin typeface="HGP創英角ｺﾞｼｯｸUB" pitchFamily="50" charset="-128"/>
                <a:ea typeface="HGP創英角ｺﾞｼｯｸUB" pitchFamily="50" charset="-128"/>
              </a:rPr>
              <a:t>1</a:t>
            </a:r>
            <a:r>
              <a:rPr lang="ja-JP" altLang="en-US" sz="2400" dirty="0">
                <a:latin typeface="HGP創英角ｺﾞｼｯｸUB" pitchFamily="50" charset="-128"/>
                <a:ea typeface="HGP創英角ｺﾞｼｯｸUB" pitchFamily="50" charset="-128"/>
              </a:rPr>
              <a:t>月</a:t>
            </a:r>
            <a:r>
              <a:rPr lang="en-US" altLang="ja-JP" sz="2400" dirty="0">
                <a:latin typeface="HGP創英角ｺﾞｼｯｸUB" pitchFamily="50" charset="-128"/>
                <a:ea typeface="HGP創英角ｺﾞｼｯｸUB" pitchFamily="50" charset="-128"/>
              </a:rPr>
              <a:t>1</a:t>
            </a:r>
            <a:r>
              <a:rPr lang="ja-JP" altLang="en-US" sz="2400" dirty="0">
                <a:latin typeface="HGP創英角ｺﾞｼｯｸUB" pitchFamily="50" charset="-128"/>
                <a:ea typeface="HGP創英角ｺﾞｼｯｸUB" pitchFamily="50" charset="-128"/>
              </a:rPr>
              <a:t>日で撮影した）</a:t>
            </a:r>
          </a:p>
        </p:txBody>
      </p:sp>
      <p:sp>
        <p:nvSpPr>
          <p:cNvPr id="120836" name="Rectangle 3"/>
          <p:cNvSpPr txBox="1">
            <a:spLocks noChangeArrowheads="1"/>
          </p:cNvSpPr>
          <p:nvPr/>
        </p:nvSpPr>
        <p:spPr bwMode="auto">
          <a:xfrm>
            <a:off x="1395413" y="1855788"/>
            <a:ext cx="7558087" cy="1006475"/>
          </a:xfrm>
          <a:prstGeom prst="rect">
            <a:avLst/>
          </a:prstGeom>
          <a:noFill/>
          <a:ln w="9525">
            <a:noFill/>
            <a:miter lim="800000"/>
            <a:headEnd/>
            <a:tailEnd/>
          </a:ln>
        </p:spPr>
        <p:txBody>
          <a:bodyPr>
            <a:spAutoFit/>
          </a:bodyPr>
          <a:lstStyle/>
          <a:p>
            <a:pPr algn="l"/>
            <a:r>
              <a:rPr lang="en-US" altLang="ja-JP" sz="2000" dirty="0" err="1">
                <a:solidFill>
                  <a:srgbClr val="FF0000"/>
                </a:solidFill>
                <a:latin typeface="HGP創英角ｺﾞｼｯｸUB" pitchFamily="50" charset="-128"/>
                <a:ea typeface="HGP創英角ｺﾞｼｯｸUB" pitchFamily="50" charset="-128"/>
              </a:rPr>
              <a:t>Exif</a:t>
            </a:r>
            <a:r>
              <a:rPr lang="ja-JP" altLang="en-US" sz="2000" dirty="0">
                <a:solidFill>
                  <a:srgbClr val="FF0000"/>
                </a:solidFill>
                <a:latin typeface="HGP創英角ｺﾞｼｯｸUB" pitchFamily="50" charset="-128"/>
                <a:ea typeface="HGP創英角ｺﾞｼｯｸUB" pitchFamily="50" charset="-128"/>
              </a:rPr>
              <a:t>情報の撮影年月日を修正すると写真の改ざんとみなされる恐れがあるため、受発注者で協議し、写真管理項目の受注者説明文に撮影年月日が違う理由を明記する。</a:t>
            </a:r>
          </a:p>
        </p:txBody>
      </p:sp>
      <p:sp>
        <p:nvSpPr>
          <p:cNvPr id="15" name="Rectangle 3"/>
          <p:cNvSpPr txBox="1">
            <a:spLocks noChangeArrowheads="1"/>
          </p:cNvSpPr>
          <p:nvPr/>
        </p:nvSpPr>
        <p:spPr bwMode="auto">
          <a:xfrm>
            <a:off x="263525" y="3033713"/>
            <a:ext cx="8653463" cy="1570037"/>
          </a:xfrm>
          <a:prstGeom prst="rect">
            <a:avLst/>
          </a:prstGeom>
          <a:noFill/>
          <a:ln w="9525">
            <a:noFill/>
            <a:miter lim="800000"/>
            <a:headEnd/>
            <a:tailEnd/>
          </a:ln>
          <a:effectLst/>
        </p:spPr>
        <p:txBody>
          <a:bodyPr>
            <a:spAutoFit/>
          </a:bodyPr>
          <a:lstStyle/>
          <a:p>
            <a:pPr marL="446088" indent="-446088" algn="l">
              <a:defRPr/>
            </a:pPr>
            <a:r>
              <a:rPr lang="ja-JP" altLang="en-US" sz="2400" dirty="0">
                <a:latin typeface="HGP創英角ｺﾞｼｯｸUB" pitchFamily="50" charset="-128"/>
                <a:ea typeface="HGP創英角ｺﾞｼｯｸUB" pitchFamily="50" charset="-128"/>
              </a:rPr>
              <a:t>２．写真管理ソフトに写真を登録した日付が写真管理項目の撮影年月日となった場合。</a:t>
            </a:r>
            <a:endParaRPr lang="en-US" altLang="ja-JP" sz="2400" dirty="0">
              <a:latin typeface="HGP創英角ｺﾞｼｯｸUB" pitchFamily="50" charset="-128"/>
              <a:ea typeface="HGP創英角ｺﾞｼｯｸUB" pitchFamily="50" charset="-128"/>
            </a:endParaRPr>
          </a:p>
          <a:p>
            <a:pPr algn="l">
              <a:defRPr/>
            </a:pPr>
            <a:r>
              <a:rPr lang="ja-JP" altLang="en-US" sz="2400" dirty="0">
                <a:latin typeface="HGP創英角ｺﾞｼｯｸUB" pitchFamily="50" charset="-128"/>
                <a:ea typeface="HGP創英角ｺﾞｼｯｸUB" pitchFamily="50" charset="-128"/>
              </a:rPr>
              <a:t>（例：写真を撮影した翌日に写真管理ソフトへ写真を登録した際、写真管理ソフト上での撮影年月日が登録した日付となっている）</a:t>
            </a:r>
          </a:p>
        </p:txBody>
      </p:sp>
      <p:sp>
        <p:nvSpPr>
          <p:cNvPr id="120838" name="Rectangle 3"/>
          <p:cNvSpPr txBox="1">
            <a:spLocks noChangeArrowheads="1"/>
          </p:cNvSpPr>
          <p:nvPr/>
        </p:nvSpPr>
        <p:spPr bwMode="auto">
          <a:xfrm>
            <a:off x="1358900" y="4567238"/>
            <a:ext cx="7558088" cy="1016000"/>
          </a:xfrm>
          <a:prstGeom prst="rect">
            <a:avLst/>
          </a:prstGeom>
          <a:noFill/>
          <a:ln w="9525">
            <a:noFill/>
            <a:miter lim="800000"/>
            <a:headEnd/>
            <a:tailEnd/>
          </a:ln>
        </p:spPr>
        <p:txBody>
          <a:bodyPr>
            <a:spAutoFit/>
          </a:bodyPr>
          <a:lstStyle/>
          <a:p>
            <a:pPr algn="l"/>
            <a:r>
              <a:rPr lang="ja-JP" altLang="en-US" sz="2000" b="0" dirty="0">
                <a:solidFill>
                  <a:srgbClr val="FF0000"/>
                </a:solidFill>
                <a:latin typeface="HGP創英角ｺﾞｼｯｸUB" pitchFamily="50" charset="-128"/>
                <a:ea typeface="HGP創英角ｺﾞｼｯｸUB" pitchFamily="50" charset="-128"/>
              </a:rPr>
              <a:t>写真管理ソフトの撮影年月日を修正する。</a:t>
            </a:r>
            <a:endParaRPr lang="en-US" altLang="ja-JP" sz="2000" b="0" dirty="0">
              <a:solidFill>
                <a:srgbClr val="FF0000"/>
              </a:solidFill>
              <a:latin typeface="HGP創英角ｺﾞｼｯｸUB" pitchFamily="50" charset="-128"/>
              <a:ea typeface="HGP創英角ｺﾞｼｯｸUB" pitchFamily="50" charset="-128"/>
            </a:endParaRPr>
          </a:p>
          <a:p>
            <a:pPr algn="l"/>
            <a:r>
              <a:rPr lang="ja-JP" altLang="en-US" sz="2000" b="0" dirty="0">
                <a:solidFill>
                  <a:srgbClr val="FF0000"/>
                </a:solidFill>
                <a:latin typeface="HGP創英角ｺﾞｼｯｸUB" pitchFamily="50" charset="-128"/>
                <a:ea typeface="HGP創英角ｺﾞｼｯｸUB" pitchFamily="50" charset="-128"/>
              </a:rPr>
              <a:t>なお、この修正は写真ファイルを修正するものではないため、写真の改ざんとはならない。</a:t>
            </a:r>
          </a:p>
        </p:txBody>
      </p:sp>
      <p:sp>
        <p:nvSpPr>
          <p:cNvPr id="120839" name="Text Box 7"/>
          <p:cNvSpPr txBox="1">
            <a:spLocks noChangeArrowheads="1"/>
          </p:cNvSpPr>
          <p:nvPr/>
        </p:nvSpPr>
        <p:spPr bwMode="auto">
          <a:xfrm>
            <a:off x="304800" y="5762625"/>
            <a:ext cx="7488238" cy="276999"/>
          </a:xfrm>
          <a:prstGeom prst="rect">
            <a:avLst/>
          </a:prstGeom>
          <a:noFill/>
          <a:ln w="9525">
            <a:noFill/>
            <a:miter lim="800000"/>
            <a:headEnd/>
            <a:tailEnd/>
          </a:ln>
        </p:spPr>
        <p:txBody>
          <a:bodyPr>
            <a:spAutoFit/>
          </a:bodyPr>
          <a:lstStyle/>
          <a:p>
            <a:pPr algn="l">
              <a:spcBef>
                <a:spcPct val="50000"/>
              </a:spcBef>
            </a:pPr>
            <a:r>
              <a:rPr lang="en-US" altLang="ja-JP" dirty="0">
                <a:latin typeface="HGP創英角ｺﾞｼｯｸUB" pitchFamily="50" charset="-128"/>
                <a:ea typeface="HGP創英角ｺﾞｼｯｸUB" pitchFamily="50" charset="-128"/>
              </a:rPr>
              <a:t>※ </a:t>
            </a:r>
            <a:r>
              <a:rPr lang="en-US" altLang="ja-JP" dirty="0" err="1">
                <a:latin typeface="HGP創英角ｺﾞｼｯｸUB" pitchFamily="50" charset="-128"/>
                <a:ea typeface="HGP創英角ｺﾞｼｯｸUB" pitchFamily="50" charset="-128"/>
              </a:rPr>
              <a:t>Exif</a:t>
            </a:r>
            <a:r>
              <a:rPr lang="en-US" altLang="ja-JP" dirty="0">
                <a:latin typeface="HGP創英角ｺﾞｼｯｸUB" pitchFamily="50" charset="-128"/>
                <a:ea typeface="HGP創英角ｺﾞｼｯｸUB" pitchFamily="50" charset="-128"/>
              </a:rPr>
              <a:t> : </a:t>
            </a:r>
            <a:r>
              <a:rPr lang="ja-JP" altLang="en-US" dirty="0">
                <a:latin typeface="HGP創英角ｺﾞｼｯｸUB" pitchFamily="50" charset="-128"/>
                <a:ea typeface="HGP創英角ｺﾞｼｯｸUB" pitchFamily="50" charset="-128"/>
              </a:rPr>
              <a:t>デジタルカメラ用の画像ファイルの規格</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6</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電子成果品のチェック</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4617978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a:xfrm>
            <a:off x="108000" y="0"/>
            <a:ext cx="8640000" cy="648000"/>
          </a:xfrm>
        </p:spPr>
        <p:txBody>
          <a:bodyPr/>
          <a:lstStyle/>
          <a:p>
            <a:pPr eaLnBrk="1" hangingPunct="1">
              <a:buFont typeface="Wingdings" pitchFamily="2" charset="2"/>
              <a:buNone/>
            </a:pPr>
            <a:r>
              <a:rPr lang="ja-JP" altLang="en-US" sz="3200" dirty="0" smtClean="0">
                <a:solidFill>
                  <a:schemeClr val="tx2"/>
                </a:solidFill>
                <a:latin typeface="HGP創英角ｺﾞｼｯｸUB" pitchFamily="50" charset="-128"/>
                <a:ea typeface="HGP創英角ｺﾞｼｯｸUB" pitchFamily="50" charset="-128"/>
              </a:rPr>
              <a:t>受注者が</a:t>
            </a:r>
            <a:r>
              <a:rPr lang="ja-JP" altLang="en-US" sz="3200" u="sng" dirty="0">
                <a:solidFill>
                  <a:srgbClr val="FF0000"/>
                </a:solidFill>
                <a:latin typeface="HGP創英角ｺﾞｼｯｸUB" pitchFamily="50" charset="-128"/>
                <a:ea typeface="HGP創英角ｺﾞｼｯｸUB" pitchFamily="50" charset="-128"/>
              </a:rPr>
              <a:t>納品前</a:t>
            </a:r>
            <a:r>
              <a:rPr lang="ja-JP" altLang="en-US" sz="3200" dirty="0" smtClean="0">
                <a:solidFill>
                  <a:schemeClr val="tx2"/>
                </a:solidFill>
                <a:latin typeface="HGP創英角ｺﾞｼｯｸUB" pitchFamily="50" charset="-128"/>
                <a:ea typeface="HGP創英角ｺﾞｼｯｸUB" pitchFamily="50" charset="-128"/>
              </a:rPr>
              <a:t>に行うこと</a:t>
            </a:r>
          </a:p>
        </p:txBody>
      </p:sp>
      <p:sp>
        <p:nvSpPr>
          <p:cNvPr id="8195" name="テキスト ボックス 1"/>
          <p:cNvSpPr txBox="1">
            <a:spLocks noChangeArrowheads="1"/>
          </p:cNvSpPr>
          <p:nvPr/>
        </p:nvSpPr>
        <p:spPr bwMode="auto">
          <a:xfrm>
            <a:off x="143508" y="1880828"/>
            <a:ext cx="8640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3600" b="0" dirty="0">
                <a:latin typeface="HGP創英角ｺﾞｼｯｸUB" pitchFamily="50" charset="-128"/>
                <a:ea typeface="HGP創英角ｺﾞｼｯｸUB" pitchFamily="50" charset="-128"/>
              </a:rPr>
              <a:t>(1</a:t>
            </a:r>
            <a:r>
              <a:rPr lang="en-US" altLang="ja-JP" sz="3600" b="0" dirty="0" smtClean="0">
                <a:latin typeface="HGP創英角ｺﾞｼｯｸUB" pitchFamily="50" charset="-128"/>
                <a:ea typeface="HGP創英角ｺﾞｼｯｸUB" pitchFamily="50" charset="-128"/>
              </a:rPr>
              <a:t>)</a:t>
            </a:r>
            <a:r>
              <a:rPr lang="ja-JP" altLang="en-US" sz="3600" b="0" dirty="0" smtClean="0">
                <a:latin typeface="HGP創英角ｺﾞｼｯｸUB" pitchFamily="50" charset="-128"/>
                <a:ea typeface="HGP創英角ｺﾞｼｯｸUB" pitchFamily="50" charset="-128"/>
              </a:rPr>
              <a:t>電子納品チェックシステムによる確認</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a:latin typeface="HGP創英角ｺﾞｼｯｸUB" pitchFamily="50" charset="-128"/>
                <a:ea typeface="HGP創英角ｺﾞｼｯｸUB" pitchFamily="50" charset="-128"/>
              </a:rPr>
              <a:t>(2</a:t>
            </a:r>
            <a:r>
              <a:rPr lang="en-US" altLang="ja-JP" sz="3600" b="0" dirty="0" smtClean="0">
                <a:latin typeface="HGP創英角ｺﾞｼｯｸUB" pitchFamily="50" charset="-128"/>
                <a:ea typeface="HGP創英角ｺﾞｼｯｸUB" pitchFamily="50" charset="-128"/>
              </a:rPr>
              <a:t>)</a:t>
            </a:r>
            <a:r>
              <a:rPr lang="ja-JP" altLang="en-US" sz="3600" b="0" dirty="0" smtClean="0">
                <a:latin typeface="HGP創英角ｺﾞｼｯｸUB" pitchFamily="50" charset="-128"/>
                <a:ea typeface="HGP創英角ｺﾞｼｯｸUB" pitchFamily="50" charset="-128"/>
              </a:rPr>
              <a:t>緯度・経度のチェック</a:t>
            </a:r>
            <a:endParaRPr lang="en-US" altLang="ja-JP" sz="3600" b="0" dirty="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a:t>
            </a:r>
            <a:r>
              <a:rPr lang="en-US" altLang="ja-JP" sz="3600" b="0" dirty="0">
                <a:latin typeface="HGP創英角ｺﾞｼｯｸUB" pitchFamily="50" charset="-128"/>
                <a:ea typeface="HGP創英角ｺﾞｼｯｸUB" pitchFamily="50" charset="-128"/>
              </a:rPr>
              <a:t>3</a:t>
            </a:r>
            <a:r>
              <a:rPr lang="en-US" altLang="ja-JP" sz="3600" b="0" dirty="0" smtClean="0">
                <a:latin typeface="HGP創英角ｺﾞｼｯｸUB" pitchFamily="50" charset="-128"/>
                <a:ea typeface="HGP創英角ｺﾞｼｯｸUB" pitchFamily="50" charset="-128"/>
              </a:rPr>
              <a:t>)</a:t>
            </a:r>
            <a:r>
              <a:rPr lang="ja-JP" altLang="en-US" sz="3600" b="0" dirty="0" smtClean="0">
                <a:latin typeface="HGP創英角ｺﾞｼｯｸUB" pitchFamily="50" charset="-128"/>
                <a:ea typeface="HGP創英角ｺﾞｼｯｸUB" pitchFamily="50" charset="-128"/>
              </a:rPr>
              <a:t>目視等による</a:t>
            </a:r>
            <a:r>
              <a:rPr lang="en-US" altLang="ja-JP" sz="3600" b="0" dirty="0" smtClean="0">
                <a:latin typeface="HGP創英角ｺﾞｼｯｸUB" pitchFamily="50" charset="-128"/>
                <a:ea typeface="HGP創英角ｺﾞｼｯｸUB" pitchFamily="50" charset="-128"/>
              </a:rPr>
              <a:t>CAD</a:t>
            </a:r>
            <a:r>
              <a:rPr lang="ja-JP" altLang="en-US" sz="3600" b="0" dirty="0" smtClean="0">
                <a:latin typeface="HGP創英角ｺﾞｼｯｸUB" pitchFamily="50" charset="-128"/>
                <a:ea typeface="HGP創英角ｺﾞｼｯｸUB" pitchFamily="50" charset="-128"/>
              </a:rPr>
              <a:t>データのチェック</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a:latin typeface="HGP創英角ｺﾞｼｯｸUB" pitchFamily="50" charset="-128"/>
                <a:ea typeface="HGP創英角ｺﾞｼｯｸUB" pitchFamily="50" charset="-128"/>
              </a:rPr>
              <a:t>(4)</a:t>
            </a:r>
            <a:r>
              <a:rPr lang="ja-JP" altLang="en-US" sz="3600" b="0" dirty="0">
                <a:latin typeface="HGP創英角ｺﾞｼｯｸUB" pitchFamily="50" charset="-128"/>
                <a:ea typeface="HGP創英角ｺﾞｼｯｸUB" pitchFamily="50" charset="-128"/>
              </a:rPr>
              <a:t>電子成果品</a:t>
            </a:r>
            <a:r>
              <a:rPr lang="ja-JP" altLang="en-US" sz="3600" b="0" dirty="0" smtClean="0">
                <a:latin typeface="HGP創英角ｺﾞｼｯｸUB" pitchFamily="50" charset="-128"/>
                <a:ea typeface="HGP創英角ｺﾞｼｯｸUB" pitchFamily="50" charset="-128"/>
              </a:rPr>
              <a:t>のウィルスチェック</a:t>
            </a:r>
            <a:endParaRPr lang="en-US" altLang="ja-JP" sz="3600" b="0" dirty="0" smtClean="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(5)</a:t>
            </a:r>
            <a:r>
              <a:rPr lang="ja-JP" altLang="en-US" sz="3600" b="0" dirty="0" smtClean="0">
                <a:latin typeface="HGP創英角ｺﾞｼｯｸUB" pitchFamily="50" charset="-128"/>
                <a:ea typeface="HGP創英角ｺﾞｼｯｸUB" pitchFamily="50" charset="-128"/>
              </a:rPr>
              <a:t>電子媒体の外観の確認</a:t>
            </a:r>
            <a:endParaRPr lang="en-US" altLang="ja-JP" sz="3600" b="0" dirty="0">
              <a:latin typeface="HGP創英角ｺﾞｼｯｸUB" pitchFamily="50" charset="-128"/>
              <a:ea typeface="HGP創英角ｺﾞｼｯｸUB" pitchFamily="50" charset="-128"/>
            </a:endParaRPr>
          </a:p>
        </p:txBody>
      </p:sp>
      <p:sp>
        <p:nvSpPr>
          <p:cNvPr id="4" name="正方形/長方形 180"/>
          <p:cNvSpPr>
            <a:spLocks noChangeArrowheads="1"/>
          </p:cNvSpPr>
          <p:nvPr/>
        </p:nvSpPr>
        <p:spPr bwMode="auto">
          <a:xfrm>
            <a:off x="5003800" y="5842000"/>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30595412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電子成果品のチェックの重要性</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2381401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6" descr="IP12_A25.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73274" y="5223160"/>
            <a:ext cx="1167178" cy="12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08000" y="0"/>
            <a:ext cx="720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a:latin typeface="HGP創英角ｺﾞｼｯｸUB" panose="020B0900000000000000" pitchFamily="50" charset="-128"/>
                <a:ea typeface="HGP創英角ｺﾞｼｯｸUB" panose="020B0900000000000000" pitchFamily="50" charset="-128"/>
              </a:rPr>
              <a:t>電子成果品</a:t>
            </a:r>
            <a:r>
              <a:rPr lang="ja-JP" altLang="en-US" sz="3600" b="0" kern="0" dirty="0" smtClean="0">
                <a:latin typeface="HGP創英角ｺﾞｼｯｸUB" panose="020B0900000000000000" pitchFamily="50" charset="-128"/>
                <a:ea typeface="HGP創英角ｺﾞｼｯｸUB" panose="020B0900000000000000" pitchFamily="50" charset="-128"/>
              </a:rPr>
              <a:t>の</a:t>
            </a:r>
            <a:r>
              <a:rPr lang="ja-JP" altLang="en-US" sz="3600" b="0" kern="0" dirty="0">
                <a:latin typeface="HGP創英角ｺﾞｼｯｸUB" panose="020B0900000000000000" pitchFamily="50" charset="-128"/>
                <a:ea typeface="HGP創英角ｺﾞｼｯｸUB" panose="020B0900000000000000" pitchFamily="50" charset="-128"/>
              </a:rPr>
              <a:t>チェック</a:t>
            </a:r>
            <a:r>
              <a:rPr lang="ja-JP" altLang="en-US" sz="3600" b="0" kern="0" dirty="0" smtClean="0">
                <a:latin typeface="HGP創英角ｺﾞｼｯｸUB" panose="020B0900000000000000" pitchFamily="50" charset="-128"/>
                <a:ea typeface="HGP創英角ｺﾞｼｯｸUB" panose="020B0900000000000000" pitchFamily="50" charset="-128"/>
              </a:rPr>
              <a:t>を怠ると</a:t>
            </a:r>
          </a:p>
        </p:txBody>
      </p:sp>
      <p:sp>
        <p:nvSpPr>
          <p:cNvPr id="4" name="Rectangle 3"/>
          <p:cNvSpPr txBox="1">
            <a:spLocks noChangeArrowheads="1"/>
          </p:cNvSpPr>
          <p:nvPr/>
        </p:nvSpPr>
        <p:spPr bwMode="auto">
          <a:xfrm>
            <a:off x="179512" y="648000"/>
            <a:ext cx="8856984" cy="3367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電子成果品納品後に利活用できない。</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もし、</a:t>
            </a:r>
            <a:r>
              <a:rPr lang="ja-JP" altLang="en-US" sz="2800" b="0" u="sng" kern="0" dirty="0" smtClean="0">
                <a:solidFill>
                  <a:srgbClr val="FF0000"/>
                </a:solidFill>
                <a:latin typeface="HGP創英角ｺﾞｼｯｸUB" pitchFamily="50" charset="-128"/>
                <a:ea typeface="HGP創英角ｺﾞｼｯｸUB" pitchFamily="50" charset="-128"/>
              </a:rPr>
              <a:t>業務番号、工事番号、工事名称、事務所コード、事務所名等が誤っていた場合</a:t>
            </a:r>
            <a:r>
              <a:rPr lang="ja-JP" altLang="en-US" sz="2800" b="0" kern="0" dirty="0" smtClean="0">
                <a:latin typeface="HGP創英角ｺﾞｼｯｸUB" pitchFamily="50" charset="-128"/>
                <a:ea typeface="HGP創英角ｺﾞｼｯｸUB" pitchFamily="50" charset="-128"/>
              </a:rPr>
              <a:t>、電子納品・保管管理システムへ登録しても、その後に職員が検索をしても、目的の</a:t>
            </a:r>
            <a:r>
              <a:rPr lang="ja-JP" altLang="en-US" sz="2800" b="0" u="sng" kern="0" dirty="0" smtClean="0">
                <a:solidFill>
                  <a:srgbClr val="FF0000"/>
                </a:solidFill>
                <a:latin typeface="HGP創英角ｺﾞｼｯｸUB" pitchFamily="50" charset="-128"/>
                <a:ea typeface="HGP創英角ｺﾞｼｯｸUB" pitchFamily="50" charset="-128"/>
              </a:rPr>
              <a:t>電子成果品が見つからない</a:t>
            </a:r>
            <a:r>
              <a:rPr lang="ja-JP" altLang="en-US" sz="2800" b="0" kern="0" dirty="0" smtClean="0">
                <a:latin typeface="HGP創英角ｺﾞｼｯｸUB" pitchFamily="50" charset="-128"/>
                <a:ea typeface="HGP創英角ｺﾞｼｯｸUB" pitchFamily="50" charset="-128"/>
              </a:rPr>
              <a:t>ことが発生する。</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ja-JP" altLang="en-US" sz="2800" b="0" kern="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3171830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316428"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目視チェックと電子納品チェックシステム</a:t>
            </a:r>
          </a:p>
        </p:txBody>
      </p:sp>
      <p:sp>
        <p:nvSpPr>
          <p:cNvPr id="3" name="Rectangle 3"/>
          <p:cNvSpPr txBox="1">
            <a:spLocks noChangeArrowheads="1"/>
          </p:cNvSpPr>
          <p:nvPr/>
        </p:nvSpPr>
        <p:spPr bwMode="auto">
          <a:xfrm>
            <a:off x="179512" y="648000"/>
            <a:ext cx="88569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None/>
            </a:pPr>
            <a:endParaRPr lang="ja-JP" altLang="en-US" sz="2800" b="0" kern="0" dirty="0" smtClean="0">
              <a:latin typeface="HGP創英角ｺﾞｼｯｸUB" pitchFamily="50" charset="-128"/>
              <a:ea typeface="HGP創英角ｺﾞｼｯｸUB" pitchFamily="50" charset="-128"/>
            </a:endParaRPr>
          </a:p>
        </p:txBody>
      </p:sp>
      <p:sp>
        <p:nvSpPr>
          <p:cNvPr id="5" name="正方形/長方形 4"/>
          <p:cNvSpPr>
            <a:spLocks noChangeArrowheads="1"/>
          </p:cNvSpPr>
          <p:nvPr/>
        </p:nvSpPr>
        <p:spPr bwMode="auto">
          <a:xfrm>
            <a:off x="180000" y="648000"/>
            <a:ext cx="88677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2000" b="0" dirty="0" smtClean="0">
                <a:solidFill>
                  <a:srgbClr val="FF0000"/>
                </a:solidFill>
                <a:latin typeface="HGP創英角ｺﾞｼｯｸUB" pitchFamily="50" charset="-128"/>
                <a:ea typeface="HGP創英角ｺﾞｼｯｸUB" pitchFamily="50" charset="-128"/>
              </a:rPr>
              <a:t>　チェックについて</a:t>
            </a:r>
            <a:endParaRPr lang="ja-JP" altLang="en-US"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a:t>
            </a:r>
            <a:r>
              <a:rPr lang="ja-JP" altLang="en-US" sz="2000" b="0" dirty="0" smtClean="0">
                <a:solidFill>
                  <a:srgbClr val="000000"/>
                </a:solidFill>
                <a:latin typeface="HGP創英角ｺﾞｼｯｸUB" pitchFamily="50" charset="-128"/>
                <a:ea typeface="HGP創英角ｺﾞｼｯｸUB" pitchFamily="50" charset="-128"/>
              </a:rPr>
              <a:t>発注者が行うチェックは、目視と電子納品チェックシステムでのチェックの両方を実施します。チェックを実施する項目を下記に記載します。</a:t>
            </a:r>
            <a:endParaRPr lang="en-US" altLang="ja-JP" sz="2000" b="0" dirty="0" smtClean="0">
              <a:solidFill>
                <a:srgbClr val="000000"/>
              </a:solidFill>
              <a:latin typeface="HGP創英角ｺﾞｼｯｸUB" pitchFamily="50" charset="-128"/>
              <a:ea typeface="HGP創英角ｺﾞｼｯｸUB" pitchFamily="50" charset="-128"/>
            </a:endParaRPr>
          </a:p>
        </p:txBody>
      </p:sp>
      <p:graphicFrame>
        <p:nvGraphicFramePr>
          <p:cNvPr id="7" name="表 6"/>
          <p:cNvGraphicFramePr>
            <a:graphicFrameLocks noGrp="1"/>
          </p:cNvGraphicFramePr>
          <p:nvPr/>
        </p:nvGraphicFramePr>
        <p:xfrm>
          <a:off x="539552" y="1592797"/>
          <a:ext cx="8316923" cy="4697851"/>
        </p:xfrm>
        <a:graphic>
          <a:graphicData uri="http://schemas.openxmlformats.org/drawingml/2006/table">
            <a:tbl>
              <a:tblPr firstRow="1" bandRow="1">
                <a:tableStyleId>{5C22544A-7EE6-4342-B048-85BDC9FD1C3A}</a:tableStyleId>
              </a:tblPr>
              <a:tblGrid>
                <a:gridCol w="2101321"/>
                <a:gridCol w="2831227"/>
                <a:gridCol w="1944216"/>
                <a:gridCol w="1440159"/>
              </a:tblGrid>
              <a:tr h="394067">
                <a:tc>
                  <a:txBody>
                    <a:bodyPr/>
                    <a:lstStyle/>
                    <a:p>
                      <a:pPr algn="ctr"/>
                      <a:endParaRPr kumimoji="1" lang="ja-JP" altLang="en-US" sz="1600" dirty="0"/>
                    </a:p>
                  </a:txBody>
                  <a:tcPr marL="91430" marR="91430" marT="45718" marB="45718"/>
                </a:tc>
                <a:tc>
                  <a:txBody>
                    <a:bodyPr/>
                    <a:lstStyle/>
                    <a:p>
                      <a:pPr algn="ctr"/>
                      <a:r>
                        <a:rPr kumimoji="1" lang="ja-JP" altLang="en-US" sz="1600" dirty="0" smtClean="0"/>
                        <a:t>必須</a:t>
                      </a:r>
                      <a:endParaRPr kumimoji="1" lang="ja-JP" altLang="en-US" sz="1600" dirty="0"/>
                    </a:p>
                  </a:txBody>
                  <a:tcPr marL="91430" marR="91430" marT="45718" marB="45718" anchor="ctr"/>
                </a:tc>
                <a:tc>
                  <a:txBody>
                    <a:bodyPr/>
                    <a:lstStyle/>
                    <a:p>
                      <a:pPr algn="ctr"/>
                      <a:r>
                        <a:rPr kumimoji="1" lang="ja-JP" altLang="en-US" sz="1600" dirty="0" smtClean="0"/>
                        <a:t>実施が望ましい</a:t>
                      </a:r>
                      <a:endParaRPr kumimoji="1" lang="ja-JP" altLang="en-US" sz="1600" dirty="0"/>
                    </a:p>
                  </a:txBody>
                  <a:tcPr marL="91430" marR="91430" marT="45718" marB="45718" anchor="ctr"/>
                </a:tc>
                <a:tc>
                  <a:txBody>
                    <a:bodyPr/>
                    <a:lstStyle/>
                    <a:p>
                      <a:pPr algn="ctr"/>
                      <a:r>
                        <a:rPr kumimoji="1" lang="ja-JP" altLang="en-US" sz="1600" dirty="0" smtClean="0"/>
                        <a:t>任意</a:t>
                      </a:r>
                      <a:endParaRPr kumimoji="1" lang="ja-JP" altLang="en-US" sz="1600" dirty="0"/>
                    </a:p>
                  </a:txBody>
                  <a:tcPr marL="91430" marR="91430" marT="45718" marB="45718" anchor="ctr"/>
                </a:tc>
              </a:tr>
              <a:tr h="818851">
                <a:tc>
                  <a:txBody>
                    <a:bodyPr/>
                    <a:lstStyle/>
                    <a:p>
                      <a:r>
                        <a:rPr kumimoji="1" lang="ja-JP" altLang="en-US" sz="1200" dirty="0" smtClean="0"/>
                        <a:t>目視チェック</a:t>
                      </a:r>
                      <a:endParaRPr kumimoji="1" lang="en-US" altLang="ja-JP" sz="1200" dirty="0" smtClean="0"/>
                    </a:p>
                    <a:p>
                      <a:r>
                        <a:rPr kumimoji="1" lang="ja-JP" altLang="en-US" sz="1200" dirty="0" smtClean="0"/>
                        <a:t>（</a:t>
                      </a:r>
                      <a:r>
                        <a:rPr kumimoji="1" lang="en-US" altLang="ja-JP" sz="1200" dirty="0" smtClean="0"/>
                        <a:t>CAD</a:t>
                      </a:r>
                      <a:r>
                        <a:rPr kumimoji="1" lang="ja-JP" altLang="en-US" sz="1200" dirty="0" smtClean="0"/>
                        <a:t>図面の場合）</a:t>
                      </a:r>
                      <a:endParaRPr kumimoji="1" lang="en-US" altLang="ja-JP" sz="1200" dirty="0" smtClean="0"/>
                    </a:p>
                    <a:p>
                      <a:r>
                        <a:rPr kumimoji="1" lang="en-US" altLang="ja-JP" sz="1200" dirty="0" smtClean="0"/>
                        <a:t>SXF</a:t>
                      </a:r>
                      <a:r>
                        <a:rPr kumimoji="1" lang="ja-JP" altLang="en-US" sz="1200" dirty="0" smtClean="0"/>
                        <a:t>ビューア等を利用します。</a:t>
                      </a:r>
                      <a:endParaRPr kumimoji="1" lang="ja-JP" altLang="en-US" sz="1200" dirty="0"/>
                    </a:p>
                  </a:txBody>
                  <a:tcPr marL="91430" marR="91430" marT="45718" marB="45718"/>
                </a:tc>
                <a:tc>
                  <a:txBody>
                    <a:bodyPr/>
                    <a:lstStyle/>
                    <a:p>
                      <a:r>
                        <a:rPr kumimoji="1" lang="en-US" altLang="ja-JP" sz="1200" dirty="0" smtClean="0"/>
                        <a:t>1.</a:t>
                      </a:r>
                      <a:r>
                        <a:rPr kumimoji="1" lang="ja-JP" altLang="en-US" sz="1200" dirty="0" smtClean="0"/>
                        <a:t>作図されている内容</a:t>
                      </a:r>
                      <a:r>
                        <a:rPr kumimoji="1" lang="ja-JP" altLang="en-US" sz="1200" u="sng" dirty="0" smtClean="0"/>
                        <a:t>（必ず目視）</a:t>
                      </a:r>
                    </a:p>
                    <a:p>
                      <a:r>
                        <a:rPr kumimoji="1" lang="en-US" altLang="ja-JP" sz="1200" dirty="0" smtClean="0"/>
                        <a:t>2.</a:t>
                      </a:r>
                      <a:r>
                        <a:rPr kumimoji="1" lang="ja-JP" altLang="en-US" sz="1200" dirty="0" smtClean="0"/>
                        <a:t>適切なレイヤで作図（レイヤ名）</a:t>
                      </a:r>
                    </a:p>
                    <a:p>
                      <a:r>
                        <a:rPr kumimoji="1" lang="en-US" altLang="ja-JP" sz="1200" dirty="0" smtClean="0"/>
                        <a:t>3.</a:t>
                      </a:r>
                      <a:r>
                        <a:rPr kumimoji="1" lang="ja-JP" altLang="en-US" sz="1200" dirty="0" smtClean="0"/>
                        <a:t>紙図面との整合</a:t>
                      </a:r>
                    </a:p>
                    <a:p>
                      <a:r>
                        <a:rPr kumimoji="1" lang="en-US" altLang="ja-JP" sz="1200" dirty="0" smtClean="0"/>
                        <a:t>4.</a:t>
                      </a:r>
                      <a:r>
                        <a:rPr kumimoji="1" lang="ja-JP" altLang="en-US" sz="1200" dirty="0" smtClean="0"/>
                        <a:t>表題欄</a:t>
                      </a:r>
                      <a:endParaRPr kumimoji="1" lang="ja-JP" altLang="en-US" sz="1200" dirty="0"/>
                    </a:p>
                  </a:txBody>
                  <a:tcPr marL="91430" marR="91430" marT="45718" marB="45718"/>
                </a:tc>
                <a:tc>
                  <a:txBody>
                    <a:bodyPr/>
                    <a:lstStyle/>
                    <a:p>
                      <a:r>
                        <a:rPr kumimoji="1" lang="en-US" altLang="ja-JP" sz="1200" dirty="0" smtClean="0"/>
                        <a:t>5.</a:t>
                      </a:r>
                      <a:r>
                        <a:rPr kumimoji="1" lang="ja-JP" altLang="en-US" sz="1200" dirty="0" smtClean="0"/>
                        <a:t>図面の大きさ</a:t>
                      </a:r>
                    </a:p>
                    <a:p>
                      <a:r>
                        <a:rPr kumimoji="1" lang="en-US" altLang="ja-JP" sz="1200" dirty="0" smtClean="0"/>
                        <a:t>6.</a:t>
                      </a:r>
                      <a:r>
                        <a:rPr kumimoji="1" lang="ja-JP" altLang="en-US" sz="1200" dirty="0" smtClean="0"/>
                        <a:t>図面の正位</a:t>
                      </a:r>
                    </a:p>
                    <a:p>
                      <a:r>
                        <a:rPr kumimoji="1" lang="en-US" altLang="ja-JP" sz="1200" dirty="0" smtClean="0"/>
                        <a:t>7.</a:t>
                      </a:r>
                      <a:r>
                        <a:rPr kumimoji="1" lang="ja-JP" altLang="en-US" sz="1200" dirty="0" smtClean="0"/>
                        <a:t>輪郭線の余白</a:t>
                      </a:r>
                    </a:p>
                    <a:p>
                      <a:r>
                        <a:rPr kumimoji="1" lang="en-US" altLang="ja-JP" sz="1200" dirty="0" smtClean="0"/>
                        <a:t>8.</a:t>
                      </a:r>
                      <a:r>
                        <a:rPr kumimoji="1" lang="ja-JP" altLang="en-US" sz="1200" dirty="0" smtClean="0"/>
                        <a:t>尺度</a:t>
                      </a:r>
                      <a:endParaRPr kumimoji="1" lang="ja-JP" altLang="en-US" sz="1200" dirty="0"/>
                    </a:p>
                  </a:txBody>
                  <a:tcPr marL="91430" marR="91430" marT="45718" marB="45718"/>
                </a:tc>
                <a:tc>
                  <a:txBody>
                    <a:bodyPr/>
                    <a:lstStyle/>
                    <a:p>
                      <a:r>
                        <a:rPr kumimoji="1" lang="en-US" altLang="ja-JP" sz="1200" dirty="0" smtClean="0"/>
                        <a:t>9.</a:t>
                      </a:r>
                      <a:r>
                        <a:rPr kumimoji="1" lang="ja-JP" altLang="en-US" sz="1200" dirty="0" smtClean="0"/>
                        <a:t>色</a:t>
                      </a:r>
                    </a:p>
                    <a:p>
                      <a:r>
                        <a:rPr kumimoji="1" lang="en-US" altLang="ja-JP" sz="1200" dirty="0" smtClean="0"/>
                        <a:t>9.</a:t>
                      </a:r>
                      <a:r>
                        <a:rPr kumimoji="1" lang="ja-JP" altLang="en-US" sz="1200" dirty="0" smtClean="0"/>
                        <a:t>線</a:t>
                      </a:r>
                    </a:p>
                    <a:p>
                      <a:r>
                        <a:rPr kumimoji="1" lang="en-US" altLang="ja-JP" sz="1200" dirty="0" smtClean="0"/>
                        <a:t>9.</a:t>
                      </a:r>
                      <a:r>
                        <a:rPr kumimoji="1" lang="ja-JP" altLang="en-US" sz="1200" dirty="0" smtClean="0"/>
                        <a:t>文字</a:t>
                      </a:r>
                      <a:endParaRPr kumimoji="1" lang="ja-JP" altLang="en-US" sz="1200" dirty="0"/>
                    </a:p>
                  </a:txBody>
                  <a:tcPr marL="91430" marR="91430" marT="45718" marB="45718"/>
                </a:tc>
              </a:tr>
              <a:tr h="829072">
                <a:tc>
                  <a:txBody>
                    <a:bodyPr/>
                    <a:lstStyle/>
                    <a:p>
                      <a:r>
                        <a:rPr kumimoji="1" lang="ja-JP" altLang="en-US" sz="1200" dirty="0" smtClean="0">
                          <a:latin typeface="ＭＳ Ｐゴシック" pitchFamily="50" charset="-128"/>
                          <a:ea typeface="ＭＳ Ｐゴシック" pitchFamily="50" charset="-128"/>
                        </a:rPr>
                        <a:t>目視チェック</a:t>
                      </a:r>
                      <a:endParaRPr kumimoji="1" lang="ja-JP" altLang="en-US" sz="1200" dirty="0"/>
                    </a:p>
                  </a:txBody>
                  <a:tcPr marL="91430" marR="91430" marT="45718" marB="45718"/>
                </a:tc>
                <a:tc>
                  <a:txBody>
                    <a:bodyPr/>
                    <a:lstStyle/>
                    <a:p>
                      <a:r>
                        <a:rPr kumimoji="1" lang="ja-JP" altLang="en-US" sz="1200" dirty="0" smtClean="0"/>
                        <a:t>管理項目の記載内容</a:t>
                      </a:r>
                      <a:endParaRPr kumimoji="1" lang="en-US" altLang="ja-JP" sz="1200" dirty="0" smtClean="0"/>
                    </a:p>
                    <a:p>
                      <a:r>
                        <a:rPr kumimoji="1" lang="ja-JP" altLang="en-US" sz="1200" dirty="0" smtClean="0"/>
                        <a:t>・工事（業務）件名等</a:t>
                      </a:r>
                      <a:endParaRPr kumimoji="1" lang="en-US" altLang="ja-JP" sz="1200" dirty="0" smtClean="0"/>
                    </a:p>
                    <a:p>
                      <a:r>
                        <a:rPr kumimoji="1" lang="ja-JP" altLang="en-US" sz="1200" dirty="0" smtClean="0">
                          <a:solidFill>
                            <a:srgbClr val="FF0000"/>
                          </a:solidFill>
                        </a:rPr>
                        <a:t>・フォルダ構成</a:t>
                      </a:r>
                      <a:endParaRPr kumimoji="1" lang="en-US" altLang="ja-JP" sz="1200" dirty="0" smtClean="0">
                        <a:solidFill>
                          <a:srgbClr val="FF0000"/>
                        </a:solidFill>
                      </a:endParaRPr>
                    </a:p>
                    <a:p>
                      <a:r>
                        <a:rPr kumimoji="1" lang="ja-JP" altLang="en-US" sz="1200" dirty="0" smtClean="0">
                          <a:solidFill>
                            <a:srgbClr val="FF0000"/>
                          </a:solidFill>
                        </a:rPr>
                        <a:t>・各管理ファイル及び</a:t>
                      </a:r>
                      <a:r>
                        <a:rPr kumimoji="1" lang="en-US" altLang="ja-JP" sz="1200" dirty="0" smtClean="0">
                          <a:solidFill>
                            <a:srgbClr val="FF0000"/>
                          </a:solidFill>
                        </a:rPr>
                        <a:t>DTD</a:t>
                      </a:r>
                      <a:r>
                        <a:rPr kumimoji="1" lang="ja-JP" altLang="en-US" sz="1200" dirty="0" smtClean="0">
                          <a:solidFill>
                            <a:srgbClr val="FF0000"/>
                          </a:solidFill>
                        </a:rPr>
                        <a:t>ファイルの有無</a:t>
                      </a:r>
                      <a:endParaRPr kumimoji="1" lang="ja-JP" altLang="en-US" sz="1200" dirty="0">
                        <a:solidFill>
                          <a:srgbClr val="FF0000"/>
                        </a:solidFill>
                      </a:endParaRPr>
                    </a:p>
                  </a:txBody>
                  <a:tcPr marL="91430" marR="91430" marT="45718" marB="45718"/>
                </a:tc>
                <a:tc>
                  <a:txBody>
                    <a:bodyPr/>
                    <a:lstStyle/>
                    <a:p>
                      <a:endParaRPr kumimoji="1" lang="ja-JP" altLang="en-US" sz="1200" dirty="0"/>
                    </a:p>
                  </a:txBody>
                  <a:tcPr marL="91430" marR="91430" marT="45718" marB="45718"/>
                </a:tc>
                <a:tc>
                  <a:txBody>
                    <a:bodyPr/>
                    <a:lstStyle/>
                    <a:p>
                      <a:endParaRPr kumimoji="1" lang="ja-JP" altLang="en-US" sz="1200" dirty="0"/>
                    </a:p>
                  </a:txBody>
                  <a:tcPr marL="91430" marR="91430" marT="45718" marB="45718"/>
                </a:tc>
              </a:tr>
              <a:tr h="2638529">
                <a:tc>
                  <a:txBody>
                    <a:bodyPr/>
                    <a:lstStyle/>
                    <a:p>
                      <a:r>
                        <a:rPr kumimoji="1" lang="ja-JP" altLang="en-US" sz="1200" dirty="0" smtClean="0"/>
                        <a:t>電子納品</a:t>
                      </a:r>
                      <a:endParaRPr kumimoji="1" lang="en-US" altLang="ja-JP" sz="1200" dirty="0" smtClean="0"/>
                    </a:p>
                    <a:p>
                      <a:r>
                        <a:rPr kumimoji="1" lang="ja-JP" altLang="en-US" sz="1200" dirty="0" smtClean="0"/>
                        <a:t>チェックシステム</a:t>
                      </a:r>
                      <a:endParaRPr kumimoji="1" lang="ja-JP" altLang="en-US" sz="1200" dirty="0"/>
                    </a:p>
                  </a:txBody>
                  <a:tcPr marL="91430" marR="91430" marT="45718" marB="45718"/>
                </a:tc>
                <a:tc>
                  <a:txBody>
                    <a:bodyPr/>
                    <a:lstStyle/>
                    <a:p>
                      <a:r>
                        <a:rPr kumimoji="1" lang="en-US" altLang="ja-JP" sz="1200" dirty="0" smtClean="0"/>
                        <a:t>1.CAD</a:t>
                      </a:r>
                      <a:r>
                        <a:rPr kumimoji="1" lang="ja-JP" altLang="en-US" sz="1200" dirty="0" smtClean="0"/>
                        <a:t>ファイル形式</a:t>
                      </a:r>
                      <a:endParaRPr kumimoji="1" lang="en-US" altLang="ja-JP" sz="1200" dirty="0" smtClean="0"/>
                    </a:p>
                    <a:p>
                      <a:r>
                        <a:rPr kumimoji="1" lang="en-US" altLang="ja-JP" sz="1200" dirty="0" smtClean="0"/>
                        <a:t>2.</a:t>
                      </a:r>
                      <a:r>
                        <a:rPr kumimoji="1" lang="ja-JP" altLang="en-US" sz="1200" dirty="0" smtClean="0"/>
                        <a:t>図面管理項目</a:t>
                      </a:r>
                    </a:p>
                    <a:p>
                      <a:r>
                        <a:rPr kumimoji="1" lang="en-US" altLang="ja-JP" sz="1200" dirty="0" smtClean="0"/>
                        <a:t>3.</a:t>
                      </a:r>
                      <a:r>
                        <a:rPr kumimoji="1" lang="ja-JP" altLang="en-US" sz="1200" dirty="0" smtClean="0"/>
                        <a:t>工種（追加工種含む）</a:t>
                      </a:r>
                    </a:p>
                    <a:p>
                      <a:r>
                        <a:rPr kumimoji="1" lang="en-US" altLang="ja-JP" sz="1200" dirty="0" smtClean="0"/>
                        <a:t>4.</a:t>
                      </a:r>
                      <a:r>
                        <a:rPr kumimoji="1" lang="ja-JP" altLang="en-US" sz="1200" dirty="0" smtClean="0"/>
                        <a:t>図面種類</a:t>
                      </a:r>
                    </a:p>
                    <a:p>
                      <a:r>
                        <a:rPr kumimoji="1" lang="en-US" altLang="ja-JP" sz="1200" dirty="0" smtClean="0"/>
                        <a:t>5.</a:t>
                      </a:r>
                      <a:r>
                        <a:rPr kumimoji="1" lang="ja-JP" altLang="en-US" sz="1200" dirty="0" smtClean="0"/>
                        <a:t>図面ファイル名（新規追加含む）</a:t>
                      </a:r>
                    </a:p>
                    <a:p>
                      <a:r>
                        <a:rPr kumimoji="1" lang="en-US" altLang="ja-JP" sz="1200" dirty="0" smtClean="0"/>
                        <a:t>6.</a:t>
                      </a:r>
                      <a:r>
                        <a:rPr kumimoji="1" lang="ja-JP" altLang="en-US" sz="1200" dirty="0" smtClean="0"/>
                        <a:t>レイヤ名（新規追加含む）</a:t>
                      </a:r>
                    </a:p>
                    <a:p>
                      <a:r>
                        <a:rPr kumimoji="1" lang="en-US" altLang="ja-JP" sz="1200" dirty="0" smtClean="0"/>
                        <a:t>7.</a:t>
                      </a:r>
                      <a:r>
                        <a:rPr kumimoji="1" lang="ja-JP" altLang="en-US" sz="1200" dirty="0" smtClean="0"/>
                        <a:t>追加サブフォルダ（業務のみ）</a:t>
                      </a:r>
                      <a:endParaRPr kumimoji="1" lang="ja-JP" altLang="en-US" sz="1200" u="sng" dirty="0" smtClean="0"/>
                    </a:p>
                    <a:p>
                      <a:r>
                        <a:rPr kumimoji="1" lang="en-US" altLang="ja-JP" sz="1200" dirty="0" smtClean="0"/>
                        <a:t>8.SXF</a:t>
                      </a:r>
                      <a:r>
                        <a:rPr kumimoji="1" lang="ja-JP" altLang="en-US" sz="1200" dirty="0" smtClean="0"/>
                        <a:t>のバージョン</a:t>
                      </a:r>
                      <a:endParaRPr kumimoji="1" lang="en-US" altLang="ja-JP" sz="1200" dirty="0" smtClean="0"/>
                    </a:p>
                    <a:p>
                      <a:r>
                        <a:rPr kumimoji="1" lang="en-US" altLang="ja-JP" sz="1200" dirty="0" smtClean="0"/>
                        <a:t>9.SAF</a:t>
                      </a:r>
                      <a:r>
                        <a:rPr kumimoji="1" lang="ja-JP" altLang="en-US" sz="1200" dirty="0" smtClean="0"/>
                        <a:t>ファイルの有無</a:t>
                      </a:r>
                      <a:endParaRPr kumimoji="1" lang="en-US" altLang="ja-JP" sz="1200" dirty="0" smtClean="0"/>
                    </a:p>
                    <a:p>
                      <a:r>
                        <a:rPr kumimoji="1" lang="en-US" altLang="ja-JP" sz="1200" dirty="0" smtClean="0"/>
                        <a:t>10.</a:t>
                      </a:r>
                      <a:r>
                        <a:rPr kumimoji="1" lang="ja-JP" altLang="en-US" sz="1200" dirty="0" smtClean="0"/>
                        <a:t>ラスタファイルの有無</a:t>
                      </a:r>
                      <a:endParaRPr kumimoji="1" lang="en-US" altLang="ja-JP" sz="1200" dirty="0" smtClean="0"/>
                    </a:p>
                    <a:p>
                      <a:r>
                        <a:rPr kumimoji="1" lang="en-US" altLang="ja-JP" sz="1200" dirty="0" smtClean="0"/>
                        <a:t>11.</a:t>
                      </a:r>
                      <a:r>
                        <a:rPr kumimoji="1" lang="ja-JP" altLang="en-US" sz="1200" dirty="0" smtClean="0"/>
                        <a:t>各管理ファイル</a:t>
                      </a:r>
                      <a:endParaRPr kumimoji="1" lang="en-US" altLang="ja-JP" sz="1200" dirty="0" smtClean="0"/>
                    </a:p>
                    <a:p>
                      <a:r>
                        <a:rPr kumimoji="1" lang="en-US" altLang="ja-JP" sz="1200" dirty="0" smtClean="0"/>
                        <a:t>12.</a:t>
                      </a:r>
                      <a:r>
                        <a:rPr kumimoji="1" lang="ja-JP" altLang="en-US" sz="1200" dirty="0" smtClean="0"/>
                        <a:t>ファイル構成</a:t>
                      </a:r>
                      <a:endParaRPr kumimoji="1" lang="en-US" altLang="ja-JP" sz="1200" dirty="0" smtClean="0"/>
                    </a:p>
                    <a:p>
                      <a:r>
                        <a:rPr kumimoji="1" lang="en-US" altLang="ja-JP" sz="1200" dirty="0" smtClean="0"/>
                        <a:t>13.PDF</a:t>
                      </a:r>
                    </a:p>
                    <a:p>
                      <a:r>
                        <a:rPr kumimoji="1" lang="en-US" altLang="ja-JP" sz="1200" dirty="0" smtClean="0"/>
                        <a:t>14.</a:t>
                      </a:r>
                      <a:r>
                        <a:rPr kumimoji="1" lang="ja-JP" altLang="en-US" sz="1200" dirty="0" smtClean="0"/>
                        <a:t>測量図面</a:t>
                      </a:r>
                      <a:endParaRPr kumimoji="1" lang="en-US" altLang="ja-JP" sz="1200" dirty="0" smtClean="0"/>
                    </a:p>
                  </a:txBody>
                  <a:tcPr marL="91430" marR="91430" marT="45718" marB="45718"/>
                </a:tc>
                <a:tc>
                  <a:txBody>
                    <a:bodyPr/>
                    <a:lstStyle/>
                    <a:p>
                      <a:endParaRPr kumimoji="1" lang="ja-JP" altLang="en-US" sz="1200" dirty="0"/>
                    </a:p>
                  </a:txBody>
                  <a:tcPr marL="91430" marR="91430" marT="45718" marB="45718"/>
                </a:tc>
                <a:tc>
                  <a:txBody>
                    <a:bodyPr/>
                    <a:lstStyle/>
                    <a:p>
                      <a:endParaRPr kumimoji="1" lang="ja-JP" altLang="en-US" sz="1200" dirty="0"/>
                    </a:p>
                  </a:txBody>
                  <a:tcPr marL="91430" marR="91430" marT="45718" marB="45718"/>
                </a:tc>
              </a:tr>
            </a:tbl>
          </a:graphicData>
        </a:graphic>
      </p:graphicFrame>
      <p:sp>
        <p:nvSpPr>
          <p:cNvPr id="8" name="雲形吹き出し 7"/>
          <p:cNvSpPr/>
          <p:nvPr/>
        </p:nvSpPr>
        <p:spPr bwMode="auto">
          <a:xfrm>
            <a:off x="5868144" y="3140968"/>
            <a:ext cx="3132348" cy="1404156"/>
          </a:xfrm>
          <a:prstGeom prst="cloudCallout">
            <a:avLst>
              <a:gd name="adj1" fmla="val -67213"/>
              <a:gd name="adj2" fmla="val -67469"/>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チェックシステムは、</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smtClean="0"/>
              <a:t>図面の作図内容や管理ファイルの記載内容を判断をすることはできません。</a:t>
            </a:r>
            <a:endParaRPr lang="en-US" altLang="ja-JP" dirty="0" smtClean="0"/>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そのため目視でのチェックも実施します。</a:t>
            </a:r>
          </a:p>
        </p:txBody>
      </p:sp>
      <p:sp>
        <p:nvSpPr>
          <p:cNvPr id="9" name="四角形吹き出し 8"/>
          <p:cNvSpPr/>
          <p:nvPr/>
        </p:nvSpPr>
        <p:spPr bwMode="auto">
          <a:xfrm>
            <a:off x="4608004" y="5661248"/>
            <a:ext cx="1908212" cy="504056"/>
          </a:xfrm>
          <a:prstGeom prst="wedgeRectCallout">
            <a:avLst>
              <a:gd name="adj1" fmla="val -65113"/>
              <a:gd name="adj2" fmla="val -83629"/>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１～</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10</a:t>
            </a:r>
            <a:r>
              <a:rPr lang="ja-JP" altLang="en-US" dirty="0" smtClean="0"/>
              <a:t>：</a:t>
            </a:r>
            <a:r>
              <a:rPr lang="en-US" altLang="ja-JP" dirty="0" smtClean="0"/>
              <a:t>CAD</a:t>
            </a:r>
            <a:r>
              <a:rPr lang="ja-JP" altLang="en-US" dirty="0" smtClean="0"/>
              <a:t>図面関係</a:t>
            </a: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11</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14</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：共通事項</a:t>
            </a:r>
          </a:p>
        </p:txBody>
      </p:sp>
    </p:spTree>
    <p:extLst>
      <p:ext uri="{BB962C8B-B14F-4D97-AF65-F5344CB8AC3E}">
        <p14:creationId xmlns="" xmlns:p14="http://schemas.microsoft.com/office/powerpoint/2010/main" val="39924686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目視等による</a:t>
            </a:r>
            <a:r>
              <a:rPr lang="en-US" altLang="ja-JP" sz="4400" b="0" dirty="0">
                <a:solidFill>
                  <a:srgbClr val="330066"/>
                </a:solidFill>
                <a:latin typeface="HGP創英角ｺﾞｼｯｸUB" pitchFamily="50" charset="-128"/>
                <a:ea typeface="HGP創英角ｺﾞｼｯｸUB" pitchFamily="50" charset="-128"/>
              </a:rPr>
              <a:t>CAD</a:t>
            </a:r>
            <a:r>
              <a:rPr lang="ja-JP" altLang="en-US" sz="4400" b="0" dirty="0">
                <a:solidFill>
                  <a:srgbClr val="330066"/>
                </a:solidFill>
                <a:latin typeface="HGP創英角ｺﾞｼｯｸUB" pitchFamily="50" charset="-128"/>
                <a:ea typeface="HGP創英角ｺﾞｼｯｸUB" pitchFamily="50" charset="-128"/>
              </a:rPr>
              <a:t>データのチェック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123011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80000" y="648000"/>
            <a:ext cx="7453312" cy="365957"/>
          </a:xfrm>
          <a:prstGeom prst="rect">
            <a:avLst/>
          </a:prstGeom>
          <a:noFill/>
          <a:ln w="9525">
            <a:noFill/>
            <a:miter lim="800000"/>
            <a:headEnd/>
            <a:tailEnd/>
          </a:ln>
        </p:spPr>
        <p:txBody>
          <a:bodyPr/>
          <a:lstStyle/>
          <a:p>
            <a:pPr marL="342900" indent="-342900" algn="l">
              <a:lnSpc>
                <a:spcPct val="80000"/>
              </a:lnSpc>
              <a:spcBef>
                <a:spcPct val="20000"/>
              </a:spcBef>
              <a:buClr>
                <a:schemeClr val="tx2"/>
              </a:buClr>
              <a:buSzPct val="100000"/>
              <a:buFont typeface="HGP創英角ｺﾞｼｯｸUB" panose="020B0900000000000000" pitchFamily="50" charset="-128"/>
              <a:buChar char="○"/>
              <a:defRPr/>
            </a:pPr>
            <a:r>
              <a:rPr lang="ja-JP" altLang="en-US" sz="1800" b="0" kern="0" dirty="0">
                <a:latin typeface="HGP創英角ｺﾞｼｯｸUB" pitchFamily="50" charset="-128"/>
                <a:ea typeface="HGP創英角ｺﾞｼｯｸUB" pitchFamily="50" charset="-128"/>
              </a:rPr>
              <a:t>工事関係書類の明確化</a:t>
            </a:r>
            <a:r>
              <a:rPr lang="en-US" altLang="ja-JP" sz="1800" b="0" kern="0" dirty="0" smtClean="0">
                <a:latin typeface="HGP創英角ｺﾞｼｯｸUB" pitchFamily="50" charset="-128"/>
                <a:ea typeface="HGP創英角ｺﾞｼｯｸUB" pitchFamily="50" charset="-128"/>
              </a:rPr>
              <a:t>(</a:t>
            </a:r>
            <a:r>
              <a:rPr lang="ja-JP" altLang="en-US" sz="1800" b="0" kern="0" dirty="0" smtClean="0">
                <a:solidFill>
                  <a:srgbClr val="FF0000"/>
                </a:solidFill>
                <a:latin typeface="HGP創英角ｺﾞｼｯｸUB" pitchFamily="50" charset="-128"/>
                <a:ea typeface="HGP創英角ｺﾞｼｯｸUB" pitchFamily="50" charset="-128"/>
              </a:rPr>
              <a:t>利用用途の違い</a:t>
            </a:r>
            <a:r>
              <a:rPr lang="en-US" altLang="ja-JP" sz="1800" b="0" kern="0" dirty="0" smtClean="0">
                <a:latin typeface="HGP創英角ｺﾞｼｯｸUB" pitchFamily="50" charset="-128"/>
                <a:ea typeface="HGP創英角ｺﾞｼｯｸUB" pitchFamily="50" charset="-128"/>
              </a:rPr>
              <a:t>)</a:t>
            </a:r>
            <a:endParaRPr lang="en-US" altLang="ja-JP" sz="1800" b="0" kern="0" dirty="0">
              <a:latin typeface="HGP創英角ｺﾞｼｯｸUB" pitchFamily="50" charset="-128"/>
              <a:ea typeface="HGP創英角ｺﾞｼｯｸUB" pitchFamily="50" charset="-128"/>
            </a:endParaRPr>
          </a:p>
        </p:txBody>
      </p:sp>
      <p:sp>
        <p:nvSpPr>
          <p:cNvPr id="15363" name="Rectangle 8"/>
          <p:cNvSpPr>
            <a:spLocks noChangeArrowheads="1"/>
          </p:cNvSpPr>
          <p:nvPr/>
        </p:nvSpPr>
        <p:spPr bwMode="auto">
          <a:xfrm>
            <a:off x="360000" y="1016000"/>
            <a:ext cx="8316913" cy="503238"/>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latin typeface="HGP創英角ｺﾞｼｯｸUB" pitchFamily="50" charset="-128"/>
                <a:ea typeface="HGP創英角ｺﾞｼｯｸUB" pitchFamily="50" charset="-128"/>
              </a:rPr>
              <a:t>工事完成図書＝施工中に監督職員へ提出した工事帳票＋工事完成図書＋工事写真</a:t>
            </a:r>
          </a:p>
          <a:p>
            <a:pPr algn="l" eaLnBrk="1" hangingPunct="1"/>
            <a:r>
              <a:rPr lang="ja-JP" altLang="en-US" sz="1600" b="0" dirty="0">
                <a:latin typeface="HGP創英角ｺﾞｼｯｸUB" pitchFamily="50" charset="-128"/>
                <a:ea typeface="HGP創英角ｺﾞｼｯｸUB" pitchFamily="50" charset="-128"/>
              </a:rPr>
              <a:t>   </a:t>
            </a:r>
            <a:r>
              <a:rPr lang="en-US" altLang="ja-JP" sz="1600" b="0" dirty="0">
                <a:latin typeface="HGP創英角ｺﾞｼｯｸUB" pitchFamily="50" charset="-128"/>
                <a:ea typeface="HGP創英角ｺﾞｼｯｸUB" pitchFamily="50" charset="-128"/>
              </a:rPr>
              <a:t>(</a:t>
            </a:r>
            <a:r>
              <a:rPr lang="ja-JP" altLang="en-US" sz="1600" b="0" dirty="0">
                <a:latin typeface="HGP創英角ｺﾞｼｯｸUB" pitchFamily="50" charset="-128"/>
                <a:ea typeface="HGP創英角ｺﾞｼｯｸUB" pitchFamily="50" charset="-128"/>
              </a:rPr>
              <a:t>以前</a:t>
            </a:r>
            <a:r>
              <a:rPr lang="en-US" altLang="ja-JP" sz="1600" b="0" dirty="0">
                <a:latin typeface="HGP創英角ｺﾞｼｯｸUB" pitchFamily="50" charset="-128"/>
                <a:ea typeface="HGP創英角ｺﾞｼｯｸUB" pitchFamily="50" charset="-128"/>
              </a:rPr>
              <a:t>)</a:t>
            </a:r>
            <a:r>
              <a:rPr lang="ja-JP" altLang="en-US" sz="1600" b="0" dirty="0">
                <a:latin typeface="HGP創英角ｺﾞｼｯｸUB" pitchFamily="50" charset="-128"/>
                <a:ea typeface="HGP創英角ｺﾞｼｯｸUB" pitchFamily="50" charset="-128"/>
              </a:rPr>
              <a:t>　  　　＝完成検査時に確認する書類一式</a:t>
            </a:r>
          </a:p>
        </p:txBody>
      </p:sp>
      <p:sp>
        <p:nvSpPr>
          <p:cNvPr id="15364" name="Rectangle 9"/>
          <p:cNvSpPr>
            <a:spLocks noChangeArrowheads="1"/>
          </p:cNvSpPr>
          <p:nvPr/>
        </p:nvSpPr>
        <p:spPr bwMode="auto">
          <a:xfrm>
            <a:off x="2987675" y="1663700"/>
            <a:ext cx="23764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dirty="0">
                <a:latin typeface="HGP創英角ｺﾞｼｯｸUB" pitchFamily="50" charset="-128"/>
                <a:ea typeface="HGP創英角ｺﾞｼｯｸUB" pitchFamily="50" charset="-128"/>
              </a:rPr>
              <a:t>書類の必要性の</a:t>
            </a:r>
            <a:r>
              <a:rPr lang="ja-JP" altLang="en-US" sz="1600" dirty="0" smtClean="0">
                <a:latin typeface="HGP創英角ｺﾞｼｯｸUB" pitchFamily="50" charset="-128"/>
                <a:ea typeface="HGP創英角ｺﾞｼｯｸUB" pitchFamily="50" charset="-128"/>
              </a:rPr>
              <a:t>明確化</a:t>
            </a:r>
            <a:endParaRPr lang="ja-JP" altLang="en-US" sz="1600" dirty="0">
              <a:latin typeface="HGP創英角ｺﾞｼｯｸUB" pitchFamily="50" charset="-128"/>
              <a:ea typeface="HGP創英角ｺﾞｼｯｸUB" pitchFamily="50" charset="-128"/>
            </a:endParaRPr>
          </a:p>
        </p:txBody>
      </p:sp>
      <p:sp>
        <p:nvSpPr>
          <p:cNvPr id="15365" name="AutoShape 10"/>
          <p:cNvSpPr>
            <a:spLocks noChangeArrowheads="1"/>
          </p:cNvSpPr>
          <p:nvPr/>
        </p:nvSpPr>
        <p:spPr bwMode="auto">
          <a:xfrm>
            <a:off x="3671888" y="1628775"/>
            <a:ext cx="971550" cy="576263"/>
          </a:xfrm>
          <a:prstGeom prst="downArrow">
            <a:avLst>
              <a:gd name="adj1" fmla="val 50000"/>
              <a:gd name="adj2" fmla="val 34333"/>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5366" name="Rectangle 11"/>
          <p:cNvSpPr>
            <a:spLocks noChangeArrowheads="1"/>
          </p:cNvSpPr>
          <p:nvPr/>
        </p:nvSpPr>
        <p:spPr bwMode="auto">
          <a:xfrm>
            <a:off x="360000" y="2924944"/>
            <a:ext cx="3492500" cy="25193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000">
                <a:latin typeface="HGP創英角ｺﾞｼｯｸUB" pitchFamily="50" charset="-128"/>
                <a:ea typeface="HGP創英角ｺﾞｼｯｸUB" pitchFamily="50" charset="-128"/>
              </a:rPr>
              <a:t>以下の必要性がある場合に限り、施工中において、受注者に対して工事書類の提出を求める。</a:t>
            </a:r>
          </a:p>
          <a:p>
            <a:pPr algn="l" eaLnBrk="1" hangingPunct="1"/>
            <a:r>
              <a:rPr lang="en-US" altLang="ja-JP" sz="1600">
                <a:solidFill>
                  <a:srgbClr val="FF3300"/>
                </a:solidFill>
                <a:latin typeface="HGP創英角ｺﾞｼｯｸUB" pitchFamily="50" charset="-128"/>
                <a:ea typeface="HGP創英角ｺﾞｼｯｸUB" pitchFamily="50" charset="-128"/>
              </a:rPr>
              <a:t>1)</a:t>
            </a:r>
            <a:r>
              <a:rPr lang="ja-JP" altLang="en-US" sz="1600" u="sng">
                <a:solidFill>
                  <a:srgbClr val="FF3300"/>
                </a:solidFill>
                <a:latin typeface="HGP創英角ｺﾞｼｯｸUB" pitchFamily="50" charset="-128"/>
                <a:ea typeface="HGP創英角ｺﾞｼｯｸUB" pitchFamily="50" charset="-128"/>
              </a:rPr>
              <a:t>施工中に監督行為として監督職員の所持が必要な書類</a:t>
            </a:r>
          </a:p>
          <a:p>
            <a:pPr algn="l" eaLnBrk="1" hangingPunct="1"/>
            <a:r>
              <a:rPr lang="ja-JP" altLang="en-US" sz="1000">
                <a:latin typeface="HGP創英角ｺﾞｼｯｸUB" pitchFamily="50" charset="-128"/>
                <a:ea typeface="HGP創英角ｺﾞｼｯｸUB" pitchFamily="50" charset="-128"/>
              </a:rPr>
              <a:t>　　手元に所持する必要がないのであれば、「提示」を請求して「確認」する。</a:t>
            </a:r>
          </a:p>
          <a:p>
            <a:pPr algn="l" eaLnBrk="1" hangingPunct="1"/>
            <a:r>
              <a:rPr lang="en-US" altLang="ja-JP" sz="1600">
                <a:solidFill>
                  <a:srgbClr val="FF3300"/>
                </a:solidFill>
                <a:latin typeface="HGP創英角ｺﾞｼｯｸUB" pitchFamily="50" charset="-128"/>
                <a:ea typeface="HGP創英角ｺﾞｼｯｸUB" pitchFamily="50" charset="-128"/>
              </a:rPr>
              <a:t>2)</a:t>
            </a:r>
            <a:r>
              <a:rPr lang="ja-JP" altLang="en-US" sz="1600">
                <a:solidFill>
                  <a:srgbClr val="FF3300"/>
                </a:solidFill>
                <a:latin typeface="HGP創英角ｺﾞｼｯｸUB" pitchFamily="50" charset="-128"/>
                <a:ea typeface="HGP創英角ｺﾞｼｯｸUB" pitchFamily="50" charset="-128"/>
              </a:rPr>
              <a:t>粗雑工事発生の際に、</a:t>
            </a:r>
            <a:r>
              <a:rPr lang="ja-JP" altLang="en-US" sz="1600" u="sng">
                <a:solidFill>
                  <a:srgbClr val="FF3300"/>
                </a:solidFill>
                <a:latin typeface="HGP創英角ｺﾞｼｯｸUB" pitchFamily="50" charset="-128"/>
                <a:ea typeface="HGP創英角ｺﾞｼｯｸUB" pitchFamily="50" charset="-128"/>
              </a:rPr>
              <a:t>発注者が受注者の瑕疵担保責任を請求する為に必要な書類</a:t>
            </a:r>
          </a:p>
          <a:p>
            <a:pPr algn="l" eaLnBrk="1" hangingPunct="1"/>
            <a:r>
              <a:rPr lang="ja-JP" altLang="en-US" sz="1000">
                <a:latin typeface="HGP創英角ｺﾞｼｯｸUB" pitchFamily="50" charset="-128"/>
                <a:ea typeface="HGP創英角ｺﾞｼｯｸUB" pitchFamily="50" charset="-128"/>
              </a:rPr>
              <a:t>　建設業法施工規則が一部改正され平成</a:t>
            </a:r>
            <a:r>
              <a:rPr lang="en-US" altLang="ja-JP" sz="1000">
                <a:latin typeface="HGP創英角ｺﾞｼｯｸUB" pitchFamily="50" charset="-128"/>
                <a:ea typeface="HGP創英角ｺﾞｼｯｸUB" pitchFamily="50" charset="-128"/>
              </a:rPr>
              <a:t>20</a:t>
            </a:r>
            <a:r>
              <a:rPr lang="ja-JP" altLang="en-US" sz="1000">
                <a:latin typeface="HGP創英角ｺﾞｼｯｸUB" pitchFamily="50" charset="-128"/>
                <a:ea typeface="HGP創英角ｺﾞｼｯｸUB" pitchFamily="50" charset="-128"/>
              </a:rPr>
              <a:t>年</a:t>
            </a:r>
            <a:r>
              <a:rPr lang="en-US" altLang="ja-JP" sz="1000">
                <a:latin typeface="HGP創英角ｺﾞｼｯｸUB" pitchFamily="50" charset="-128"/>
                <a:ea typeface="HGP創英角ｺﾞｼｯｸUB" pitchFamily="50" charset="-128"/>
              </a:rPr>
              <a:t>11</a:t>
            </a:r>
            <a:r>
              <a:rPr lang="ja-JP" altLang="en-US" sz="1000">
                <a:latin typeface="HGP創英角ｺﾞｼｯｸUB" pitchFamily="50" charset="-128"/>
                <a:ea typeface="HGP創英角ｺﾞｼｯｸUB" pitchFamily="50" charset="-128"/>
              </a:rPr>
              <a:t>月</a:t>
            </a:r>
            <a:r>
              <a:rPr lang="en-US" altLang="ja-JP" sz="1000">
                <a:latin typeface="HGP創英角ｺﾞｼｯｸUB" pitchFamily="50" charset="-128"/>
                <a:ea typeface="HGP創英角ｺﾞｼｯｸUB" pitchFamily="50" charset="-128"/>
              </a:rPr>
              <a:t>28</a:t>
            </a:r>
            <a:r>
              <a:rPr lang="ja-JP" altLang="en-US" sz="1000">
                <a:latin typeface="HGP創英角ｺﾞｼｯｸUB" pitchFamily="50" charset="-128"/>
                <a:ea typeface="HGP創英角ｺﾞｼｯｸUB" pitchFamily="50" charset="-128"/>
              </a:rPr>
              <a:t>日から、受注者に一部の工事帳報の保存が義務づけられたことを踏まえ、</a:t>
            </a:r>
            <a:r>
              <a:rPr lang="ja-JP" altLang="en-US" sz="1000" u="sng">
                <a:latin typeface="HGP創英角ｺﾞｼｯｸUB" pitchFamily="50" charset="-128"/>
                <a:ea typeface="HGP創英角ｺﾞｼｯｸUB" pitchFamily="50" charset="-128"/>
              </a:rPr>
              <a:t>発注者が瑕疵担保責任期間は保存すべき書類</a:t>
            </a:r>
          </a:p>
        </p:txBody>
      </p:sp>
      <p:sp>
        <p:nvSpPr>
          <p:cNvPr id="15367" name="Rectangle 12"/>
          <p:cNvSpPr>
            <a:spLocks noChangeArrowheads="1"/>
          </p:cNvSpPr>
          <p:nvPr/>
        </p:nvSpPr>
        <p:spPr bwMode="auto">
          <a:xfrm>
            <a:off x="360000" y="2312876"/>
            <a:ext cx="3492500" cy="611187"/>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800" b="0" dirty="0">
                <a:latin typeface="HGP創英角ｺﾞｼｯｸUB" pitchFamily="50" charset="-128"/>
                <a:ea typeface="HGP創英角ｺﾞｼｯｸUB" pitchFamily="50" charset="-128"/>
              </a:rPr>
              <a:t>①</a:t>
            </a:r>
            <a:r>
              <a:rPr lang="ja-JP" altLang="en-US" sz="1800" b="0" dirty="0">
                <a:latin typeface="HGP創英角ｺﾞｼｯｸUB" pitchFamily="50" charset="-128"/>
                <a:ea typeface="HGP創英角ｺﾞｼｯｸUB" pitchFamily="50" charset="-128"/>
              </a:rPr>
              <a:t>工事書類（工事帳票</a:t>
            </a:r>
            <a:r>
              <a:rPr lang="en-US" altLang="ja-JP" sz="1800" b="0" dirty="0">
                <a:latin typeface="HGP創英角ｺﾞｼｯｸUB" pitchFamily="50" charset="-128"/>
                <a:ea typeface="HGP創英角ｺﾞｼｯｸUB" pitchFamily="50" charset="-128"/>
              </a:rPr>
              <a:t>+</a:t>
            </a:r>
            <a:r>
              <a:rPr lang="ja-JP" altLang="en-US" sz="1800" b="0" dirty="0">
                <a:latin typeface="HGP創英角ｺﾞｼｯｸUB" pitchFamily="50" charset="-128"/>
                <a:ea typeface="HGP創英角ｺﾞｼｯｸUB" pitchFamily="50" charset="-128"/>
              </a:rPr>
              <a:t>工事写真）</a:t>
            </a:r>
          </a:p>
          <a:p>
            <a:pPr algn="l" eaLnBrk="1" hangingPunct="1"/>
            <a:r>
              <a:rPr lang="ja-JP" altLang="en-US" sz="1800" b="0" dirty="0">
                <a:latin typeface="HGP創英角ｺﾞｼｯｸUB" pitchFamily="50" charset="-128"/>
                <a:ea typeface="HGP創英角ｺﾞｼｯｸUB" pitchFamily="50" charset="-128"/>
              </a:rPr>
              <a:t>　　　</a:t>
            </a:r>
            <a:r>
              <a:rPr lang="en-US" altLang="ja-JP" sz="1800" b="0" dirty="0">
                <a:latin typeface="HGP創英角ｺﾞｼｯｸUB" pitchFamily="50" charset="-128"/>
                <a:ea typeface="HGP創英角ｺﾞｼｯｸUB" pitchFamily="50" charset="-128"/>
              </a:rPr>
              <a:t>(</a:t>
            </a:r>
            <a:r>
              <a:rPr lang="ja-JP" altLang="en-US" sz="1800" b="0" dirty="0">
                <a:latin typeface="HGP創英角ｺﾞｼｯｸUB" pitchFamily="50" charset="-128"/>
                <a:ea typeface="HGP創英角ｺﾞｼｯｸUB" pitchFamily="50" charset="-128"/>
              </a:rPr>
              <a:t>短期保存する書類</a:t>
            </a:r>
            <a:r>
              <a:rPr lang="en-US" altLang="ja-JP" sz="1800" b="0" dirty="0">
                <a:latin typeface="HGP創英角ｺﾞｼｯｸUB" pitchFamily="50" charset="-128"/>
                <a:ea typeface="HGP創英角ｺﾞｼｯｸUB" pitchFamily="50" charset="-128"/>
              </a:rPr>
              <a:t>)</a:t>
            </a:r>
          </a:p>
        </p:txBody>
      </p:sp>
      <p:sp>
        <p:nvSpPr>
          <p:cNvPr id="15368" name="Rectangle 13"/>
          <p:cNvSpPr>
            <a:spLocks noChangeArrowheads="1"/>
          </p:cNvSpPr>
          <p:nvPr/>
        </p:nvSpPr>
        <p:spPr bwMode="auto">
          <a:xfrm>
            <a:off x="3924300" y="2241550"/>
            <a:ext cx="431800"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latin typeface="HGP創英角ｺﾞｼｯｸUB" pitchFamily="50" charset="-128"/>
                <a:ea typeface="HGP創英角ｺﾞｼｯｸUB" pitchFamily="50" charset="-128"/>
              </a:rPr>
              <a:t>各情報の必要性から明確に区分</a:t>
            </a:r>
          </a:p>
        </p:txBody>
      </p:sp>
      <p:sp>
        <p:nvSpPr>
          <p:cNvPr id="15369" name="Rectangle 15"/>
          <p:cNvSpPr>
            <a:spLocks noChangeArrowheads="1"/>
          </p:cNvSpPr>
          <p:nvPr/>
        </p:nvSpPr>
        <p:spPr bwMode="auto">
          <a:xfrm>
            <a:off x="4392613" y="2924175"/>
            <a:ext cx="3527425" cy="25209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000">
                <a:latin typeface="HGP創英角ｺﾞｼｯｸUB" pitchFamily="50" charset="-128"/>
                <a:ea typeface="HGP創英角ｺﾞｼｯｸUB" pitchFamily="50" charset="-128"/>
              </a:rPr>
              <a:t>以下の必要性がある場合に限り、成果品として工事完成図書として納品を求める。</a:t>
            </a:r>
          </a:p>
          <a:p>
            <a:pPr algn="l" eaLnBrk="1" hangingPunct="1"/>
            <a:r>
              <a:rPr lang="en-US" altLang="ja-JP" sz="1600">
                <a:solidFill>
                  <a:srgbClr val="FF3300"/>
                </a:solidFill>
                <a:latin typeface="HGP創英角ｺﾞｼｯｸUB" pitchFamily="50" charset="-128"/>
                <a:ea typeface="HGP創英角ｺﾞｼｯｸUB" pitchFamily="50" charset="-128"/>
              </a:rPr>
              <a:t>1)</a:t>
            </a:r>
            <a:r>
              <a:rPr lang="ja-JP" altLang="en-US" sz="1600" u="sng">
                <a:solidFill>
                  <a:srgbClr val="FF3300"/>
                </a:solidFill>
                <a:latin typeface="HGP創英角ｺﾞｼｯｸUB" pitchFamily="50" charset="-128"/>
                <a:ea typeface="HGP創英角ｺﾞｼｯｸUB" pitchFamily="50" charset="-128"/>
              </a:rPr>
              <a:t>維持管理</a:t>
            </a:r>
            <a:r>
              <a:rPr lang="ja-JP" altLang="en-US" sz="1600">
                <a:solidFill>
                  <a:srgbClr val="FF3300"/>
                </a:solidFill>
                <a:latin typeface="HGP創英角ｺﾞｼｯｸUB" pitchFamily="50" charset="-128"/>
                <a:ea typeface="HGP創英角ｺﾞｼｯｸUB" pitchFamily="50" charset="-128"/>
              </a:rPr>
              <a:t>での必要性</a:t>
            </a:r>
          </a:p>
          <a:p>
            <a:pPr algn="l" eaLnBrk="1" hangingPunct="1"/>
            <a:r>
              <a:rPr lang="ja-JP" altLang="en-US" sz="1000">
                <a:latin typeface="HGP創英角ｺﾞｼｯｸUB" pitchFamily="50" charset="-128"/>
                <a:ea typeface="HGP創英角ｺﾞｼｯｸUB" pitchFamily="50" charset="-128"/>
              </a:rPr>
              <a:t>　　補修及び取替えの現状復旧のため、既設構造物の変状の原因、機能を確認するために必要となる。</a:t>
            </a:r>
          </a:p>
          <a:p>
            <a:pPr algn="l" eaLnBrk="1" hangingPunct="1"/>
            <a:r>
              <a:rPr lang="en-US" altLang="ja-JP" sz="1600">
                <a:solidFill>
                  <a:srgbClr val="FF3300"/>
                </a:solidFill>
                <a:latin typeface="HGP創英角ｺﾞｼｯｸUB" pitchFamily="50" charset="-128"/>
                <a:ea typeface="HGP創英角ｺﾞｼｯｸUB" pitchFamily="50" charset="-128"/>
              </a:rPr>
              <a:t>2)</a:t>
            </a:r>
            <a:r>
              <a:rPr lang="ja-JP" altLang="en-US" sz="1600" u="sng">
                <a:solidFill>
                  <a:srgbClr val="FF3300"/>
                </a:solidFill>
                <a:latin typeface="HGP創英角ｺﾞｼｯｸUB" pitchFamily="50" charset="-128"/>
                <a:ea typeface="HGP創英角ｺﾞｼｯｸUB" pitchFamily="50" charset="-128"/>
              </a:rPr>
              <a:t>後工事</a:t>
            </a:r>
            <a:r>
              <a:rPr lang="ja-JP" altLang="en-US" sz="1600">
                <a:solidFill>
                  <a:srgbClr val="FF3300"/>
                </a:solidFill>
                <a:latin typeface="HGP創英角ｺﾞｼｯｸUB" pitchFamily="50" charset="-128"/>
                <a:ea typeface="HGP創英角ｺﾞｼｯｸUB" pitchFamily="50" charset="-128"/>
              </a:rPr>
              <a:t>での必要性</a:t>
            </a:r>
          </a:p>
          <a:p>
            <a:pPr algn="l" eaLnBrk="1" hangingPunct="1"/>
            <a:r>
              <a:rPr lang="ja-JP" altLang="en-US" sz="1000">
                <a:latin typeface="HGP創英角ｺﾞｼｯｸUB" pitchFamily="50" charset="-128"/>
                <a:ea typeface="HGP創英角ｺﾞｼｯｸUB" pitchFamily="50" charset="-128"/>
              </a:rPr>
              <a:t>　前工事の出来形などを確認の上、後工事の施工が必要となる。</a:t>
            </a:r>
          </a:p>
          <a:p>
            <a:pPr algn="l" eaLnBrk="1" hangingPunct="1"/>
            <a:r>
              <a:rPr lang="en-US" altLang="ja-JP" sz="1600">
                <a:solidFill>
                  <a:srgbClr val="FF3300"/>
                </a:solidFill>
                <a:latin typeface="HGP創英角ｺﾞｼｯｸUB" pitchFamily="50" charset="-128"/>
                <a:ea typeface="HGP創英角ｺﾞｼｯｸUB" pitchFamily="50" charset="-128"/>
              </a:rPr>
              <a:t>3)</a:t>
            </a:r>
            <a:r>
              <a:rPr lang="ja-JP" altLang="en-US" sz="1600" u="sng">
                <a:solidFill>
                  <a:srgbClr val="FF3300"/>
                </a:solidFill>
                <a:latin typeface="HGP創英角ｺﾞｼｯｸUB" pitchFamily="50" charset="-128"/>
                <a:ea typeface="HGP創英角ｺﾞｼｯｸUB" pitchFamily="50" charset="-128"/>
              </a:rPr>
              <a:t>復旧工事</a:t>
            </a:r>
            <a:r>
              <a:rPr lang="ja-JP" altLang="en-US" sz="1600">
                <a:solidFill>
                  <a:srgbClr val="FF3300"/>
                </a:solidFill>
                <a:latin typeface="HGP創英角ｺﾞｼｯｸUB" pitchFamily="50" charset="-128"/>
                <a:ea typeface="HGP創英角ｺﾞｼｯｸUB" pitchFamily="50" charset="-128"/>
              </a:rPr>
              <a:t>での必要性</a:t>
            </a:r>
          </a:p>
          <a:p>
            <a:pPr algn="l" eaLnBrk="1" hangingPunct="1"/>
            <a:r>
              <a:rPr lang="ja-JP" altLang="en-US" sz="1000">
                <a:latin typeface="HGP創英角ｺﾞｼｯｸUB" pitchFamily="50" charset="-128"/>
                <a:ea typeface="HGP創英角ｺﾞｼｯｸUB" pitchFamily="50" charset="-128"/>
              </a:rPr>
              <a:t>　不可抗力な災害による法面崩壊などでは、復旧のために構造物の元の情報が必要となる。</a:t>
            </a:r>
          </a:p>
        </p:txBody>
      </p:sp>
      <p:sp>
        <p:nvSpPr>
          <p:cNvPr id="15370" name="Rectangle 14"/>
          <p:cNvSpPr>
            <a:spLocks noChangeArrowheads="1"/>
          </p:cNvSpPr>
          <p:nvPr/>
        </p:nvSpPr>
        <p:spPr bwMode="auto">
          <a:xfrm>
            <a:off x="4392613" y="2324100"/>
            <a:ext cx="3527425" cy="611188"/>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800" dirty="0">
                <a:latin typeface="HGP創英角ｺﾞｼｯｸUB" pitchFamily="50" charset="-128"/>
                <a:ea typeface="HGP創英角ｺﾞｼｯｸUB" pitchFamily="50" charset="-128"/>
              </a:rPr>
              <a:t>②</a:t>
            </a:r>
            <a:r>
              <a:rPr lang="ja-JP" altLang="en-US" sz="1800" dirty="0">
                <a:solidFill>
                  <a:srgbClr val="FF0000"/>
                </a:solidFill>
                <a:latin typeface="HGP創英角ｺﾞｼｯｸUB" pitchFamily="50" charset="-128"/>
                <a:ea typeface="HGP創英角ｺﾞｼｯｸUB" pitchFamily="50" charset="-128"/>
              </a:rPr>
              <a:t>工事完成図書</a:t>
            </a:r>
          </a:p>
          <a:p>
            <a:pPr algn="l" eaLnBrk="1" hangingPunct="1"/>
            <a:r>
              <a:rPr lang="ja-JP" altLang="en-US" sz="1800" dirty="0">
                <a:latin typeface="HGP創英角ｺﾞｼｯｸUB" pitchFamily="50" charset="-128"/>
                <a:ea typeface="HGP創英角ｺﾞｼｯｸUB" pitchFamily="50" charset="-128"/>
              </a:rPr>
              <a:t>　　　</a:t>
            </a:r>
            <a:r>
              <a:rPr lang="en-US" altLang="ja-JP" sz="1800" dirty="0">
                <a:latin typeface="HGP創英角ｺﾞｼｯｸUB" pitchFamily="50" charset="-128"/>
                <a:ea typeface="HGP創英角ｺﾞｼｯｸUB" pitchFamily="50" charset="-128"/>
              </a:rPr>
              <a:t>(</a:t>
            </a:r>
            <a:r>
              <a:rPr lang="ja-JP" altLang="en-US" sz="1800" dirty="0">
                <a:latin typeface="HGP創英角ｺﾞｼｯｸUB" pitchFamily="50" charset="-128"/>
                <a:ea typeface="HGP創英角ｺﾞｼｯｸUB" pitchFamily="50" charset="-128"/>
              </a:rPr>
              <a:t>長期保存する書類</a:t>
            </a:r>
            <a:r>
              <a:rPr lang="en-US" altLang="ja-JP" sz="1800" dirty="0">
                <a:latin typeface="HGP創英角ｺﾞｼｯｸUB" pitchFamily="50" charset="-128"/>
                <a:ea typeface="HGP創英角ｺﾞｼｯｸUB" pitchFamily="50" charset="-128"/>
              </a:rPr>
              <a:t>)</a:t>
            </a:r>
          </a:p>
        </p:txBody>
      </p:sp>
      <p:sp>
        <p:nvSpPr>
          <p:cNvPr id="15371" name="Rectangle 17"/>
          <p:cNvSpPr>
            <a:spLocks noChangeArrowheads="1"/>
          </p:cNvSpPr>
          <p:nvPr/>
        </p:nvSpPr>
        <p:spPr bwMode="auto">
          <a:xfrm>
            <a:off x="0" y="115888"/>
            <a:ext cx="7916863"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a:solidFill>
                  <a:schemeClr val="tx2"/>
                </a:solidFill>
                <a:latin typeface="HGP創英角ｺﾞｼｯｸUB" pitchFamily="50" charset="-128"/>
                <a:ea typeface="HGP創英角ｺﾞｼｯｸUB" pitchFamily="50" charset="-128"/>
              </a:rPr>
              <a:t>　</a:t>
            </a:r>
          </a:p>
        </p:txBody>
      </p:sp>
      <p:sp>
        <p:nvSpPr>
          <p:cNvPr id="15372" name="AutoShape 44"/>
          <p:cNvSpPr>
            <a:spLocks noChangeArrowheads="1"/>
          </p:cNvSpPr>
          <p:nvPr/>
        </p:nvSpPr>
        <p:spPr bwMode="auto">
          <a:xfrm>
            <a:off x="1854200" y="5678488"/>
            <a:ext cx="395288"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5373" name="Rectangle 45"/>
          <p:cNvSpPr>
            <a:spLocks noChangeArrowheads="1"/>
          </p:cNvSpPr>
          <p:nvPr/>
        </p:nvSpPr>
        <p:spPr bwMode="auto">
          <a:xfrm>
            <a:off x="2555875" y="5715000"/>
            <a:ext cx="5832475"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dirty="0">
                <a:solidFill>
                  <a:srgbClr val="FF3300"/>
                </a:solidFill>
                <a:latin typeface="HGP創英角ｺﾞｼｯｸUB" pitchFamily="50" charset="-128"/>
                <a:ea typeface="HGP創英角ｺﾞｼｯｸUB" pitchFamily="50" charset="-128"/>
              </a:rPr>
              <a:t>「土木工事の受発注者の業務効率化実施方針」において定義</a:t>
            </a:r>
            <a:endParaRPr lang="en-US" altLang="ja-JP" sz="1600" dirty="0">
              <a:solidFill>
                <a:srgbClr val="FF3300"/>
              </a:solidFill>
              <a:latin typeface="HGP創英角ｺﾞｼｯｸUB" pitchFamily="50" charset="-128"/>
              <a:ea typeface="HGP創英角ｺﾞｼｯｸUB" pitchFamily="50" charset="-128"/>
            </a:endParaRPr>
          </a:p>
          <a:p>
            <a:pPr algn="l" eaLnBrk="1" hangingPunct="1"/>
            <a:r>
              <a:rPr lang="en-US" altLang="ja-JP" sz="1400" u="sng" dirty="0">
                <a:solidFill>
                  <a:srgbClr val="0000FF"/>
                </a:solidFill>
                <a:latin typeface="HGP創英角ｺﾞｼｯｸUB" pitchFamily="50" charset="-128"/>
                <a:ea typeface="HGP創英角ｺﾞｼｯｸUB" pitchFamily="50" charset="-128"/>
              </a:rPr>
              <a:t>http://www.mlit.go.jp/tec/sekisan/sekou/pdf/220929kouritsuka02.pdf</a:t>
            </a:r>
            <a:endParaRPr lang="ja-JP" altLang="en-US" sz="1400" u="sng" dirty="0">
              <a:solidFill>
                <a:srgbClr val="0000FF"/>
              </a:solidFill>
              <a:latin typeface="HGP創英角ｺﾞｼｯｸUB" pitchFamily="50" charset="-128"/>
              <a:ea typeface="HGP創英角ｺﾞｼｯｸUB" pitchFamily="50" charset="-128"/>
            </a:endParaRPr>
          </a:p>
        </p:txBody>
      </p:sp>
      <p:sp>
        <p:nvSpPr>
          <p:cNvPr id="15374" name="角丸四角形吹き出し 1"/>
          <p:cNvSpPr>
            <a:spLocks noChangeArrowheads="1"/>
          </p:cNvSpPr>
          <p:nvPr/>
        </p:nvSpPr>
        <p:spPr bwMode="auto">
          <a:xfrm>
            <a:off x="7810500" y="1751013"/>
            <a:ext cx="1189038" cy="536575"/>
          </a:xfrm>
          <a:prstGeom prst="wedgeRoundRectCallout">
            <a:avLst>
              <a:gd name="adj1" fmla="val -68639"/>
              <a:gd name="adj2" fmla="val 116722"/>
              <a:gd name="adj3" fmla="val 16667"/>
            </a:avLst>
          </a:prstGeom>
          <a:solidFill>
            <a:srgbClr val="FFFF00"/>
          </a:solidFill>
          <a:ln w="31750" algn="ctr">
            <a:solidFill>
              <a:srgbClr val="FF0000"/>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latin typeface="HGP創英角ｺﾞｼｯｸUB" pitchFamily="50" charset="-128"/>
                <a:ea typeface="HGP創英角ｺﾞｼｯｸUB" pitchFamily="50" charset="-128"/>
              </a:rPr>
              <a:t>電子</a:t>
            </a:r>
            <a:r>
              <a:rPr lang="ja-JP" altLang="en-US" sz="1600" b="0" dirty="0" smtClean="0">
                <a:latin typeface="HGP創英角ｺﾞｼｯｸUB" pitchFamily="50" charset="-128"/>
                <a:ea typeface="HGP創英角ｺﾞｼｯｸUB" pitchFamily="50" charset="-128"/>
              </a:rPr>
              <a:t>納品</a:t>
            </a:r>
            <a:endParaRPr lang="ja-JP" altLang="en-US" sz="1600" b="0" dirty="0">
              <a:latin typeface="HGP創英角ｺﾞｼｯｸUB" pitchFamily="50" charset="-128"/>
              <a:ea typeface="HGP創英角ｺﾞｼｯｸUB" pitchFamily="50" charset="-128"/>
            </a:endParaRPr>
          </a:p>
        </p:txBody>
      </p:sp>
      <p:sp>
        <p:nvSpPr>
          <p:cNvPr id="15376" name="Rectangle 6"/>
          <p:cNvSpPr txBox="1">
            <a:spLocks noChangeArrowheads="1"/>
          </p:cNvSpPr>
          <p:nvPr/>
        </p:nvSpPr>
        <p:spPr bwMode="auto">
          <a:xfrm>
            <a:off x="107999" y="0"/>
            <a:ext cx="60483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工事関係書類の明確化に向けて</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en-US" altLang="ja-JP" sz="3600" b="0" dirty="0" smtClean="0">
                <a:latin typeface="HGP創英角ｺﾞｼｯｸUB" pitchFamily="50" charset="-128"/>
                <a:ea typeface="HGP創英角ｺﾞｼｯｸUB" pitchFamily="50" charset="-128"/>
              </a:rPr>
              <a:t>CAD</a:t>
            </a:r>
            <a:r>
              <a:rPr lang="ja-JP" altLang="en-US" sz="3600" b="0" dirty="0" smtClean="0">
                <a:latin typeface="HGP創英角ｺﾞｼｯｸUB" pitchFamily="50" charset="-128"/>
                <a:ea typeface="HGP創英角ｺﾞｼｯｸUB" pitchFamily="50" charset="-128"/>
              </a:rPr>
              <a:t>データの確認</a:t>
            </a:r>
          </a:p>
        </p:txBody>
      </p:sp>
      <p:sp>
        <p:nvSpPr>
          <p:cNvPr id="17414" name="テキスト ボックス 1"/>
          <p:cNvSpPr txBox="1">
            <a:spLocks noChangeArrowheads="1"/>
          </p:cNvSpPr>
          <p:nvPr/>
        </p:nvSpPr>
        <p:spPr bwMode="auto">
          <a:xfrm>
            <a:off x="180000" y="648000"/>
            <a:ext cx="842442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200" b="0" dirty="0">
                <a:latin typeface="HGP創英角ｺﾞｼｯｸUB" pitchFamily="50" charset="-128"/>
                <a:ea typeface="HGP創英角ｺﾞｼｯｸUB" pitchFamily="50" charset="-128"/>
              </a:rPr>
              <a:t>受注者は、</a:t>
            </a:r>
            <a:r>
              <a:rPr lang="ja-JP" altLang="en-US" sz="3200" b="0" u="sng" dirty="0">
                <a:solidFill>
                  <a:srgbClr val="FF0000"/>
                </a:solidFill>
                <a:latin typeface="HGP創英角ｺﾞｼｯｸUB" pitchFamily="50" charset="-128"/>
                <a:ea typeface="HGP創英角ｺﾞｼｯｸUB" pitchFamily="50" charset="-128"/>
              </a:rPr>
              <a:t>すべての図面</a:t>
            </a:r>
            <a:r>
              <a:rPr lang="ja-JP" altLang="en-US" sz="3200" b="0" dirty="0">
                <a:latin typeface="HGP創英角ｺﾞｼｯｸUB" pitchFamily="50" charset="-128"/>
                <a:ea typeface="HGP創英角ｺﾞｼｯｸUB" pitchFamily="50" charset="-128"/>
              </a:rPr>
              <a:t>について「</a:t>
            </a:r>
            <a:r>
              <a:rPr lang="en-US" altLang="ja-JP" sz="3200" b="0" dirty="0">
                <a:latin typeface="HGP創英角ｺﾞｼｯｸUB" pitchFamily="50" charset="-128"/>
                <a:ea typeface="HGP創英角ｺﾞｼｯｸUB" pitchFamily="50" charset="-128"/>
              </a:rPr>
              <a:t>CAD </a:t>
            </a:r>
            <a:r>
              <a:rPr lang="ja-JP" altLang="en-US" sz="3200" b="0" dirty="0">
                <a:latin typeface="HGP創英角ｺﾞｼｯｸUB" pitchFamily="50" charset="-128"/>
                <a:ea typeface="HGP創英角ｺﾞｼｯｸUB" pitchFamily="50" charset="-128"/>
              </a:rPr>
              <a:t>基準」に適合しているか確認します。なお</a:t>
            </a:r>
            <a:r>
              <a:rPr lang="ja-JP" altLang="en-US" sz="3200" b="0" dirty="0" smtClean="0">
                <a:latin typeface="HGP創英角ｺﾞｼｯｸUB" pitchFamily="50" charset="-128"/>
                <a:ea typeface="HGP創英角ｺﾞｼｯｸUB" pitchFamily="50" charset="-128"/>
              </a:rPr>
              <a:t>、</a:t>
            </a:r>
            <a:r>
              <a:rPr lang="en-US" altLang="ja-JP" sz="3200" b="0" dirty="0" smtClean="0">
                <a:latin typeface="HGP創英角ｺﾞｼｯｸUB" pitchFamily="50" charset="-128"/>
                <a:ea typeface="HGP創英角ｺﾞｼｯｸUB" pitchFamily="50" charset="-128"/>
              </a:rPr>
              <a:t>CAD </a:t>
            </a:r>
            <a:r>
              <a:rPr lang="ja-JP" altLang="en-US" sz="3200" b="0" dirty="0">
                <a:latin typeface="HGP創英角ｺﾞｼｯｸUB" pitchFamily="50" charset="-128"/>
                <a:ea typeface="HGP創英角ｺﾞｼｯｸUB" pitchFamily="50" charset="-128"/>
              </a:rPr>
              <a:t>データのチェック内容の詳細については「</a:t>
            </a:r>
            <a:r>
              <a:rPr lang="en-US" altLang="ja-JP" sz="3200" b="0" dirty="0">
                <a:latin typeface="HGP創英角ｺﾞｼｯｸUB" pitchFamily="50" charset="-128"/>
                <a:ea typeface="HGP創英角ｺﾞｼｯｸUB" pitchFamily="50" charset="-128"/>
              </a:rPr>
              <a:t>CAD </a:t>
            </a:r>
            <a:r>
              <a:rPr lang="ja-JP" altLang="en-US" sz="3200" b="0" dirty="0">
                <a:latin typeface="HGP創英角ｺﾞｼｯｸUB" pitchFamily="50" charset="-128"/>
                <a:ea typeface="HGP創英角ｺﾞｼｯｸUB" pitchFamily="50" charset="-128"/>
              </a:rPr>
              <a:t>ガイドライン」を参照して</a:t>
            </a:r>
            <a:r>
              <a:rPr lang="ja-JP" altLang="en-US" sz="3200" b="0" dirty="0" smtClean="0">
                <a:latin typeface="HGP創英角ｺﾞｼｯｸUB" pitchFamily="50" charset="-128"/>
                <a:ea typeface="HGP創英角ｺﾞｼｯｸUB" pitchFamily="50" charset="-128"/>
              </a:rPr>
              <a:t>ください</a:t>
            </a:r>
            <a:r>
              <a:rPr lang="ja-JP" altLang="en-US" sz="3200" b="0" dirty="0">
                <a:latin typeface="HGP創英角ｺﾞｼｯｸUB" pitchFamily="50" charset="-128"/>
                <a:ea typeface="HGP創英角ｺﾞｼｯｸUB" pitchFamily="50" charset="-128"/>
              </a:rPr>
              <a:t>。</a:t>
            </a:r>
          </a:p>
        </p:txBody>
      </p:sp>
      <p:sp>
        <p:nvSpPr>
          <p:cNvPr id="9" name="正方形/長方形 180"/>
          <p:cNvSpPr>
            <a:spLocks noChangeArrowheads="1"/>
          </p:cNvSpPr>
          <p:nvPr/>
        </p:nvSpPr>
        <p:spPr bwMode="auto">
          <a:xfrm>
            <a:off x="4860032" y="5949269"/>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3" name="正方形/長方形 2"/>
          <p:cNvSpPr/>
          <p:nvPr/>
        </p:nvSpPr>
        <p:spPr>
          <a:xfrm>
            <a:off x="755576" y="2710103"/>
            <a:ext cx="806526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a:r>
              <a:rPr lang="ja-JP" altLang="en-US" sz="2000" b="0" dirty="0">
                <a:latin typeface="HGP創英角ｺﾞｼｯｸUB" pitchFamily="50" charset="-128"/>
                <a:ea typeface="HGP創英角ｺﾞｼｯｸUB" pitchFamily="50" charset="-128"/>
              </a:rPr>
              <a:t>ｱ</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作図されている内容（データ欠落・文字化け等）</a:t>
            </a:r>
          </a:p>
          <a:p>
            <a:pPr algn="l"/>
            <a:r>
              <a:rPr lang="ja-JP" altLang="en-US" sz="2000" b="0" dirty="0">
                <a:latin typeface="HGP創英角ｺﾞｼｯｸUB" pitchFamily="50" charset="-128"/>
                <a:ea typeface="HGP創英角ｺﾞｼｯｸUB" pitchFamily="50" charset="-128"/>
              </a:rPr>
              <a:t>ｲ</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適切なレイヤに作図（レイヤの内容確認）</a:t>
            </a:r>
          </a:p>
          <a:p>
            <a:pPr algn="l"/>
            <a:r>
              <a:rPr lang="ja-JP" altLang="en-US" sz="2000" b="0" dirty="0">
                <a:latin typeface="HGP創英角ｺﾞｼｯｸUB" pitchFamily="50" charset="-128"/>
                <a:ea typeface="HGP創英角ｺﾞｼｯｸUB" pitchFamily="50" charset="-128"/>
              </a:rPr>
              <a:t>ｳ</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紙図面との整合（印刷時の見え方とデータとの同一性確認）</a:t>
            </a:r>
          </a:p>
          <a:p>
            <a:pPr algn="l"/>
            <a:r>
              <a:rPr lang="ja-JP" altLang="en-US" sz="2000" b="0" dirty="0">
                <a:latin typeface="HGP創英角ｺﾞｼｯｸUB" pitchFamily="50" charset="-128"/>
                <a:ea typeface="HGP創英角ｺﾞｼｯｸUB" pitchFamily="50" charset="-128"/>
              </a:rPr>
              <a:t>ｴ</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図面の大きさ（設定確認）</a:t>
            </a:r>
          </a:p>
          <a:p>
            <a:pPr algn="l"/>
            <a:r>
              <a:rPr lang="ja-JP" altLang="en-US" sz="2000" b="0" dirty="0">
                <a:latin typeface="HGP創英角ｺﾞｼｯｸUB" pitchFamily="50" charset="-128"/>
                <a:ea typeface="HGP創英角ｺﾞｼｯｸUB" pitchFamily="50" charset="-128"/>
              </a:rPr>
              <a:t>ｵ</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図面の正位（設定確認）</a:t>
            </a:r>
          </a:p>
          <a:p>
            <a:pPr algn="l"/>
            <a:r>
              <a:rPr lang="ja-JP" altLang="en-US" sz="2000" b="0" dirty="0">
                <a:latin typeface="HGP創英角ｺﾞｼｯｸUB" pitchFamily="50" charset="-128"/>
                <a:ea typeface="HGP創英角ｺﾞｼｯｸUB" pitchFamily="50" charset="-128"/>
              </a:rPr>
              <a:t>ｶ</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輪郭線の余白（設定確認）</a:t>
            </a:r>
          </a:p>
          <a:p>
            <a:pPr algn="l"/>
            <a:r>
              <a:rPr lang="zh-TW" altLang="en-US" sz="2000" b="0" dirty="0">
                <a:latin typeface="HGP創英角ｺﾞｼｯｸUB" pitchFamily="50" charset="-128"/>
                <a:ea typeface="HGP創英角ｺﾞｼｯｸUB" pitchFamily="50" charset="-128"/>
              </a:rPr>
              <a:t>ｷ</a:t>
            </a:r>
            <a:r>
              <a:rPr lang="en-US" altLang="zh-TW" sz="2000" b="0" dirty="0">
                <a:latin typeface="HGP創英角ｺﾞｼｯｸUB" pitchFamily="50" charset="-128"/>
                <a:ea typeface="HGP創英角ｺﾞｼｯｸUB" pitchFamily="50" charset="-128"/>
              </a:rPr>
              <a:t>) </a:t>
            </a:r>
            <a:r>
              <a:rPr lang="zh-TW" altLang="en-US" sz="2000" b="0" dirty="0">
                <a:latin typeface="HGP創英角ｺﾞｼｯｸUB" pitchFamily="50" charset="-128"/>
                <a:ea typeface="HGP創英角ｺﾞｼｯｸUB" pitchFamily="50" charset="-128"/>
              </a:rPr>
              <a:t>表題欄（記載事項等内容確認）</a:t>
            </a:r>
          </a:p>
          <a:p>
            <a:pPr algn="l"/>
            <a:r>
              <a:rPr lang="ja-JP" altLang="en-US" sz="2000" b="0" dirty="0">
                <a:latin typeface="HGP創英角ｺﾞｼｯｸUB" pitchFamily="50" charset="-128"/>
                <a:ea typeface="HGP創英角ｺﾞｼｯｸUB" pitchFamily="50" charset="-128"/>
              </a:rPr>
              <a:t>ｸ</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尺度（共通仕様書に示す縮尺）</a:t>
            </a:r>
          </a:p>
          <a:p>
            <a:pPr algn="l"/>
            <a:r>
              <a:rPr lang="ja-JP" altLang="en-US" sz="2000" b="0" dirty="0">
                <a:latin typeface="HGP創英角ｺﾞｼｯｸUB" pitchFamily="50" charset="-128"/>
                <a:ea typeface="HGP創英角ｺﾞｼｯｸUB" pitchFamily="50" charset="-128"/>
              </a:rPr>
              <a:t>ｹ</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色</a:t>
            </a:r>
          </a:p>
          <a:p>
            <a:pPr algn="l"/>
            <a:r>
              <a:rPr lang="ja-JP" altLang="en-US" sz="2000" b="0" dirty="0">
                <a:latin typeface="HGP創英角ｺﾞｼｯｸUB" pitchFamily="50" charset="-128"/>
                <a:ea typeface="HGP創英角ｺﾞｼｯｸUB" pitchFamily="50" charset="-128"/>
              </a:rPr>
              <a:t>ｺ</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線</a:t>
            </a:r>
          </a:p>
          <a:p>
            <a:pPr algn="l"/>
            <a:r>
              <a:rPr lang="ja-JP" altLang="en-US" sz="2000" b="0" dirty="0">
                <a:latin typeface="HGP創英角ｺﾞｼｯｸUB" pitchFamily="50" charset="-128"/>
                <a:ea typeface="HGP創英角ｺﾞｼｯｸUB" pitchFamily="50" charset="-128"/>
              </a:rPr>
              <a:t>ｻ</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文字</a:t>
            </a:r>
          </a:p>
        </p:txBody>
      </p:sp>
    </p:spTree>
    <p:extLst>
      <p:ext uri="{BB962C8B-B14F-4D97-AF65-F5344CB8AC3E}">
        <p14:creationId xmlns="" xmlns:p14="http://schemas.microsoft.com/office/powerpoint/2010/main" val="13990194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電子納品チェックシステムを利用した成果品のチェック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0814137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180"/>
          <p:cNvSpPr>
            <a:spLocks noChangeArrowheads="1"/>
          </p:cNvSpPr>
          <p:nvPr/>
        </p:nvSpPr>
        <p:spPr bwMode="auto">
          <a:xfrm>
            <a:off x="5003800" y="5842000"/>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17410" name="正方形/長方形 2"/>
          <p:cNvSpPr>
            <a:spLocks noChangeArrowheads="1"/>
          </p:cNvSpPr>
          <p:nvPr/>
        </p:nvSpPr>
        <p:spPr bwMode="auto">
          <a:xfrm>
            <a:off x="144463" y="2024063"/>
            <a:ext cx="8820150" cy="3421062"/>
          </a:xfrm>
          <a:prstGeom prst="rect">
            <a:avLst/>
          </a:prstGeom>
          <a:noFill/>
          <a:ln w="57150" algn="ctr">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電子成果品の内容確認</a:t>
            </a:r>
          </a:p>
        </p:txBody>
      </p:sp>
      <p:sp>
        <p:nvSpPr>
          <p:cNvPr id="17412" name="Rectangle 4"/>
          <p:cNvSpPr>
            <a:spLocks noChangeArrowheads="1"/>
          </p:cNvSpPr>
          <p:nvPr/>
        </p:nvSpPr>
        <p:spPr bwMode="auto">
          <a:xfrm>
            <a:off x="36513" y="2024063"/>
            <a:ext cx="8928100" cy="3421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電子納品チェックシステム（土木） 　</a:t>
            </a:r>
            <a:r>
              <a:rPr lang="en-US" altLang="ja-JP" sz="3200" b="0" dirty="0" smtClean="0">
                <a:latin typeface="HGP創英角ｺﾞｼｯｸUB" pitchFamily="50" charset="-128"/>
                <a:ea typeface="HGP創英角ｺﾞｼｯｸUB" pitchFamily="50" charset="-128"/>
              </a:rPr>
              <a:t>Ver.10.0.0</a:t>
            </a:r>
          </a:p>
          <a:p>
            <a:pPr algn="l" eaLnBrk="1" hangingPunct="1">
              <a:spcBef>
                <a:spcPct val="20000"/>
              </a:spcBef>
              <a:buFontTx/>
              <a:buChar char="•"/>
            </a:pPr>
            <a:endParaRPr lang="en-US" altLang="ja-JP"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電子納品チェックシステム（電通） 　</a:t>
            </a:r>
            <a:r>
              <a:rPr lang="en-US" altLang="ja-JP" sz="3200" b="0" dirty="0" smtClean="0">
                <a:latin typeface="HGP創英角ｺﾞｼｯｸUB" pitchFamily="50" charset="-128"/>
                <a:ea typeface="HGP創英角ｺﾞｼｯｸUB" pitchFamily="50" charset="-128"/>
              </a:rPr>
              <a:t>Ver.6.0.0</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対象：電気通信設備編の要領で作成された電子成果品</a:t>
            </a:r>
          </a:p>
          <a:p>
            <a:pPr algn="l" eaLnBrk="1" hangingPunct="1">
              <a:spcBef>
                <a:spcPct val="20000"/>
              </a:spcBef>
            </a:pPr>
            <a:endParaRPr lang="ja-JP" altLang="en-US"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電子納品チェックシステム（機械） 　</a:t>
            </a:r>
            <a:r>
              <a:rPr lang="en-US" altLang="ja-JP" sz="3200" b="0" dirty="0" smtClean="0">
                <a:latin typeface="HGP創英角ｺﾞｼｯｸUB" pitchFamily="50" charset="-128"/>
                <a:ea typeface="HGP創英角ｺﾞｼｯｸUB" pitchFamily="50" charset="-128"/>
              </a:rPr>
              <a:t>Ver.4.0.0</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対象：機械設備工事編の要領で作成された電子成果品</a:t>
            </a: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17413" name="Rectangle 8"/>
          <p:cNvSpPr>
            <a:spLocks noChangeArrowheads="1"/>
          </p:cNvSpPr>
          <p:nvPr/>
        </p:nvSpPr>
        <p:spPr bwMode="auto">
          <a:xfrm>
            <a:off x="180000" y="5553869"/>
            <a:ext cx="35925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2400" b="0" dirty="0">
                <a:solidFill>
                  <a:srgbClr val="FF0000"/>
                </a:solidFill>
                <a:latin typeface="HGP創英角ｺﾞｼｯｸUB" pitchFamily="50" charset="-128"/>
                <a:ea typeface="HGP創英角ｺﾞｼｯｸUB" pitchFamily="50" charset="-128"/>
              </a:rPr>
              <a:t>【</a:t>
            </a:r>
            <a:r>
              <a:rPr lang="en-US" altLang="ja-JP" sz="2400" b="0" dirty="0" smtClean="0">
                <a:solidFill>
                  <a:srgbClr val="FF0000"/>
                </a:solidFill>
                <a:latin typeface="HGP創英角ｺﾞｼｯｸUB" pitchFamily="50" charset="-128"/>
                <a:ea typeface="HGP創英角ｺﾞｼｯｸUB" pitchFamily="50" charset="-128"/>
              </a:rPr>
              <a:t>2016</a:t>
            </a:r>
            <a:r>
              <a:rPr lang="ja-JP" altLang="en-US" sz="2400" b="0" dirty="0" smtClean="0">
                <a:solidFill>
                  <a:srgbClr val="FF0000"/>
                </a:solidFill>
                <a:latin typeface="HGP創英角ｺﾞｼｯｸUB" pitchFamily="50" charset="-128"/>
                <a:ea typeface="HGP創英角ｺﾞｼｯｸUB" pitchFamily="50" charset="-128"/>
              </a:rPr>
              <a:t>年</a:t>
            </a:r>
            <a:r>
              <a:rPr lang="en-US" altLang="ja-JP" sz="2400" b="0" dirty="0" smtClean="0">
                <a:solidFill>
                  <a:srgbClr val="FF0000"/>
                </a:solidFill>
                <a:latin typeface="HGP創英角ｺﾞｼｯｸUB" pitchFamily="50" charset="-128"/>
                <a:ea typeface="HGP創英角ｺﾞｼｯｸUB" pitchFamily="50" charset="-128"/>
              </a:rPr>
              <a:t>11</a:t>
            </a:r>
            <a:r>
              <a:rPr lang="ja-JP" altLang="en-US" sz="2400" b="0" dirty="0" smtClean="0">
                <a:solidFill>
                  <a:srgbClr val="FF0000"/>
                </a:solidFill>
                <a:latin typeface="HGP創英角ｺﾞｼｯｸUB" pitchFamily="50" charset="-128"/>
                <a:ea typeface="HGP創英角ｺﾞｼｯｸUB" pitchFamily="50" charset="-128"/>
              </a:rPr>
              <a:t>月現在</a:t>
            </a:r>
            <a:r>
              <a:rPr lang="en-US" altLang="ja-JP" sz="2400" b="0" dirty="0" smtClean="0">
                <a:solidFill>
                  <a:srgbClr val="FF0000"/>
                </a:solidFill>
                <a:latin typeface="HGP創英角ｺﾞｼｯｸUB" pitchFamily="50" charset="-128"/>
                <a:ea typeface="HGP創英角ｺﾞｼｯｸUB" pitchFamily="50" charset="-128"/>
              </a:rPr>
              <a:t>】</a:t>
            </a:r>
            <a:endParaRPr lang="en-US" altLang="ja-JP" sz="2400" b="0" dirty="0">
              <a:solidFill>
                <a:srgbClr val="FF0000"/>
              </a:solidFill>
              <a:latin typeface="HGP創英角ｺﾞｼｯｸUB" pitchFamily="50" charset="-128"/>
              <a:ea typeface="HGP創英角ｺﾞｼｯｸUB" pitchFamily="50" charset="-128"/>
            </a:endParaRPr>
          </a:p>
        </p:txBody>
      </p:sp>
      <p:sp>
        <p:nvSpPr>
          <p:cNvPr id="17414" name="テキスト ボックス 1"/>
          <p:cNvSpPr txBox="1">
            <a:spLocks noChangeArrowheads="1"/>
          </p:cNvSpPr>
          <p:nvPr/>
        </p:nvSpPr>
        <p:spPr bwMode="auto">
          <a:xfrm>
            <a:off x="180000" y="648000"/>
            <a:ext cx="842442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電子成果品の内容確認には</a:t>
            </a:r>
            <a:endParaRPr lang="en-US" altLang="ja-JP" sz="3600" b="0" dirty="0">
              <a:latin typeface="HGP創英角ｺﾞｼｯｸUB" pitchFamily="50" charset="-128"/>
              <a:ea typeface="HGP創英角ｺﾞｼｯｸUB" pitchFamily="50" charset="-128"/>
            </a:endParaRPr>
          </a:p>
          <a:p>
            <a:pPr algn="l" eaLnBrk="1" hangingPunct="1"/>
            <a:r>
              <a:rPr lang="ja-JP" altLang="en-US" sz="3600" b="0" dirty="0" smtClean="0">
                <a:latin typeface="HGP創英角ｺﾞｼｯｸUB" pitchFamily="50" charset="-128"/>
                <a:ea typeface="HGP創英角ｺﾞｼｯｸUB" pitchFamily="50" charset="-128"/>
              </a:rPr>
              <a:t>「</a:t>
            </a:r>
            <a:r>
              <a:rPr lang="ja-JP" altLang="en-US" sz="3600" b="0" dirty="0">
                <a:solidFill>
                  <a:srgbClr val="FF0000"/>
                </a:solidFill>
                <a:latin typeface="HGP創英角ｺﾞｼｯｸUB" pitchFamily="50" charset="-128"/>
                <a:ea typeface="HGP創英角ｺﾞｼｯｸUB" pitchFamily="50" charset="-128"/>
              </a:rPr>
              <a:t>電子納品チェックシステム</a:t>
            </a:r>
            <a:r>
              <a:rPr lang="ja-JP" altLang="en-US" sz="3600" b="0" dirty="0">
                <a:latin typeface="HGP創英角ｺﾞｼｯｸUB" pitchFamily="50" charset="-128"/>
                <a:ea typeface="HGP創英角ｺﾞｼｯｸUB" pitchFamily="50" charset="-128"/>
              </a:rPr>
              <a:t>」を利用します。</a:t>
            </a:r>
          </a:p>
        </p:txBody>
      </p:sp>
    </p:spTree>
    <p:extLst>
      <p:ext uri="{BB962C8B-B14F-4D97-AF65-F5344CB8AC3E}">
        <p14:creationId xmlns="" xmlns:p14="http://schemas.microsoft.com/office/powerpoint/2010/main" val="31914919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1"/>
          <p:cNvPicPr>
            <a:picLocks noChangeAspect="1" noChangeArrowheads="1"/>
          </p:cNvPicPr>
          <p:nvPr/>
        </p:nvPicPr>
        <p:blipFill>
          <a:blip r:embed="rId3" cstate="print"/>
          <a:srcRect/>
          <a:stretch>
            <a:fillRect/>
          </a:stretch>
        </p:blipFill>
        <p:spPr bwMode="auto">
          <a:xfrm>
            <a:off x="870343" y="764703"/>
            <a:ext cx="7213488" cy="5472609"/>
          </a:xfrm>
          <a:prstGeom prst="rect">
            <a:avLst/>
          </a:prstGeom>
          <a:noFill/>
          <a:ln w="9525">
            <a:noFill/>
            <a:miter lim="800000"/>
            <a:headEnd/>
            <a:tailEnd/>
          </a:ln>
        </p:spPr>
      </p:pic>
      <p:sp>
        <p:nvSpPr>
          <p:cNvPr id="1843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電子成果品の内容確認</a:t>
            </a:r>
          </a:p>
        </p:txBody>
      </p:sp>
      <p:sp>
        <p:nvSpPr>
          <p:cNvPr id="18436" name="Rectangle 4"/>
          <p:cNvSpPr>
            <a:spLocks noChangeArrowheads="1"/>
          </p:cNvSpPr>
          <p:nvPr/>
        </p:nvSpPr>
        <p:spPr bwMode="auto">
          <a:xfrm>
            <a:off x="1755030" y="1130846"/>
            <a:ext cx="749300" cy="46513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37" name="Freeform 5"/>
          <p:cNvSpPr>
            <a:spLocks/>
          </p:cNvSpPr>
          <p:nvPr/>
        </p:nvSpPr>
        <p:spPr bwMode="auto">
          <a:xfrm>
            <a:off x="2313830" y="864146"/>
            <a:ext cx="2362200" cy="277812"/>
          </a:xfrm>
          <a:custGeom>
            <a:avLst/>
            <a:gdLst>
              <a:gd name="T0" fmla="*/ 0 w 1488"/>
              <a:gd name="T1" fmla="*/ 2147483647 h 96"/>
              <a:gd name="T2" fmla="*/ 2147483647 w 1488"/>
              <a:gd name="T3" fmla="*/ 0 h 96"/>
              <a:gd name="T4" fmla="*/ 2147483647 w 1488"/>
              <a:gd name="T5" fmla="*/ 0 h 96"/>
              <a:gd name="T6" fmla="*/ 0 60000 65536"/>
              <a:gd name="T7" fmla="*/ 0 60000 65536"/>
              <a:gd name="T8" fmla="*/ 0 60000 65536"/>
              <a:gd name="T9" fmla="*/ 0 w 1488"/>
              <a:gd name="T10" fmla="*/ 0 h 96"/>
              <a:gd name="T11" fmla="*/ 1488 w 1488"/>
              <a:gd name="T12" fmla="*/ 96 h 96"/>
            </a:gdLst>
            <a:ahLst/>
            <a:cxnLst>
              <a:cxn ang="T6">
                <a:pos x="T0" y="T1"/>
              </a:cxn>
              <a:cxn ang="T7">
                <a:pos x="T2" y="T3"/>
              </a:cxn>
              <a:cxn ang="T8">
                <a:pos x="T4" y="T5"/>
              </a:cxn>
            </a:cxnLst>
            <a:rect l="T9" t="T10" r="T11" b="T12"/>
            <a:pathLst>
              <a:path w="1488" h="96">
                <a:moveTo>
                  <a:pt x="0" y="96"/>
                </a:moveTo>
                <a:lnTo>
                  <a:pt x="96" y="0"/>
                </a:lnTo>
                <a:lnTo>
                  <a:pt x="1488" y="0"/>
                </a:lnTo>
              </a:path>
            </a:pathLst>
          </a:cu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ja-JP" altLang="en-US"/>
          </a:p>
        </p:txBody>
      </p:sp>
      <p:sp>
        <p:nvSpPr>
          <p:cNvPr id="18438" name="Text Box 6"/>
          <p:cNvSpPr txBox="1">
            <a:spLocks noChangeArrowheads="1"/>
          </p:cNvSpPr>
          <p:nvPr/>
        </p:nvSpPr>
        <p:spPr bwMode="auto">
          <a:xfrm>
            <a:off x="4676030" y="692696"/>
            <a:ext cx="3208338"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チェック結果の印刷やファイル出力</a:t>
            </a:r>
          </a:p>
        </p:txBody>
      </p:sp>
      <p:sp>
        <p:nvSpPr>
          <p:cNvPr id="18439" name="Freeform 7"/>
          <p:cNvSpPr>
            <a:spLocks/>
          </p:cNvSpPr>
          <p:nvPr/>
        </p:nvSpPr>
        <p:spPr bwMode="auto">
          <a:xfrm flipV="1">
            <a:off x="3707841" y="1622425"/>
            <a:ext cx="1165225" cy="201613"/>
          </a:xfrm>
          <a:custGeom>
            <a:avLst/>
            <a:gdLst>
              <a:gd name="T0" fmla="*/ 0 w 1104"/>
              <a:gd name="T1" fmla="*/ 2147483647 h 96"/>
              <a:gd name="T2" fmla="*/ 2147483647 w 1104"/>
              <a:gd name="T3" fmla="*/ 0 h 96"/>
              <a:gd name="T4" fmla="*/ 2147483647 w 1104"/>
              <a:gd name="T5" fmla="*/ 0 h 96"/>
              <a:gd name="T6" fmla="*/ 0 60000 65536"/>
              <a:gd name="T7" fmla="*/ 0 60000 65536"/>
              <a:gd name="T8" fmla="*/ 0 60000 65536"/>
              <a:gd name="T9" fmla="*/ 0 w 1104"/>
              <a:gd name="T10" fmla="*/ 0 h 96"/>
              <a:gd name="T11" fmla="*/ 1104 w 1104"/>
              <a:gd name="T12" fmla="*/ 96 h 96"/>
            </a:gdLst>
            <a:ahLst/>
            <a:cxnLst>
              <a:cxn ang="T6">
                <a:pos x="T0" y="T1"/>
              </a:cxn>
              <a:cxn ang="T7">
                <a:pos x="T2" y="T3"/>
              </a:cxn>
              <a:cxn ang="T8">
                <a:pos x="T4" y="T5"/>
              </a:cxn>
            </a:cxnLst>
            <a:rect l="T9" t="T10" r="T11" b="T12"/>
            <a:pathLst>
              <a:path w="1104" h="96">
                <a:moveTo>
                  <a:pt x="0" y="96"/>
                </a:moveTo>
                <a:lnTo>
                  <a:pt x="48" y="0"/>
                </a:lnTo>
                <a:lnTo>
                  <a:pt x="1104" y="0"/>
                </a:lnTo>
              </a:path>
            </a:pathLst>
          </a:cu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rot="10800000" wrap="none"/>
          <a:lstStyle/>
          <a:p>
            <a:endParaRPr lang="ja-JP" altLang="en-US"/>
          </a:p>
        </p:txBody>
      </p:sp>
      <p:sp>
        <p:nvSpPr>
          <p:cNvPr id="18440" name="Text Box 8"/>
          <p:cNvSpPr txBox="1">
            <a:spLocks noChangeArrowheads="1"/>
          </p:cNvSpPr>
          <p:nvPr/>
        </p:nvSpPr>
        <p:spPr bwMode="auto">
          <a:xfrm>
            <a:off x="4873066" y="1609725"/>
            <a:ext cx="3335338" cy="338138"/>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電子媒体に格納されたデータの閲覧</a:t>
            </a:r>
          </a:p>
        </p:txBody>
      </p:sp>
      <p:sp>
        <p:nvSpPr>
          <p:cNvPr id="18441" name="Rectangle 9"/>
          <p:cNvSpPr>
            <a:spLocks noChangeArrowheads="1"/>
          </p:cNvSpPr>
          <p:nvPr/>
        </p:nvSpPr>
        <p:spPr bwMode="auto">
          <a:xfrm>
            <a:off x="899592" y="2780928"/>
            <a:ext cx="7200800" cy="178631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42" name="Text Box 10"/>
          <p:cNvSpPr txBox="1">
            <a:spLocks noChangeArrowheads="1"/>
          </p:cNvSpPr>
          <p:nvPr/>
        </p:nvSpPr>
        <p:spPr bwMode="auto">
          <a:xfrm>
            <a:off x="2743200" y="5541963"/>
            <a:ext cx="4168775"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dirty="0">
                <a:latin typeface="HGP創英角ｺﾞｼｯｸUB" pitchFamily="50" charset="-128"/>
                <a:ea typeface="HGP創英角ｺﾞｼｯｸUB" pitchFamily="50" charset="-128"/>
              </a:rPr>
              <a:t>チェックによって検出されたエラーを一覧表示</a:t>
            </a:r>
          </a:p>
        </p:txBody>
      </p:sp>
      <p:sp>
        <p:nvSpPr>
          <p:cNvPr id="18443" name="Freeform 11"/>
          <p:cNvSpPr>
            <a:spLocks/>
          </p:cNvSpPr>
          <p:nvPr/>
        </p:nvSpPr>
        <p:spPr bwMode="auto">
          <a:xfrm>
            <a:off x="1981200" y="4567238"/>
            <a:ext cx="762000" cy="1203325"/>
          </a:xfrm>
          <a:custGeom>
            <a:avLst/>
            <a:gdLst>
              <a:gd name="T0" fmla="*/ 0 w 480"/>
              <a:gd name="T1" fmla="*/ 0 h 240"/>
              <a:gd name="T2" fmla="*/ 2147483647 w 480"/>
              <a:gd name="T3" fmla="*/ 2147483647 h 240"/>
              <a:gd name="T4" fmla="*/ 2147483647 w 480"/>
              <a:gd name="T5" fmla="*/ 2147483647 h 240"/>
              <a:gd name="T6" fmla="*/ 0 60000 65536"/>
              <a:gd name="T7" fmla="*/ 0 60000 65536"/>
              <a:gd name="T8" fmla="*/ 0 60000 65536"/>
              <a:gd name="T9" fmla="*/ 0 w 480"/>
              <a:gd name="T10" fmla="*/ 0 h 240"/>
              <a:gd name="T11" fmla="*/ 480 w 480"/>
              <a:gd name="T12" fmla="*/ 240 h 240"/>
            </a:gdLst>
            <a:ahLst/>
            <a:cxnLst>
              <a:cxn ang="T6">
                <a:pos x="T0" y="T1"/>
              </a:cxn>
              <a:cxn ang="T7">
                <a:pos x="T2" y="T3"/>
              </a:cxn>
              <a:cxn ang="T8">
                <a:pos x="T4" y="T5"/>
              </a:cxn>
            </a:cxnLst>
            <a:rect l="T9" t="T10" r="T11" b="T12"/>
            <a:pathLst>
              <a:path w="480" h="240">
                <a:moveTo>
                  <a:pt x="0" y="0"/>
                </a:moveTo>
                <a:lnTo>
                  <a:pt x="96" y="240"/>
                </a:lnTo>
                <a:lnTo>
                  <a:pt x="480" y="240"/>
                </a:lnTo>
              </a:path>
            </a:pathLst>
          </a:cu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ja-JP" altLang="en-US"/>
          </a:p>
        </p:txBody>
      </p:sp>
      <p:sp>
        <p:nvSpPr>
          <p:cNvPr id="18444" name="Rectangle 12"/>
          <p:cNvSpPr>
            <a:spLocks noChangeArrowheads="1"/>
          </p:cNvSpPr>
          <p:nvPr/>
        </p:nvSpPr>
        <p:spPr bwMode="auto">
          <a:xfrm>
            <a:off x="3349066" y="1144588"/>
            <a:ext cx="749300" cy="46513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3093960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1"/>
          <p:cNvPicPr>
            <a:picLocks noChangeAspect="1" noChangeArrowheads="1"/>
          </p:cNvPicPr>
          <p:nvPr/>
        </p:nvPicPr>
        <p:blipFill>
          <a:blip r:embed="rId3" cstate="print"/>
          <a:srcRect/>
          <a:stretch>
            <a:fillRect/>
          </a:stretch>
        </p:blipFill>
        <p:spPr bwMode="auto">
          <a:xfrm>
            <a:off x="683568" y="739250"/>
            <a:ext cx="7236805" cy="5115673"/>
          </a:xfrm>
          <a:prstGeom prst="rect">
            <a:avLst/>
          </a:prstGeom>
          <a:noFill/>
          <a:ln w="88900" cmpd="thickThin">
            <a:solidFill>
              <a:schemeClr val="tx1"/>
            </a:solidFill>
            <a:miter lim="800000"/>
            <a:headEnd/>
            <a:tailEnd/>
          </a:ln>
        </p:spPr>
      </p:pic>
      <p:sp>
        <p:nvSpPr>
          <p:cNvPr id="1331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チェック結果の確認①</a:t>
            </a:r>
          </a:p>
        </p:txBody>
      </p:sp>
      <p:sp>
        <p:nvSpPr>
          <p:cNvPr id="13317" name="テキスト ボックス 3"/>
          <p:cNvSpPr txBox="1">
            <a:spLocks noChangeArrowheads="1"/>
          </p:cNvSpPr>
          <p:nvPr/>
        </p:nvSpPr>
        <p:spPr bwMode="auto">
          <a:xfrm>
            <a:off x="1688016" y="5867980"/>
            <a:ext cx="54441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5" name="右中かっこ 4"/>
          <p:cNvSpPr/>
          <p:nvPr/>
        </p:nvSpPr>
        <p:spPr bwMode="auto">
          <a:xfrm>
            <a:off x="6659563" y="3068638"/>
            <a:ext cx="504825" cy="2160587"/>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dirty="0"/>
          </a:p>
        </p:txBody>
      </p:sp>
      <p:sp>
        <p:nvSpPr>
          <p:cNvPr id="13319" name="テキスト ボックス 5"/>
          <p:cNvSpPr txBox="1">
            <a:spLocks noChangeArrowheads="1"/>
          </p:cNvSpPr>
          <p:nvPr/>
        </p:nvSpPr>
        <p:spPr bwMode="auto">
          <a:xfrm>
            <a:off x="7272338" y="3825875"/>
            <a:ext cx="1546225"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事前協議との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3320" name="正方形/長方形 7"/>
          <p:cNvSpPr>
            <a:spLocks noChangeArrowheads="1"/>
          </p:cNvSpPr>
          <p:nvPr/>
        </p:nvSpPr>
        <p:spPr bwMode="auto">
          <a:xfrm>
            <a:off x="3527884" y="3321050"/>
            <a:ext cx="108012" cy="1368090"/>
          </a:xfrm>
          <a:prstGeom prst="rect">
            <a:avLst/>
          </a:prstGeom>
          <a:noFill/>
          <a:ln w="1905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9" name="四角形吹き出し 8"/>
          <p:cNvSpPr/>
          <p:nvPr/>
        </p:nvSpPr>
        <p:spPr bwMode="auto">
          <a:xfrm>
            <a:off x="287524" y="3212976"/>
            <a:ext cx="3168650" cy="504056"/>
          </a:xfrm>
          <a:prstGeom prst="wedgeRectCallout">
            <a:avLst>
              <a:gd name="adj1" fmla="val 52290"/>
              <a:gd name="adj2" fmla="val 123467"/>
            </a:avLst>
          </a:prstGeom>
          <a:solidFill>
            <a:schemeClr val="accent3"/>
          </a:solidFill>
          <a:ln w="19050" cap="flat" cmpd="sng" algn="ctr">
            <a:solidFill>
              <a:srgbClr val="FF0000"/>
            </a:solidFill>
            <a:prstDash val="solid"/>
            <a:round/>
            <a:headEnd type="none" w="med" len="med"/>
            <a:tailEnd type="none" w="med" len="med"/>
          </a:ln>
          <a:effectLst/>
        </p:spPr>
        <p:txBody>
          <a:bodyPr/>
          <a:lstStyle/>
          <a:p>
            <a:pPr algn="l">
              <a:defRPr/>
            </a:pPr>
            <a:r>
              <a:rPr lang="ja-JP" altLang="en-US" dirty="0">
                <a:solidFill>
                  <a:srgbClr val="FF0000"/>
                </a:solidFill>
                <a:ea typeface="ＭＳ Ｐゴシック" pitchFamily="50" charset="-128"/>
              </a:rPr>
              <a:t>エラー件数が０件であることを</a:t>
            </a:r>
            <a:r>
              <a:rPr lang="ja-JP" altLang="en-US" dirty="0" smtClean="0">
                <a:solidFill>
                  <a:srgbClr val="FF0000"/>
                </a:solidFill>
                <a:ea typeface="ＭＳ Ｐゴシック" pitchFamily="50" charset="-128"/>
              </a:rPr>
              <a:t>確認。</a:t>
            </a:r>
            <a:endParaRPr lang="en-US" altLang="ja-JP" dirty="0">
              <a:solidFill>
                <a:srgbClr val="FF0000"/>
              </a:solidFill>
              <a:ea typeface="ＭＳ Ｐゴシック" pitchFamily="50" charset="-128"/>
            </a:endParaRPr>
          </a:p>
          <a:p>
            <a:pPr algn="l">
              <a:defRPr/>
            </a:pPr>
            <a:r>
              <a:rPr lang="en-US" altLang="ja-JP" dirty="0">
                <a:solidFill>
                  <a:srgbClr val="FF0000"/>
                </a:solidFill>
                <a:ea typeface="ＭＳ Ｐゴシック" pitchFamily="50" charset="-128"/>
              </a:rPr>
              <a:t>※</a:t>
            </a:r>
            <a:r>
              <a:rPr lang="ja-JP" altLang="en-US" u="sng" dirty="0">
                <a:solidFill>
                  <a:srgbClr val="FF0000"/>
                </a:solidFill>
                <a:ea typeface="ＭＳ Ｐゴシック" pitchFamily="50" charset="-128"/>
              </a:rPr>
              <a:t>検査時も</a:t>
            </a:r>
            <a:r>
              <a:rPr lang="ja-JP" altLang="en-US" dirty="0">
                <a:solidFill>
                  <a:srgbClr val="FF0000"/>
                </a:solidFill>
                <a:ea typeface="ＭＳ Ｐゴシック" pitchFamily="50" charset="-128"/>
              </a:rPr>
              <a:t>検査職員と０件であることを</a:t>
            </a:r>
            <a:r>
              <a:rPr lang="ja-JP" altLang="en-US" dirty="0" smtClean="0">
                <a:solidFill>
                  <a:srgbClr val="FF0000"/>
                </a:solidFill>
                <a:ea typeface="ＭＳ Ｐゴシック" pitchFamily="50" charset="-128"/>
              </a:rPr>
              <a:t>確認</a:t>
            </a:r>
            <a:r>
              <a:rPr lang="ja-JP" altLang="en-US" dirty="0" smtClean="0">
                <a:solidFill>
                  <a:srgbClr val="FF0000"/>
                </a:solidFill>
              </a:rPr>
              <a:t>。</a:t>
            </a:r>
            <a:endParaRPr lang="ja-JP" altLang="en-US" dirty="0">
              <a:solidFill>
                <a:srgbClr val="FF0000"/>
              </a:solidFill>
              <a:ea typeface="ＭＳ Ｐゴシック" pitchFamily="50" charset="-128"/>
            </a:endParaRPr>
          </a:p>
        </p:txBody>
      </p:sp>
      <p:sp>
        <p:nvSpPr>
          <p:cNvPr id="13" name="四角形吹き出し 12"/>
          <p:cNvSpPr/>
          <p:nvPr/>
        </p:nvSpPr>
        <p:spPr bwMode="auto">
          <a:xfrm>
            <a:off x="5219700" y="2349500"/>
            <a:ext cx="3421063" cy="574675"/>
          </a:xfrm>
          <a:prstGeom prst="wedgeRectCallout">
            <a:avLst>
              <a:gd name="adj1" fmla="val -88166"/>
              <a:gd name="adj2" fmla="val 250557"/>
            </a:avLst>
          </a:prstGeom>
          <a:solidFill>
            <a:schemeClr val="accent3"/>
          </a:solidFill>
          <a:ln w="19050" cap="flat" cmpd="sng" algn="ctr">
            <a:solidFill>
              <a:srgbClr val="0000FF"/>
            </a:solidFill>
            <a:prstDash val="solid"/>
            <a:round/>
            <a:headEnd type="none" w="med" len="med"/>
            <a:tailEnd type="none" w="med" len="med"/>
          </a:ln>
          <a:effectLst/>
        </p:spPr>
        <p:txBody>
          <a:bodyPr/>
          <a:lstStyle/>
          <a:p>
            <a:pPr algn="l">
              <a:defRPr/>
            </a:pPr>
            <a:r>
              <a:rPr lang="ja-JP" altLang="en-US" dirty="0">
                <a:solidFill>
                  <a:srgbClr val="0000FF"/>
                </a:solidFill>
                <a:ea typeface="ＭＳ Ｐゴシック" pitchFamily="50" charset="-128"/>
              </a:rPr>
              <a:t>カッコ書きの注意件数は、（ファイルのサイズ等）</a:t>
            </a:r>
            <a:endParaRPr lang="en-US" altLang="ja-JP" dirty="0">
              <a:solidFill>
                <a:srgbClr val="0000FF"/>
              </a:solidFill>
              <a:ea typeface="ＭＳ Ｐゴシック" pitchFamily="50" charset="-128"/>
            </a:endParaRPr>
          </a:p>
          <a:p>
            <a:pPr algn="l">
              <a:defRPr/>
            </a:pPr>
            <a:r>
              <a:rPr lang="ja-JP" altLang="en-US" dirty="0">
                <a:solidFill>
                  <a:srgbClr val="0000FF"/>
                </a:solidFill>
                <a:ea typeface="ＭＳ Ｐゴシック" pitchFamily="50" charset="-128"/>
              </a:rPr>
              <a:t>協議により必ず（</a:t>
            </a:r>
            <a:r>
              <a:rPr lang="en-US" altLang="ja-JP" dirty="0">
                <a:solidFill>
                  <a:srgbClr val="0000FF"/>
                </a:solidFill>
                <a:ea typeface="ＭＳ Ｐゴシック" pitchFamily="50" charset="-128"/>
              </a:rPr>
              <a:t>0</a:t>
            </a:r>
            <a:r>
              <a:rPr lang="ja-JP" altLang="en-US" dirty="0">
                <a:solidFill>
                  <a:srgbClr val="0000FF"/>
                </a:solidFill>
                <a:ea typeface="ＭＳ Ｐゴシック" pitchFamily="50" charset="-128"/>
              </a:rPr>
              <a:t>）件としなくても良い項目です。</a:t>
            </a:r>
            <a:endParaRPr lang="en-US" altLang="ja-JP" dirty="0">
              <a:solidFill>
                <a:srgbClr val="0000FF"/>
              </a:solidFill>
              <a:ea typeface="ＭＳ Ｐゴシック" pitchFamily="50" charset="-128"/>
            </a:endParaRPr>
          </a:p>
        </p:txBody>
      </p:sp>
      <p:sp>
        <p:nvSpPr>
          <p:cNvPr id="13325" name="正方形/長方形 7"/>
          <p:cNvSpPr>
            <a:spLocks noChangeArrowheads="1"/>
          </p:cNvSpPr>
          <p:nvPr/>
        </p:nvSpPr>
        <p:spPr bwMode="auto">
          <a:xfrm>
            <a:off x="3654000" y="3321050"/>
            <a:ext cx="216024" cy="1368090"/>
          </a:xfrm>
          <a:prstGeom prst="rect">
            <a:avLst/>
          </a:prstGeom>
          <a:noFill/>
          <a:ln w="19050" algn="ctr">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5" name="正方形/長方形 14"/>
          <p:cNvSpPr/>
          <p:nvPr/>
        </p:nvSpPr>
        <p:spPr bwMode="auto">
          <a:xfrm>
            <a:off x="2663788" y="2564904"/>
            <a:ext cx="2195512" cy="252028"/>
          </a:xfrm>
          <a:prstGeom prst="rect">
            <a:avLst/>
          </a:prstGeom>
          <a:solidFill>
            <a:schemeClr val="accent1">
              <a:lumMod val="40000"/>
              <a:lumOff val="60000"/>
            </a:schemeClr>
          </a:solidFill>
          <a:ln w="9525" cap="flat" cmpd="sng" algn="ctr">
            <a:solidFill>
              <a:srgbClr val="FF0000"/>
            </a:solidFill>
            <a:prstDash val="sysDash"/>
            <a:round/>
            <a:headEnd type="none" w="med" len="med"/>
            <a:tailEnd type="none" w="med" len="med"/>
          </a:ln>
          <a:effectLst/>
        </p:spPr>
        <p:txBody>
          <a:bodyPr/>
          <a:lstStyle/>
          <a:p>
            <a:pPr>
              <a:defRPr/>
            </a:pPr>
            <a:r>
              <a:rPr lang="ja-JP" altLang="en-US" dirty="0">
                <a:ea typeface="ＭＳ Ｐゴシック" pitchFamily="50" charset="-128"/>
              </a:rPr>
              <a:t>現場</a:t>
            </a:r>
            <a:r>
              <a:rPr lang="ja-JP" altLang="en-US" dirty="0" smtClean="0">
                <a:ea typeface="ＭＳ Ｐゴシック" pitchFamily="50" charset="-128"/>
              </a:rPr>
              <a:t>代理人名</a:t>
            </a:r>
            <a:r>
              <a:rPr lang="ja-JP" altLang="en-US" dirty="0">
                <a:ea typeface="ＭＳ Ｐゴシック" pitchFamily="50" charset="-128"/>
              </a:rPr>
              <a:t>を記載</a:t>
            </a:r>
          </a:p>
        </p:txBody>
      </p:sp>
    </p:spTree>
    <p:extLst>
      <p:ext uri="{BB962C8B-B14F-4D97-AF65-F5344CB8AC3E}">
        <p14:creationId xmlns="" xmlns:p14="http://schemas.microsoft.com/office/powerpoint/2010/main" val="36344113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1"/>
          <p:cNvPicPr>
            <a:picLocks noChangeAspect="1" noChangeArrowheads="1"/>
          </p:cNvPicPr>
          <p:nvPr/>
        </p:nvPicPr>
        <p:blipFill>
          <a:blip r:embed="rId3" cstate="print"/>
          <a:srcRect/>
          <a:stretch>
            <a:fillRect/>
          </a:stretch>
        </p:blipFill>
        <p:spPr bwMode="auto">
          <a:xfrm>
            <a:off x="683568" y="724024"/>
            <a:ext cx="7308812" cy="5173206"/>
          </a:xfrm>
          <a:prstGeom prst="rect">
            <a:avLst/>
          </a:prstGeom>
          <a:noFill/>
          <a:ln w="88900" cmpd="thickThin">
            <a:solidFill>
              <a:schemeClr val="tx1"/>
            </a:solidFill>
            <a:miter lim="800000"/>
            <a:headEnd/>
            <a:tailEnd/>
          </a:ln>
        </p:spPr>
      </p:pic>
      <p:sp>
        <p:nvSpPr>
          <p:cNvPr id="14338"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チェック結果の確認②</a:t>
            </a:r>
          </a:p>
        </p:txBody>
      </p:sp>
      <p:sp>
        <p:nvSpPr>
          <p:cNvPr id="14341" name="テキスト ボックス 5"/>
          <p:cNvSpPr txBox="1">
            <a:spLocks noChangeArrowheads="1"/>
          </p:cNvSpPr>
          <p:nvPr/>
        </p:nvSpPr>
        <p:spPr bwMode="auto">
          <a:xfrm>
            <a:off x="1688016" y="5905016"/>
            <a:ext cx="54441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14347" name="テキスト ボックス 12"/>
          <p:cNvSpPr txBox="1">
            <a:spLocks noChangeArrowheads="1"/>
          </p:cNvSpPr>
          <p:nvPr/>
        </p:nvSpPr>
        <p:spPr bwMode="auto">
          <a:xfrm>
            <a:off x="4913110" y="3032070"/>
            <a:ext cx="1747122"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契約内容との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3" name="右中かっこ 12"/>
          <p:cNvSpPr/>
          <p:nvPr/>
        </p:nvSpPr>
        <p:spPr bwMode="auto">
          <a:xfrm>
            <a:off x="4608004" y="1700808"/>
            <a:ext cx="366303" cy="3348372"/>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Tree>
    <p:extLst>
      <p:ext uri="{BB962C8B-B14F-4D97-AF65-F5344CB8AC3E}">
        <p14:creationId xmlns="" xmlns:p14="http://schemas.microsoft.com/office/powerpoint/2010/main" val="37875442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noChangeArrowheads="1"/>
          </p:cNvPicPr>
          <p:nvPr/>
        </p:nvPicPr>
        <p:blipFill>
          <a:blip r:embed="rId3" cstate="print"/>
          <a:srcRect/>
          <a:stretch>
            <a:fillRect/>
          </a:stretch>
        </p:blipFill>
        <p:spPr bwMode="auto">
          <a:xfrm>
            <a:off x="719571" y="713735"/>
            <a:ext cx="7295151" cy="5163537"/>
          </a:xfrm>
          <a:prstGeom prst="rect">
            <a:avLst/>
          </a:prstGeom>
          <a:noFill/>
          <a:ln w="88900" cmpd="thickThin">
            <a:solidFill>
              <a:schemeClr val="tx1"/>
            </a:solidFill>
            <a:miter lim="800000"/>
            <a:headEnd/>
            <a:tailEnd/>
          </a:ln>
        </p:spPr>
      </p:pic>
      <p:sp>
        <p:nvSpPr>
          <p:cNvPr id="15364" name="テキスト ボックス 5"/>
          <p:cNvSpPr txBox="1">
            <a:spLocks noChangeArrowheads="1"/>
          </p:cNvSpPr>
          <p:nvPr/>
        </p:nvSpPr>
        <p:spPr bwMode="auto">
          <a:xfrm>
            <a:off x="1630307" y="5903984"/>
            <a:ext cx="555953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a:solidFill>
                  <a:srgbClr val="FF0000"/>
                </a:solidFill>
                <a:latin typeface="HGP創英角ｺﾞｼｯｸUB" pitchFamily="50" charset="-128"/>
                <a:ea typeface="HGP創英角ｺﾞｼｯｸUB" pitchFamily="50" charset="-128"/>
              </a:rPr>
              <a:t>からの出力</a:t>
            </a:r>
            <a:r>
              <a:rPr lang="ja-JP" altLang="en-US" sz="1800" b="0" dirty="0" smtClean="0">
                <a:solidFill>
                  <a:srgbClr val="FF0000"/>
                </a:solidFill>
                <a:latin typeface="HGP創英角ｺﾞｼｯｸUB" pitchFamily="50" charset="-128"/>
                <a:ea typeface="HGP創英角ｺﾞｼｯｸUB" pitchFamily="50" charset="-128"/>
              </a:rPr>
              <a:t>結果</a:t>
            </a:r>
            <a:endParaRPr lang="ja-JP" altLang="en-US" sz="1800" b="0" dirty="0">
              <a:solidFill>
                <a:srgbClr val="FF0000"/>
              </a:solidFill>
              <a:latin typeface="HGP創英角ｺﾞｼｯｸUB" pitchFamily="50" charset="-128"/>
              <a:ea typeface="HGP創英角ｺﾞｼｯｸUB" pitchFamily="50" charset="-128"/>
            </a:endParaRPr>
          </a:p>
        </p:txBody>
      </p:sp>
      <p:sp>
        <p:nvSpPr>
          <p:cNvPr id="15365" name="テキスト ボックス 12"/>
          <p:cNvSpPr txBox="1">
            <a:spLocks noChangeArrowheads="1"/>
          </p:cNvSpPr>
          <p:nvPr/>
        </p:nvSpPr>
        <p:spPr bwMode="auto">
          <a:xfrm>
            <a:off x="3959932" y="4149080"/>
            <a:ext cx="1835150" cy="831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600">
                <a:solidFill>
                  <a:srgbClr val="FF0000"/>
                </a:solidFill>
              </a:rPr>
              <a:t>成果の対象となる</a:t>
            </a:r>
            <a:endParaRPr lang="en-US" altLang="ja-JP" sz="1600">
              <a:solidFill>
                <a:srgbClr val="FF0000"/>
              </a:solidFill>
            </a:endParaRPr>
          </a:p>
          <a:p>
            <a:pPr algn="l" eaLnBrk="1" hangingPunct="1"/>
            <a:r>
              <a:rPr lang="ja-JP" altLang="en-US" sz="1600">
                <a:solidFill>
                  <a:srgbClr val="FF0000"/>
                </a:solidFill>
              </a:rPr>
              <a:t>管理ファイル</a:t>
            </a:r>
            <a:endParaRPr lang="en-US" altLang="ja-JP" sz="1600">
              <a:solidFill>
                <a:srgbClr val="FF0000"/>
              </a:solidFill>
            </a:endParaRPr>
          </a:p>
          <a:p>
            <a:pPr algn="l" eaLnBrk="1" hangingPunct="1"/>
            <a:r>
              <a:rPr lang="ja-JP" altLang="en-US" sz="1600">
                <a:solidFill>
                  <a:srgbClr val="FF0000"/>
                </a:solidFill>
              </a:rPr>
              <a:t>の有無を確認</a:t>
            </a:r>
          </a:p>
        </p:txBody>
      </p:sp>
      <p:sp>
        <p:nvSpPr>
          <p:cNvPr id="17" name="右中かっこ 16"/>
          <p:cNvSpPr/>
          <p:nvPr/>
        </p:nvSpPr>
        <p:spPr bwMode="auto">
          <a:xfrm>
            <a:off x="4355976" y="1628800"/>
            <a:ext cx="468312" cy="2412268"/>
          </a:xfrm>
          <a:prstGeom prst="rightBrace">
            <a:avLst>
              <a:gd name="adj1" fmla="val 8333"/>
              <a:gd name="adj2" fmla="val 88891"/>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8"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チェック結果の確認③</a:t>
            </a:r>
          </a:p>
        </p:txBody>
      </p:sp>
      <p:sp>
        <p:nvSpPr>
          <p:cNvPr id="9" name="テキスト ボックス 12"/>
          <p:cNvSpPr txBox="1">
            <a:spLocks noChangeArrowheads="1"/>
          </p:cNvSpPr>
          <p:nvPr/>
        </p:nvSpPr>
        <p:spPr bwMode="auto">
          <a:xfrm>
            <a:off x="7560332" y="2420888"/>
            <a:ext cx="1152128"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600" dirty="0" smtClean="0">
                <a:solidFill>
                  <a:srgbClr val="FF0000"/>
                </a:solidFill>
              </a:rPr>
              <a:t>境界座標</a:t>
            </a:r>
            <a:endParaRPr lang="en-US" altLang="ja-JP" sz="1600" dirty="0" smtClean="0">
              <a:solidFill>
                <a:srgbClr val="FF0000"/>
              </a:solidFill>
            </a:endParaRPr>
          </a:p>
          <a:p>
            <a:pPr algn="l" eaLnBrk="1" hangingPunct="1"/>
            <a:r>
              <a:rPr lang="ja-JP" altLang="en-US" sz="1600" dirty="0" smtClean="0">
                <a:solidFill>
                  <a:srgbClr val="FF0000"/>
                </a:solidFill>
              </a:rPr>
              <a:t>を確認</a:t>
            </a:r>
            <a:endParaRPr lang="ja-JP" altLang="en-US" sz="1600" dirty="0">
              <a:solidFill>
                <a:srgbClr val="FF0000"/>
              </a:solidFill>
            </a:endParaRPr>
          </a:p>
        </p:txBody>
      </p:sp>
      <p:sp>
        <p:nvSpPr>
          <p:cNvPr id="10" name="右中かっこ 9"/>
          <p:cNvSpPr/>
          <p:nvPr/>
        </p:nvSpPr>
        <p:spPr bwMode="auto">
          <a:xfrm>
            <a:off x="7020272" y="1376772"/>
            <a:ext cx="468312" cy="2844316"/>
          </a:xfrm>
          <a:prstGeom prst="rightBrace">
            <a:avLst>
              <a:gd name="adj1" fmla="val 8333"/>
              <a:gd name="adj2" fmla="val 45887"/>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Tree>
    <p:extLst>
      <p:ext uri="{BB962C8B-B14F-4D97-AF65-F5344CB8AC3E}">
        <p14:creationId xmlns="" xmlns:p14="http://schemas.microsoft.com/office/powerpoint/2010/main" val="34071228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noChangeArrowheads="1"/>
          </p:cNvPicPr>
          <p:nvPr/>
        </p:nvPicPr>
        <p:blipFill>
          <a:blip r:embed="rId3" cstate="print"/>
          <a:srcRect/>
          <a:stretch>
            <a:fillRect/>
          </a:stretch>
        </p:blipFill>
        <p:spPr bwMode="auto">
          <a:xfrm>
            <a:off x="719571" y="715500"/>
            <a:ext cx="7235217" cy="5125768"/>
          </a:xfrm>
          <a:prstGeom prst="rect">
            <a:avLst/>
          </a:prstGeom>
          <a:noFill/>
          <a:ln w="88900" cmpd="thickThin">
            <a:solidFill>
              <a:schemeClr val="tx1"/>
            </a:solidFill>
            <a:miter lim="800000"/>
            <a:headEnd/>
            <a:tailEnd/>
          </a:ln>
        </p:spPr>
      </p:pic>
      <p:sp>
        <p:nvSpPr>
          <p:cNvPr id="16387" name="テキスト ボックス 5"/>
          <p:cNvSpPr txBox="1">
            <a:spLocks noChangeArrowheads="1"/>
          </p:cNvSpPr>
          <p:nvPr/>
        </p:nvSpPr>
        <p:spPr bwMode="auto">
          <a:xfrm>
            <a:off x="1688016" y="5832475"/>
            <a:ext cx="54441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16392" name="テキスト ボックス 12"/>
          <p:cNvSpPr txBox="1">
            <a:spLocks noChangeArrowheads="1"/>
          </p:cNvSpPr>
          <p:nvPr/>
        </p:nvSpPr>
        <p:spPr bwMode="auto">
          <a:xfrm>
            <a:off x="4319588" y="2997200"/>
            <a:ext cx="2124075" cy="922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dirty="0">
                <a:solidFill>
                  <a:srgbClr val="FF0000"/>
                </a:solidFill>
              </a:rPr>
              <a:t>成果品の対象</a:t>
            </a:r>
            <a:endParaRPr lang="en-US" altLang="ja-JP" sz="1800" dirty="0">
              <a:solidFill>
                <a:srgbClr val="FF0000"/>
              </a:solidFill>
            </a:endParaRPr>
          </a:p>
          <a:p>
            <a:pPr eaLnBrk="1" hangingPunct="1"/>
            <a:r>
              <a:rPr lang="ja-JP" altLang="en-US" sz="1800" dirty="0">
                <a:solidFill>
                  <a:srgbClr val="FF0000"/>
                </a:solidFill>
              </a:rPr>
              <a:t>となるファイル</a:t>
            </a:r>
            <a:endParaRPr lang="en-US" altLang="ja-JP" sz="1800" dirty="0">
              <a:solidFill>
                <a:srgbClr val="FF0000"/>
              </a:solidFill>
            </a:endParaRPr>
          </a:p>
          <a:p>
            <a:pPr eaLnBrk="1" hangingPunct="1"/>
            <a:r>
              <a:rPr lang="ja-JP" altLang="en-US" sz="1800" dirty="0">
                <a:solidFill>
                  <a:srgbClr val="FF0000"/>
                </a:solidFill>
              </a:rPr>
              <a:t>の有無を確認</a:t>
            </a:r>
          </a:p>
        </p:txBody>
      </p:sp>
      <p:sp>
        <p:nvSpPr>
          <p:cNvPr id="23" name="右中かっこ 22"/>
          <p:cNvSpPr/>
          <p:nvPr/>
        </p:nvSpPr>
        <p:spPr bwMode="auto">
          <a:xfrm>
            <a:off x="4140200" y="1592796"/>
            <a:ext cx="468313" cy="3636429"/>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6394" name="テキスト ボックス 12"/>
          <p:cNvSpPr txBox="1">
            <a:spLocks noChangeArrowheads="1"/>
          </p:cNvSpPr>
          <p:nvPr/>
        </p:nvSpPr>
        <p:spPr bwMode="auto">
          <a:xfrm>
            <a:off x="4535488" y="3933825"/>
            <a:ext cx="4321175" cy="1076325"/>
          </a:xfrm>
          <a:prstGeom prst="rect">
            <a:avLst/>
          </a:prstGeom>
          <a:solidFill>
            <a:schemeClr val="bg2">
              <a:lumMod val="20000"/>
              <a:lumOff val="80000"/>
            </a:schemeClr>
          </a:solidFill>
          <a:ln w="9525">
            <a:noFill/>
            <a:miter lim="800000"/>
            <a:headEnd/>
            <a:tailEnd/>
          </a:ln>
        </p:spPr>
        <p:txBody>
          <a:bodyPr>
            <a:spAutoFit/>
          </a:bodyPr>
          <a:lstStyle/>
          <a:p>
            <a:pPr algn="l">
              <a:defRPr/>
            </a:pPr>
            <a:r>
              <a:rPr lang="en-US" altLang="ja-JP" sz="1600" dirty="0">
                <a:solidFill>
                  <a:srgbClr val="FF0000"/>
                </a:solidFill>
                <a:ea typeface="ＭＳ Ｐゴシック" pitchFamily="50" charset="-128"/>
              </a:rPr>
              <a:t>※</a:t>
            </a:r>
            <a:r>
              <a:rPr lang="ja-JP" altLang="en-US" sz="1600" dirty="0">
                <a:solidFill>
                  <a:srgbClr val="FF0000"/>
                </a:solidFill>
                <a:ea typeface="ＭＳ Ｐゴシック" pitchFamily="50" charset="-128"/>
              </a:rPr>
              <a:t>チェック結果を確認後</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数ファイルを目視で確認して下さい。</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目視の際には各管理ファイルにスタイルシートを利用することで視認性が向上します。</a:t>
            </a:r>
          </a:p>
        </p:txBody>
      </p:sp>
      <p:sp>
        <p:nvSpPr>
          <p:cNvPr id="11"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チェック結果の確認④</a:t>
            </a:r>
          </a:p>
        </p:txBody>
      </p:sp>
    </p:spTree>
    <p:extLst>
      <p:ext uri="{BB962C8B-B14F-4D97-AF65-F5344CB8AC3E}">
        <p14:creationId xmlns="" xmlns:p14="http://schemas.microsoft.com/office/powerpoint/2010/main" val="41560046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緯度・経度のチェック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0144378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緯度・経度情報の確認</a:t>
            </a:r>
          </a:p>
        </p:txBody>
      </p:sp>
      <p:sp>
        <p:nvSpPr>
          <p:cNvPr id="17414" name="テキスト ボックス 1"/>
          <p:cNvSpPr txBox="1">
            <a:spLocks noChangeArrowheads="1"/>
          </p:cNvSpPr>
          <p:nvPr/>
        </p:nvSpPr>
        <p:spPr bwMode="auto">
          <a:xfrm>
            <a:off x="180000" y="648000"/>
            <a:ext cx="842442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電子成果品の作成後、工事管理ファイルに記入されている経度・緯度</a:t>
            </a:r>
            <a:r>
              <a:rPr lang="ja-JP" altLang="en-US" sz="3600" b="0" dirty="0" smtClean="0">
                <a:latin typeface="HGP創英角ｺﾞｼｯｸUB" pitchFamily="50" charset="-128"/>
                <a:ea typeface="HGP創英角ｺﾞｼｯｸUB" pitchFamily="50" charset="-128"/>
              </a:rPr>
              <a:t>情報</a:t>
            </a:r>
            <a:r>
              <a:rPr lang="ja-JP" altLang="en-US" sz="3600" b="0" dirty="0">
                <a:latin typeface="HGP創英角ｺﾞｼｯｸUB" pitchFamily="50" charset="-128"/>
                <a:ea typeface="HGP創英角ｺﾞｼｯｸUB" pitchFamily="50" charset="-128"/>
              </a:rPr>
              <a:t>について確認を行います。</a:t>
            </a:r>
          </a:p>
        </p:txBody>
      </p:sp>
      <p:sp>
        <p:nvSpPr>
          <p:cNvPr id="2" name="正方形/長方形 1"/>
          <p:cNvSpPr/>
          <p:nvPr/>
        </p:nvSpPr>
        <p:spPr>
          <a:xfrm>
            <a:off x="174627" y="2402326"/>
            <a:ext cx="876397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lgn="l">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測量</a:t>
            </a:r>
            <a:r>
              <a:rPr lang="ja-JP" altLang="en-US" sz="2800" b="0" dirty="0">
                <a:latin typeface="HGP創英角ｺﾞｼｯｸUB" pitchFamily="50" charset="-128"/>
                <a:ea typeface="HGP創英角ｺﾞｼｯｸUB" pitchFamily="50" charset="-128"/>
              </a:rPr>
              <a:t>成果電子納品「業務管理項目」境界座標入力支援サービス</a:t>
            </a:r>
          </a:p>
          <a:p>
            <a:pPr algn="l"/>
            <a:r>
              <a:rPr lang="ja-JP" altLang="en-US" sz="2800" b="0" dirty="0" smtClean="0">
                <a:latin typeface="HGP創英角ｺﾞｼｯｸUB" pitchFamily="50" charset="-128"/>
                <a:ea typeface="HGP創英角ｺﾞｼｯｸUB" pitchFamily="50" charset="-128"/>
              </a:rPr>
              <a:t>　　　</a:t>
            </a:r>
            <a:r>
              <a:rPr lang="en-US" altLang="ja-JP" sz="2800" b="0" dirty="0" smtClean="0">
                <a:latin typeface="HGP創英角ｺﾞｼｯｸUB" pitchFamily="50" charset="-128"/>
                <a:ea typeface="HGP創英角ｺﾞｼｯｸUB" pitchFamily="50" charset="-128"/>
              </a:rPr>
              <a:t>http</a:t>
            </a:r>
            <a:r>
              <a:rPr lang="en-US" altLang="ja-JP" sz="2800" b="0" dirty="0">
                <a:latin typeface="HGP創英角ｺﾞｼｯｸUB" pitchFamily="50" charset="-128"/>
                <a:ea typeface="HGP創英角ｺﾞｼｯｸUB" pitchFamily="50" charset="-128"/>
              </a:rPr>
              <a:t>://</a:t>
            </a:r>
            <a:r>
              <a:rPr lang="en-US" altLang="ja-JP" sz="2800" b="0" dirty="0" smtClean="0">
                <a:latin typeface="HGP創英角ｺﾞｼｯｸUB" pitchFamily="50" charset="-128"/>
                <a:ea typeface="HGP創英角ｺﾞｼｯｸUB" pitchFamily="50" charset="-128"/>
              </a:rPr>
              <a:t>psgsv.gsi.go.jp/koukyou/rect/index.html</a:t>
            </a:r>
            <a:endParaRPr lang="en-US" altLang="ja-JP" sz="2800" b="0" dirty="0">
              <a:latin typeface="HGP創英角ｺﾞｼｯｸUB" pitchFamily="50" charset="-128"/>
              <a:ea typeface="HGP創英角ｺﾞｼｯｸUB" pitchFamily="50" charset="-128"/>
            </a:endParaRPr>
          </a:p>
        </p:txBody>
      </p:sp>
      <p:pic>
        <p:nvPicPr>
          <p:cNvPr id="215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84068" y="3800331"/>
            <a:ext cx="3564396" cy="25916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正方形/長方形 180"/>
          <p:cNvSpPr>
            <a:spLocks noChangeArrowheads="1"/>
          </p:cNvSpPr>
          <p:nvPr/>
        </p:nvSpPr>
        <p:spPr bwMode="auto">
          <a:xfrm>
            <a:off x="1043608" y="5661248"/>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1322015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12"/>
          <p:cNvSpPr txBox="1">
            <a:spLocks noChangeArrowheads="1"/>
          </p:cNvSpPr>
          <p:nvPr/>
        </p:nvSpPr>
        <p:spPr bwMode="auto">
          <a:xfrm>
            <a:off x="5289550" y="727930"/>
            <a:ext cx="3640138" cy="307777"/>
          </a:xfrm>
          <a:prstGeom prst="rect">
            <a:avLst/>
          </a:prstGeom>
          <a:solidFill>
            <a:srgbClr val="FFC000"/>
          </a:solidFill>
          <a:ln w="19050" algn="ctr">
            <a:solidFill>
              <a:srgbClr val="FF0000"/>
            </a:solidFill>
            <a:miter lim="800000"/>
            <a:headEnd/>
            <a:tailEnd/>
          </a:ln>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b="0">
                <a:latin typeface="HGP創英角ｺﾞｼｯｸUB" panose="020B0900000000000000" pitchFamily="50" charset="-128"/>
                <a:ea typeface="HGP創英角ｺﾞｼｯｸUB" panose="020B0900000000000000" pitchFamily="50" charset="-128"/>
              </a:rPr>
              <a:t>電子納品対象</a:t>
            </a:r>
          </a:p>
        </p:txBody>
      </p:sp>
      <p:sp>
        <p:nvSpPr>
          <p:cNvPr id="3" name="Rectangle 3"/>
          <p:cNvSpPr txBox="1">
            <a:spLocks noChangeArrowheads="1"/>
          </p:cNvSpPr>
          <p:nvPr/>
        </p:nvSpPr>
        <p:spPr>
          <a:xfrm>
            <a:off x="108000" y="0"/>
            <a:ext cx="3167856"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電　子　納　品</a:t>
            </a:r>
          </a:p>
        </p:txBody>
      </p:sp>
      <p:sp>
        <p:nvSpPr>
          <p:cNvPr id="7" name="Text Box 4"/>
          <p:cNvSpPr txBox="1">
            <a:spLocks noChangeArrowheads="1"/>
          </p:cNvSpPr>
          <p:nvPr/>
        </p:nvSpPr>
        <p:spPr bwMode="auto">
          <a:xfrm>
            <a:off x="250825" y="5111018"/>
            <a:ext cx="1943100" cy="368300"/>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800" b="0">
                <a:latin typeface="HGP創英角ｺﾞｼｯｸUB" panose="020B0900000000000000" pitchFamily="50" charset="-128"/>
                <a:ea typeface="HGP創英角ｺﾞｼｯｸUB" panose="020B0900000000000000" pitchFamily="50" charset="-128"/>
              </a:rPr>
              <a:t>電子納品説明会</a:t>
            </a:r>
          </a:p>
        </p:txBody>
      </p:sp>
      <p:sp>
        <p:nvSpPr>
          <p:cNvPr id="8" name="Text Box 5"/>
          <p:cNvSpPr txBox="1">
            <a:spLocks noChangeArrowheads="1"/>
          </p:cNvSpPr>
          <p:nvPr/>
        </p:nvSpPr>
        <p:spPr bwMode="auto">
          <a:xfrm>
            <a:off x="250825" y="5503130"/>
            <a:ext cx="7453523" cy="338554"/>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spcBef>
                <a:spcPct val="50000"/>
              </a:spcBef>
              <a:buFontTx/>
              <a:buNone/>
            </a:pPr>
            <a:r>
              <a:rPr lang="ja-JP" altLang="en-US" sz="1600" b="0" dirty="0">
                <a:latin typeface="HGP創英角ｺﾞｼｯｸUB" panose="020B0900000000000000" pitchFamily="50" charset="-128"/>
                <a:ea typeface="HGP創英角ｺﾞｼｯｸUB" panose="020B0900000000000000" pitchFamily="50" charset="-128"/>
              </a:rPr>
              <a:t>電子納品に関する要領基準類の解説、成果品作成時の留意事項など具体的な講習</a:t>
            </a:r>
          </a:p>
        </p:txBody>
      </p:sp>
      <p:sp>
        <p:nvSpPr>
          <p:cNvPr id="9" name="Text Box 8"/>
          <p:cNvSpPr txBox="1">
            <a:spLocks noChangeArrowheads="1"/>
          </p:cNvSpPr>
          <p:nvPr/>
        </p:nvSpPr>
        <p:spPr bwMode="auto">
          <a:xfrm>
            <a:off x="2303463" y="5203093"/>
            <a:ext cx="34012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200" b="0" dirty="0">
                <a:latin typeface="HGP創英角ｺﾞｼｯｸUB" panose="020B0900000000000000" pitchFamily="50" charset="-128"/>
                <a:ea typeface="HGP創英角ｺﾞｼｯｸUB" panose="020B0900000000000000" pitchFamily="50" charset="-128"/>
              </a:rPr>
              <a:t>【 </a:t>
            </a:r>
            <a:r>
              <a:rPr lang="ja-JP" altLang="en-US" sz="1200" b="0" dirty="0">
                <a:latin typeface="HGP創英角ｺﾞｼｯｸUB" panose="020B0900000000000000" pitchFamily="50" charset="-128"/>
                <a:ea typeface="HGP創英角ｺﾞｼｯｸUB" panose="020B0900000000000000" pitchFamily="50" charset="-128"/>
              </a:rPr>
              <a:t>平成</a:t>
            </a:r>
            <a:r>
              <a:rPr lang="en-US" altLang="ja-JP" sz="1200" b="0" dirty="0">
                <a:latin typeface="HGP創英角ｺﾞｼｯｸUB" panose="020B0900000000000000" pitchFamily="50" charset="-128"/>
                <a:ea typeface="HGP創英角ｺﾞｼｯｸUB" panose="020B0900000000000000" pitchFamily="50" charset="-128"/>
              </a:rPr>
              <a:t>16</a:t>
            </a:r>
            <a:r>
              <a:rPr lang="ja-JP" altLang="en-US" sz="1200" b="0" dirty="0">
                <a:latin typeface="HGP創英角ｺﾞｼｯｸUB" panose="020B0900000000000000" pitchFamily="50" charset="-128"/>
                <a:ea typeface="HGP創英角ｺﾞｼｯｸUB" panose="020B0900000000000000" pitchFamily="50" charset="-128"/>
              </a:rPr>
              <a:t>年度から受発注者別に毎年実施 </a:t>
            </a:r>
            <a:r>
              <a:rPr lang="en-US" altLang="ja-JP" sz="1200" b="0" dirty="0">
                <a:latin typeface="HGP創英角ｺﾞｼｯｸUB" panose="020B0900000000000000" pitchFamily="50" charset="-128"/>
                <a:ea typeface="HGP創英角ｺﾞｼｯｸUB" panose="020B0900000000000000" pitchFamily="50" charset="-128"/>
              </a:rPr>
              <a:t>】</a:t>
            </a:r>
          </a:p>
        </p:txBody>
      </p:sp>
      <p:sp>
        <p:nvSpPr>
          <p:cNvPr id="10" name="Text Box 9"/>
          <p:cNvSpPr txBox="1">
            <a:spLocks noChangeArrowheads="1"/>
          </p:cNvSpPr>
          <p:nvPr/>
        </p:nvSpPr>
        <p:spPr bwMode="auto">
          <a:xfrm>
            <a:off x="1222375" y="5991373"/>
            <a:ext cx="1727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200" b="0">
                <a:latin typeface="HGP創英角ｺﾞｼｯｸUB" panose="020B0900000000000000" pitchFamily="50" charset="-128"/>
                <a:ea typeface="HGP創英角ｺﾞｼｯｸUB" panose="020B0900000000000000" pitchFamily="50" charset="-128"/>
              </a:rPr>
              <a:t>知識・理解度の向上</a:t>
            </a:r>
          </a:p>
        </p:txBody>
      </p:sp>
      <p:sp>
        <p:nvSpPr>
          <p:cNvPr id="11" name="AutoShape 10"/>
          <p:cNvSpPr>
            <a:spLocks noChangeArrowheads="1"/>
          </p:cNvSpPr>
          <p:nvPr/>
        </p:nvSpPr>
        <p:spPr bwMode="auto">
          <a:xfrm>
            <a:off x="1289050" y="5882888"/>
            <a:ext cx="1844675" cy="515422"/>
          </a:xfrm>
          <a:prstGeom prst="rightArrow">
            <a:avLst>
              <a:gd name="adj1" fmla="val 53435"/>
              <a:gd name="adj2" fmla="val 75014"/>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12" name="Rectangle 11"/>
          <p:cNvSpPr>
            <a:spLocks noChangeArrowheads="1"/>
          </p:cNvSpPr>
          <p:nvPr/>
        </p:nvSpPr>
        <p:spPr bwMode="auto">
          <a:xfrm>
            <a:off x="3498850" y="5899338"/>
            <a:ext cx="4411663" cy="553998"/>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en-US" altLang="ja-JP" sz="1200" b="0" dirty="0" smtClean="0">
              <a:latin typeface="HGP創英角ｺﾞｼｯｸUB" panose="020B0900000000000000" pitchFamily="50" charset="-128"/>
              <a:ea typeface="HGP創英角ｺﾞｼｯｸUB" panose="020B0900000000000000" pitchFamily="50" charset="-128"/>
            </a:endParaRPr>
          </a:p>
          <a:p>
            <a:pPr algn="ctr" eaLnBrk="1" hangingPunct="1">
              <a:spcBef>
                <a:spcPct val="50000"/>
              </a:spcBef>
              <a:buFontTx/>
              <a:buNone/>
            </a:pPr>
            <a:endParaRPr lang="ja-JP" altLang="en-US" sz="1200" b="0" dirty="0">
              <a:latin typeface="HGP創英角ｺﾞｼｯｸUB" panose="020B0900000000000000" pitchFamily="50" charset="-128"/>
              <a:ea typeface="HGP創英角ｺﾞｼｯｸUB" panose="020B0900000000000000" pitchFamily="50" charset="-128"/>
            </a:endParaRPr>
          </a:p>
        </p:txBody>
      </p:sp>
      <p:sp>
        <p:nvSpPr>
          <p:cNvPr id="13" name="Text Box 12"/>
          <p:cNvSpPr txBox="1">
            <a:spLocks noChangeArrowheads="1"/>
          </p:cNvSpPr>
          <p:nvPr/>
        </p:nvSpPr>
        <p:spPr bwMode="auto">
          <a:xfrm>
            <a:off x="3797300" y="5877272"/>
            <a:ext cx="38147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lnSpc>
                <a:spcPts val="1500"/>
              </a:lnSpc>
              <a:spcBef>
                <a:spcPct val="50000"/>
              </a:spcBef>
              <a:buFontTx/>
              <a:buNone/>
            </a:pPr>
            <a:r>
              <a:rPr lang="ja-JP" altLang="en-US" sz="1400" b="0" dirty="0">
                <a:latin typeface="HGP創英角ｺﾞｼｯｸUB" panose="020B0900000000000000" pitchFamily="50" charset="-128"/>
                <a:ea typeface="HGP創英角ｺﾞｼｯｸUB" panose="020B0900000000000000" pitchFamily="50" charset="-128"/>
              </a:rPr>
              <a:t>・ 利活用可能な質の高い電子データの蓄積</a:t>
            </a:r>
          </a:p>
          <a:p>
            <a:pPr algn="l" eaLnBrk="1" hangingPunct="1">
              <a:lnSpc>
                <a:spcPts val="1500"/>
              </a:lnSpc>
              <a:spcBef>
                <a:spcPct val="50000"/>
              </a:spcBef>
              <a:buFontTx/>
              <a:buNone/>
            </a:pPr>
            <a:r>
              <a:rPr lang="ja-JP" altLang="en-US" sz="1400" b="0" dirty="0">
                <a:latin typeface="HGP創英角ｺﾞｼｯｸUB" panose="020B0900000000000000" pitchFamily="50" charset="-128"/>
                <a:ea typeface="HGP創英角ｺﾞｼｯｸUB" panose="020B0900000000000000" pitchFamily="50" charset="-128"/>
              </a:rPr>
              <a:t>・ 電子納品の普及促進</a:t>
            </a:r>
          </a:p>
        </p:txBody>
      </p:sp>
      <p:sp>
        <p:nvSpPr>
          <p:cNvPr id="14" name="テキスト ボックス 1"/>
          <p:cNvSpPr txBox="1">
            <a:spLocks noChangeArrowheads="1"/>
          </p:cNvSpPr>
          <p:nvPr/>
        </p:nvSpPr>
        <p:spPr bwMode="auto">
          <a:xfrm>
            <a:off x="180000" y="648000"/>
            <a:ext cx="56880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285750" indent="-285750" algn="l" eaLnBrk="1" hangingPunct="1">
              <a:spcBef>
                <a:spcPct val="50000"/>
              </a:spcBef>
              <a:buFont typeface="HGP創英角ｺﾞｼｯｸUB" panose="020B0900000000000000" pitchFamily="50" charset="-128"/>
              <a:buChar char="○"/>
            </a:pPr>
            <a:r>
              <a:rPr lang="ja-JP" altLang="en-US" sz="1600" b="0" dirty="0" smtClean="0">
                <a:latin typeface="HGP創英角ｺﾞｼｯｸUB" panose="020B0900000000000000" pitchFamily="50" charset="-128"/>
                <a:ea typeface="HGP創英角ｺﾞｼｯｸUB" panose="020B0900000000000000" pitchFamily="50" charset="-128"/>
              </a:rPr>
              <a:t>発注者</a:t>
            </a:r>
            <a:r>
              <a:rPr lang="ja-JP" altLang="en-US" sz="1600" b="0" dirty="0">
                <a:latin typeface="HGP創英角ｺﾞｼｯｸUB" panose="020B0900000000000000" pitchFamily="50" charset="-128"/>
                <a:ea typeface="HGP創英角ｺﾞｼｯｸUB" panose="020B0900000000000000" pitchFamily="50" charset="-128"/>
              </a:rPr>
              <a:t>が求める工事関係書類の明確化</a:t>
            </a:r>
          </a:p>
        </p:txBody>
      </p:sp>
      <p:pic>
        <p:nvPicPr>
          <p:cNvPr id="15" name="図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9838" y="1547080"/>
            <a:ext cx="1439862"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8313" y="1547080"/>
            <a:ext cx="1824037" cy="1439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1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80288" y="1547080"/>
            <a:ext cx="1439862" cy="1439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1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08625" y="1547080"/>
            <a:ext cx="1439863" cy="1346200"/>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chemeClr val="accent1"/>
                </a:solidFill>
              </a14:hiddenFill>
            </a:ext>
          </a:extLst>
        </p:spPr>
      </p:pic>
      <p:sp>
        <p:nvSpPr>
          <p:cNvPr id="19" name="テキスト ボックス 18"/>
          <p:cNvSpPr txBox="1"/>
          <p:nvPr/>
        </p:nvSpPr>
        <p:spPr>
          <a:xfrm>
            <a:off x="250825" y="1032730"/>
            <a:ext cx="2160588" cy="307975"/>
          </a:xfrm>
          <a:prstGeom prst="rect">
            <a:avLst/>
          </a:prstGeom>
          <a:solidFill>
            <a:schemeClr val="accent6">
              <a:lumMod val="20000"/>
              <a:lumOff val="80000"/>
            </a:schemeClr>
          </a:solidFill>
        </p:spPr>
        <p:txBody>
          <a:bodyPr anchor="ctr">
            <a:spAutoFit/>
          </a:bodyPr>
          <a:lstStyle/>
          <a:p>
            <a:pPr>
              <a:defRPr/>
            </a:pPr>
            <a:r>
              <a:rPr lang="ja-JP" altLang="en-US" sz="1400" b="0" dirty="0">
                <a:latin typeface="HGP創英角ｺﾞｼｯｸUB" panose="020B0900000000000000" pitchFamily="50" charset="-128"/>
                <a:ea typeface="HGP創英角ｺﾞｼｯｸUB" panose="020B0900000000000000" pitchFamily="50" charset="-128"/>
              </a:rPr>
              <a:t>契約図書・契約関係書類</a:t>
            </a:r>
          </a:p>
        </p:txBody>
      </p:sp>
      <p:sp>
        <p:nvSpPr>
          <p:cNvPr id="20" name="テキスト ボックス 18"/>
          <p:cNvSpPr txBox="1">
            <a:spLocks noChangeArrowheads="1"/>
          </p:cNvSpPr>
          <p:nvPr/>
        </p:nvSpPr>
        <p:spPr bwMode="auto">
          <a:xfrm>
            <a:off x="250825" y="3166330"/>
            <a:ext cx="20161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契約書、設計図書、現場代理人等通知書、請負代金内訳書、工程表　等</a:t>
            </a:r>
          </a:p>
        </p:txBody>
      </p:sp>
      <p:sp>
        <p:nvSpPr>
          <p:cNvPr id="21" name="下矢印 3"/>
          <p:cNvSpPr>
            <a:spLocks noChangeArrowheads="1"/>
          </p:cNvSpPr>
          <p:nvPr/>
        </p:nvSpPr>
        <p:spPr bwMode="auto">
          <a:xfrm>
            <a:off x="1111920" y="4091158"/>
            <a:ext cx="366960" cy="368082"/>
          </a:xfrm>
          <a:prstGeom prst="downArrow">
            <a:avLst>
              <a:gd name="adj1" fmla="val 50000"/>
              <a:gd name="adj2" fmla="val 50020"/>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250825" y="4633180"/>
            <a:ext cx="2160588" cy="307975"/>
          </a:xfrm>
          <a:prstGeom prst="rect">
            <a:avLst/>
          </a:prstGeom>
          <a:solidFill>
            <a:schemeClr val="accent6">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紙のみ提出</a:t>
            </a:r>
          </a:p>
        </p:txBody>
      </p:sp>
      <p:sp>
        <p:nvSpPr>
          <p:cNvPr id="23" name="テキスト ボックス 22"/>
          <p:cNvSpPr txBox="1"/>
          <p:nvPr/>
        </p:nvSpPr>
        <p:spPr>
          <a:xfrm>
            <a:off x="2495550" y="1032730"/>
            <a:ext cx="2724150" cy="307975"/>
          </a:xfrm>
          <a:prstGeom prst="rect">
            <a:avLst/>
          </a:prstGeom>
          <a:solidFill>
            <a:schemeClr val="accent5">
              <a:lumMod val="9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工事書類</a:t>
            </a:r>
          </a:p>
        </p:txBody>
      </p:sp>
      <p:sp>
        <p:nvSpPr>
          <p:cNvPr id="24" name="テキスト ボックス 22"/>
          <p:cNvSpPr txBox="1">
            <a:spLocks noChangeArrowheads="1"/>
          </p:cNvSpPr>
          <p:nvPr/>
        </p:nvSpPr>
        <p:spPr bwMode="auto">
          <a:xfrm>
            <a:off x="2495550" y="3166330"/>
            <a:ext cx="27971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工事写真、工事打合せ簿、材料確認願、段階確認書、施工計画書、工事履行報告書、品質管理資料、出来高管理資料　等</a:t>
            </a:r>
          </a:p>
        </p:txBody>
      </p:sp>
      <p:sp>
        <p:nvSpPr>
          <p:cNvPr id="25" name="下矢印 23"/>
          <p:cNvSpPr>
            <a:spLocks noChangeArrowheads="1"/>
          </p:cNvSpPr>
          <p:nvPr/>
        </p:nvSpPr>
        <p:spPr bwMode="auto">
          <a:xfrm>
            <a:off x="3670176" y="4091158"/>
            <a:ext cx="366960" cy="368082"/>
          </a:xfrm>
          <a:prstGeom prst="downArrow">
            <a:avLst>
              <a:gd name="adj1" fmla="val 50000"/>
              <a:gd name="adj2" fmla="val 50178"/>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26" name="テキスト ボックス 25"/>
          <p:cNvSpPr txBox="1"/>
          <p:nvPr/>
        </p:nvSpPr>
        <p:spPr>
          <a:xfrm>
            <a:off x="2495550" y="4633180"/>
            <a:ext cx="2724150" cy="307975"/>
          </a:xfrm>
          <a:prstGeom prst="rect">
            <a:avLst/>
          </a:prstGeom>
          <a:solidFill>
            <a:schemeClr val="accent5">
              <a:lumMod val="9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紙または電子のいずれかで提出</a:t>
            </a:r>
          </a:p>
        </p:txBody>
      </p:sp>
      <p:sp>
        <p:nvSpPr>
          <p:cNvPr id="27" name="テキスト ボックス 26"/>
          <p:cNvSpPr txBox="1"/>
          <p:nvPr/>
        </p:nvSpPr>
        <p:spPr>
          <a:xfrm>
            <a:off x="5292725" y="1032730"/>
            <a:ext cx="3636963" cy="307975"/>
          </a:xfrm>
          <a:prstGeom prst="rect">
            <a:avLst/>
          </a:prstGeom>
          <a:solidFill>
            <a:schemeClr val="bg2">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工事完成図書</a:t>
            </a:r>
          </a:p>
        </p:txBody>
      </p:sp>
      <p:sp>
        <p:nvSpPr>
          <p:cNvPr id="28" name="テキスト ボックス 26"/>
          <p:cNvSpPr txBox="1">
            <a:spLocks noChangeArrowheads="1"/>
          </p:cNvSpPr>
          <p:nvPr/>
        </p:nvSpPr>
        <p:spPr bwMode="auto">
          <a:xfrm>
            <a:off x="5445125" y="3166330"/>
            <a:ext cx="16668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工事完成図、工事管理台帳、施工管理台帳、品質管理台帳</a:t>
            </a:r>
          </a:p>
        </p:txBody>
      </p:sp>
      <p:sp>
        <p:nvSpPr>
          <p:cNvPr id="29" name="下矢印 27"/>
          <p:cNvSpPr>
            <a:spLocks noChangeArrowheads="1"/>
          </p:cNvSpPr>
          <p:nvPr/>
        </p:nvSpPr>
        <p:spPr bwMode="auto">
          <a:xfrm>
            <a:off x="6044282" y="4091158"/>
            <a:ext cx="366960" cy="368082"/>
          </a:xfrm>
          <a:prstGeom prst="downArrow">
            <a:avLst>
              <a:gd name="adj1" fmla="val 50000"/>
              <a:gd name="adj2" fmla="val 50020"/>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30" name="テキスト ボックス 29"/>
          <p:cNvSpPr txBox="1"/>
          <p:nvPr/>
        </p:nvSpPr>
        <p:spPr>
          <a:xfrm>
            <a:off x="5292725" y="4633180"/>
            <a:ext cx="1971675" cy="307975"/>
          </a:xfrm>
          <a:prstGeom prst="rect">
            <a:avLst/>
          </a:prstGeom>
          <a:solidFill>
            <a:schemeClr val="bg2">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紙と電子の両方で提出</a:t>
            </a:r>
          </a:p>
        </p:txBody>
      </p:sp>
      <p:sp>
        <p:nvSpPr>
          <p:cNvPr id="31" name="テキスト ボックス 29"/>
          <p:cNvSpPr txBox="1">
            <a:spLocks noChangeArrowheads="1"/>
          </p:cNvSpPr>
          <p:nvPr/>
        </p:nvSpPr>
        <p:spPr bwMode="auto">
          <a:xfrm>
            <a:off x="7264400" y="3166330"/>
            <a:ext cx="16652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地質土質調査成果</a:t>
            </a:r>
          </a:p>
        </p:txBody>
      </p:sp>
      <p:sp>
        <p:nvSpPr>
          <p:cNvPr id="32" name="下矢印 30"/>
          <p:cNvSpPr>
            <a:spLocks noChangeArrowheads="1"/>
          </p:cNvSpPr>
          <p:nvPr/>
        </p:nvSpPr>
        <p:spPr bwMode="auto">
          <a:xfrm>
            <a:off x="7979445" y="4071066"/>
            <a:ext cx="366960" cy="365403"/>
          </a:xfrm>
          <a:prstGeom prst="downArrow">
            <a:avLst>
              <a:gd name="adj1" fmla="val 50000"/>
              <a:gd name="adj2" fmla="val 49872"/>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33" name="テキスト ボックス 32"/>
          <p:cNvSpPr txBox="1"/>
          <p:nvPr/>
        </p:nvSpPr>
        <p:spPr>
          <a:xfrm>
            <a:off x="7380288" y="4633180"/>
            <a:ext cx="1554162" cy="307975"/>
          </a:xfrm>
          <a:prstGeom prst="rect">
            <a:avLst/>
          </a:prstGeom>
          <a:solidFill>
            <a:schemeClr val="bg2">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電子のみ納品</a:t>
            </a:r>
          </a:p>
        </p:txBody>
      </p:sp>
      <p:sp>
        <p:nvSpPr>
          <p:cNvPr id="34" name="角丸四角形吹き出し 2"/>
          <p:cNvSpPr>
            <a:spLocks noChangeArrowheads="1"/>
          </p:cNvSpPr>
          <p:nvPr/>
        </p:nvSpPr>
        <p:spPr bwMode="auto">
          <a:xfrm>
            <a:off x="2543175" y="1524855"/>
            <a:ext cx="1143000" cy="920750"/>
          </a:xfrm>
          <a:prstGeom prst="wedgeRoundRectCallout">
            <a:avLst>
              <a:gd name="adj1" fmla="val 56319"/>
              <a:gd name="adj2" fmla="val 58347"/>
              <a:gd name="adj3" fmla="val 16667"/>
            </a:avLst>
          </a:prstGeom>
          <a:solidFill>
            <a:schemeClr val="bg1"/>
          </a:solidFill>
          <a:ln w="19050" algn="ctr">
            <a:solidFill>
              <a:schemeClr val="tx1"/>
            </a:solidFill>
            <a:round/>
            <a:headEnd/>
            <a:tailEnd/>
          </a:ln>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b="0">
                <a:latin typeface="HGP創英角ｺﾞｼｯｸUB" panose="020B0900000000000000" pitchFamily="50" charset="-128"/>
                <a:ea typeface="HGP創英角ｺﾞｼｯｸUB" panose="020B0900000000000000" pitchFamily="50" charset="-128"/>
              </a:rPr>
              <a:t>情報共有システムを利用した場合は電子で提出</a:t>
            </a:r>
          </a:p>
        </p:txBody>
      </p:sp>
    </p:spTree>
    <p:extLst>
      <p:ext uri="{BB962C8B-B14F-4D97-AF65-F5344CB8AC3E}">
        <p14:creationId xmlns="" xmlns:p14="http://schemas.microsoft.com/office/powerpoint/2010/main" val="23856089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電子成果品のウィルスチェック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1074206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ウィルスチェック</a:t>
            </a:r>
          </a:p>
        </p:txBody>
      </p:sp>
      <p:sp>
        <p:nvSpPr>
          <p:cNvPr id="17414" name="テキスト ボックス 1"/>
          <p:cNvSpPr txBox="1">
            <a:spLocks noChangeArrowheads="1"/>
          </p:cNvSpPr>
          <p:nvPr/>
        </p:nvSpPr>
        <p:spPr bwMode="auto">
          <a:xfrm>
            <a:off x="180000" y="648000"/>
            <a:ext cx="8424428"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ハードディスク上にある電子成果品を整理した段階で、ウイルスチェックを</a:t>
            </a:r>
            <a:r>
              <a:rPr lang="ja-JP" altLang="en-US" sz="3600" b="0" dirty="0" smtClean="0">
                <a:latin typeface="HGP創英角ｺﾞｼｯｸUB" pitchFamily="50" charset="-128"/>
                <a:ea typeface="HGP創英角ｺﾞｼｯｸUB" pitchFamily="50" charset="-128"/>
              </a:rPr>
              <a:t>行います</a:t>
            </a:r>
            <a:r>
              <a:rPr lang="ja-JP" altLang="en-US" sz="3600" b="0" dirty="0">
                <a:latin typeface="HGP創英角ｺﾞｼｯｸUB" pitchFamily="50" charset="-128"/>
                <a:ea typeface="HGP創英角ｺﾞｼｯｸUB" pitchFamily="50" charset="-128"/>
              </a:rPr>
              <a:t>。</a:t>
            </a:r>
          </a:p>
          <a:p>
            <a:pPr algn="l" eaLnBrk="1" hangingPunct="1"/>
            <a:r>
              <a:rPr lang="ja-JP" altLang="en-US" sz="3600" b="0" dirty="0">
                <a:latin typeface="HGP創英角ｺﾞｼｯｸUB" pitchFamily="50" charset="-128"/>
                <a:ea typeface="HGP創英角ｺﾞｼｯｸUB" pitchFamily="50" charset="-128"/>
              </a:rPr>
              <a:t>ウイルスチェックソフトは特に指定しませんが、最新のウイルスも検出できる</a:t>
            </a:r>
            <a:r>
              <a:rPr lang="ja-JP" altLang="en-US" sz="3600" b="0" dirty="0" smtClean="0">
                <a:latin typeface="HGP創英角ｺﾞｼｯｸUB" pitchFamily="50" charset="-128"/>
                <a:ea typeface="HGP創英角ｺﾞｼｯｸUB" pitchFamily="50" charset="-128"/>
              </a:rPr>
              <a:t>ように</a:t>
            </a:r>
            <a:r>
              <a:rPr lang="ja-JP" altLang="en-US" sz="3600" b="0" dirty="0">
                <a:latin typeface="HGP創英角ｺﾞｼｯｸUB" pitchFamily="50" charset="-128"/>
                <a:ea typeface="HGP創英角ｺﾞｼｯｸUB" pitchFamily="50" charset="-128"/>
              </a:rPr>
              <a:t>ウイルスチェックソフトは常に最新のデータに更新（アップデート）したものを</a:t>
            </a:r>
            <a:r>
              <a:rPr lang="ja-JP" altLang="en-US" sz="3600" b="0" dirty="0" smtClean="0">
                <a:latin typeface="HGP創英角ｺﾞｼｯｸUB" pitchFamily="50" charset="-128"/>
                <a:ea typeface="HGP創英角ｺﾞｼｯｸUB" pitchFamily="50" charset="-128"/>
              </a:rPr>
              <a:t>利用</a:t>
            </a:r>
            <a:r>
              <a:rPr lang="ja-JP" altLang="en-US" sz="3600" b="0" dirty="0">
                <a:latin typeface="HGP創英角ｺﾞｼｯｸUB" pitchFamily="50" charset="-128"/>
                <a:ea typeface="HGP創英角ｺﾞｼｯｸUB" pitchFamily="50" charset="-128"/>
              </a:rPr>
              <a:t>します。</a:t>
            </a:r>
          </a:p>
        </p:txBody>
      </p:sp>
      <p:sp>
        <p:nvSpPr>
          <p:cNvPr id="9" name="正方形/長方形 180"/>
          <p:cNvSpPr>
            <a:spLocks noChangeArrowheads="1"/>
          </p:cNvSpPr>
          <p:nvPr/>
        </p:nvSpPr>
        <p:spPr bwMode="auto">
          <a:xfrm>
            <a:off x="4860032" y="5949269"/>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29564308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電子媒体の外観の確認</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756072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電子媒体納品書の確認</a:t>
            </a:r>
          </a:p>
        </p:txBody>
      </p:sp>
      <p:graphicFrame>
        <p:nvGraphicFramePr>
          <p:cNvPr id="1042484" name="Group 52"/>
          <p:cNvGraphicFramePr>
            <a:graphicFrameLocks noGrp="1"/>
          </p:cNvGraphicFramePr>
          <p:nvPr>
            <p:extLst>
              <p:ext uri="{D42A27DB-BD31-4B8C-83A1-F6EECF244321}">
                <p14:modId xmlns="" xmlns:p14="http://schemas.microsoft.com/office/powerpoint/2010/main" val="3905793481"/>
              </p:ext>
            </p:extLst>
          </p:nvPr>
        </p:nvGraphicFramePr>
        <p:xfrm>
          <a:off x="611188" y="1160748"/>
          <a:ext cx="7993062" cy="5038729"/>
        </p:xfrm>
        <a:graphic>
          <a:graphicData uri="http://schemas.openxmlformats.org/drawingml/2006/table">
            <a:tbl>
              <a:tblPr/>
              <a:tblGrid>
                <a:gridCol w="1654175"/>
                <a:gridCol w="1893887"/>
                <a:gridCol w="708025"/>
                <a:gridCol w="709613"/>
                <a:gridCol w="1512887"/>
                <a:gridCol w="1514475"/>
              </a:tblGrid>
              <a:tr h="2003178">
                <a:tc gridSpan="6">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電子媒体納品書</a:t>
                      </a:r>
                      <a:endPar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主任監督員</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○○○○殿</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受注者　（住所）○○県○○市○○町○○番地</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（氏名）○○建設</a:t>
                      </a: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（現場代理人　氏名）　○○　○○　 印　</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下記のとおり電子媒体を納品します。</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記</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工事番号</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電子媒体の種類</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規格</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単位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数量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納品年月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備考</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CD-R</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Joliet</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部</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平成○年○月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3811">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8807">
                <a:tc gridSpan="6">
                  <a:txBody>
                    <a:bodyPr/>
                    <a:lstStyle/>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備考</a:t>
                      </a: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主任監督員に提出</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電子納品有資格者による確認済み</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資格名○○○　登録番号○○○　氏名○○○○</a:t>
                      </a:r>
                      <a:endPar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REGISTER</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DRAWINGF</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BORING</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OTHRS</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を格納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電子納品チェックシステムによるチェック</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電子納品チェックシステムのバージョン：○</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チェック年月日：平成○年○月○日</a:t>
                      </a: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42475" name="Text Box 43"/>
          <p:cNvSpPr txBox="1">
            <a:spLocks noChangeArrowheads="1"/>
          </p:cNvSpPr>
          <p:nvPr/>
        </p:nvSpPr>
        <p:spPr bwMode="auto">
          <a:xfrm>
            <a:off x="5364163" y="4545013"/>
            <a:ext cx="3132137" cy="682625"/>
          </a:xfrm>
          <a:prstGeom prst="rect">
            <a:avLst/>
          </a:prstGeom>
          <a:solidFill>
            <a:srgbClr val="FFFFFF"/>
          </a:solidFill>
          <a:ln w="9525">
            <a:noFill/>
            <a:miter lim="800000"/>
            <a:headEnd/>
            <a:tailEnd/>
          </a:ln>
        </p:spPr>
        <p:txBody>
          <a:bodyPr lIns="74295" tIns="8890" rIns="74295" bIns="8890"/>
          <a:lstStyle/>
          <a:p>
            <a:pPr>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電子納品有資格者</a:t>
            </a:r>
            <a:r>
              <a:rPr lang="en-US" altLang="ja-JP" sz="2000" b="0" baseline="3000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a:t>
            </a: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を活用</a:t>
            </a:r>
          </a:p>
          <a:p>
            <a:pPr algn="l">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した場合に記載する</a:t>
            </a:r>
          </a:p>
        </p:txBody>
      </p:sp>
      <p:sp>
        <p:nvSpPr>
          <p:cNvPr id="12331" name="AutoShape 44"/>
          <p:cNvSpPr>
            <a:spLocks/>
          </p:cNvSpPr>
          <p:nvPr/>
        </p:nvSpPr>
        <p:spPr bwMode="auto">
          <a:xfrm>
            <a:off x="5148263" y="4652963"/>
            <a:ext cx="144462" cy="468312"/>
          </a:xfrm>
          <a:prstGeom prst="rightBrace">
            <a:avLst>
              <a:gd name="adj1" fmla="val 27015"/>
              <a:gd name="adj2" fmla="val 50000"/>
            </a:avLst>
          </a:pr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2332" name="Rectangle 3"/>
          <p:cNvSpPr>
            <a:spLocks noChangeArrowheads="1"/>
          </p:cNvSpPr>
          <p:nvPr/>
        </p:nvSpPr>
        <p:spPr bwMode="auto">
          <a:xfrm>
            <a:off x="180000" y="648000"/>
            <a:ext cx="8640763" cy="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Char char="l"/>
            </a:pPr>
            <a:r>
              <a:rPr lang="ja-JP" altLang="en-US" sz="2400" b="0" dirty="0">
                <a:latin typeface="HGP創英角ｺﾞｼｯｸUB" pitchFamily="50" charset="-128"/>
                <a:ea typeface="HGP創英角ｺﾞｼｯｸUB" pitchFamily="50" charset="-128"/>
              </a:rPr>
              <a:t>電子媒体の納品時には、</a:t>
            </a:r>
            <a:r>
              <a:rPr lang="ja-JP" altLang="en-US" sz="2400" b="0" u="sng" dirty="0">
                <a:solidFill>
                  <a:srgbClr val="FF0000"/>
                </a:solidFill>
                <a:latin typeface="HGP創英角ｺﾞｼｯｸUB" pitchFamily="50" charset="-128"/>
                <a:ea typeface="HGP創英角ｺﾞｼｯｸUB" pitchFamily="50" charset="-128"/>
              </a:rPr>
              <a:t>必ず</a:t>
            </a:r>
            <a:r>
              <a:rPr lang="ja-JP" altLang="en-US" sz="2400" b="0" u="sng" dirty="0">
                <a:latin typeface="HGP創英角ｺﾞｼｯｸUB" pitchFamily="50" charset="-128"/>
                <a:ea typeface="HGP創英角ｺﾞｼｯｸUB" pitchFamily="50" charset="-128"/>
                <a:cs typeface="Times New Roman" pitchFamily="18" charset="0"/>
              </a:rPr>
              <a:t>電子媒体</a:t>
            </a:r>
            <a:r>
              <a:rPr lang="ja-JP" altLang="en-US" sz="2400" b="0" u="sng" dirty="0" smtClean="0">
                <a:latin typeface="HGP創英角ｺﾞｼｯｸUB" pitchFamily="50" charset="-128"/>
                <a:ea typeface="HGP創英角ｺﾞｼｯｸUB" pitchFamily="50" charset="-128"/>
                <a:cs typeface="Times New Roman" pitchFamily="18" charset="0"/>
              </a:rPr>
              <a:t>納品書を提出します。</a:t>
            </a:r>
            <a:endParaRPr lang="ja-JP" altLang="en-US" sz="2400" b="0" dirty="0">
              <a:latin typeface="HGP創英角ｺﾞｼｯｸUB" pitchFamily="50" charset="-128"/>
              <a:ea typeface="HGP創英角ｺﾞｼｯｸUB" pitchFamily="50" charset="-128"/>
            </a:endParaRPr>
          </a:p>
        </p:txBody>
      </p:sp>
      <p:sp>
        <p:nvSpPr>
          <p:cNvPr id="12333" name="Text Box 53"/>
          <p:cNvSpPr txBox="1">
            <a:spLocks noChangeArrowheads="1"/>
          </p:cNvSpPr>
          <p:nvPr/>
        </p:nvSpPr>
        <p:spPr bwMode="auto">
          <a:xfrm>
            <a:off x="5651500" y="5300663"/>
            <a:ext cx="29527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50000"/>
              </a:spcBef>
            </a:pPr>
            <a:r>
              <a:rPr lang="ja-JP" altLang="en-US" b="0" dirty="0">
                <a:latin typeface="HGP創英角ｺﾞｼｯｸUB" pitchFamily="50" charset="-128"/>
                <a:ea typeface="HGP創英角ｺﾞｼｯｸUB" pitchFamily="50" charset="-128"/>
              </a:rPr>
              <a:t>技術士（電気電子部門及び情報工学部門）　 </a:t>
            </a:r>
            <a:r>
              <a:rPr lang="en-US" altLang="ja-JP" b="0" dirty="0">
                <a:latin typeface="HGP創英角ｺﾞｼｯｸUB" pitchFamily="50" charset="-128"/>
                <a:ea typeface="HGP創英角ｺﾞｼｯｸUB" pitchFamily="50" charset="-128"/>
              </a:rPr>
              <a:t>RCE</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Expert</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RCI</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Instructor</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SXF</a:t>
            </a:r>
            <a:r>
              <a:rPr lang="ja-JP" altLang="en-US" b="0" dirty="0">
                <a:latin typeface="HGP創英角ｺﾞｼｯｸUB" pitchFamily="50" charset="-128"/>
                <a:ea typeface="HGP創英角ｺﾞｼｯｸUB" pitchFamily="50" charset="-128"/>
              </a:rPr>
              <a:t>技術者、地質情報管理士等</a:t>
            </a:r>
          </a:p>
        </p:txBody>
      </p:sp>
      <p:sp>
        <p:nvSpPr>
          <p:cNvPr id="12334" name="Text Box 54"/>
          <p:cNvSpPr txBox="1">
            <a:spLocks noChangeArrowheads="1"/>
          </p:cNvSpPr>
          <p:nvPr/>
        </p:nvSpPr>
        <p:spPr bwMode="auto">
          <a:xfrm>
            <a:off x="5472113" y="5300663"/>
            <a:ext cx="36036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b="0">
                <a:latin typeface="HGP創英角ｺﾞｼｯｸUB" pitchFamily="50" charset="-128"/>
                <a:ea typeface="HGP創英角ｺﾞｼｯｸUB" pitchFamily="50" charset="-128"/>
              </a:rPr>
              <a:t>※</a:t>
            </a:r>
          </a:p>
        </p:txBody>
      </p:sp>
      <p:sp>
        <p:nvSpPr>
          <p:cNvPr id="12335" name="正方形/長方形 8"/>
          <p:cNvSpPr>
            <a:spLocks noChangeArrowheads="1"/>
          </p:cNvSpPr>
          <p:nvPr/>
        </p:nvSpPr>
        <p:spPr bwMode="auto">
          <a:xfrm>
            <a:off x="4427538" y="6237560"/>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dirty="0"/>
              <a:t>電子納品等運用ガイドライン</a:t>
            </a:r>
            <a:r>
              <a:rPr lang="en-US" altLang="ja-JP" dirty="0"/>
              <a:t>【</a:t>
            </a:r>
            <a:r>
              <a:rPr lang="ja-JP" altLang="en-US" dirty="0"/>
              <a:t>土木工事編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 xmlns:p14="http://schemas.microsoft.com/office/powerpoint/2010/main" val="2056229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42875" y="620713"/>
            <a:ext cx="89281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eaLnBrk="1" hangingPunct="1">
              <a:spcBef>
                <a:spcPct val="20000"/>
              </a:spcBef>
              <a:buClr>
                <a:schemeClr val="tx1"/>
              </a:buClr>
              <a:buSzPct val="100000"/>
              <a:buFont typeface="HGP創英角ｺﾞｼｯｸUB" panose="020B0900000000000000" pitchFamily="50" charset="-128"/>
              <a:buChar char="○"/>
            </a:pPr>
            <a:r>
              <a:rPr lang="ja-JP" altLang="en-US" sz="2600" b="0" dirty="0">
                <a:latin typeface="HGP創英角ｺﾞｼｯｸUB" pitchFamily="50" charset="-128"/>
                <a:ea typeface="HGP創英角ｺﾞｼｯｸUB" pitchFamily="50" charset="-128"/>
              </a:rPr>
              <a:t>電子媒体に破損がないことを目視確認</a:t>
            </a:r>
          </a:p>
        </p:txBody>
      </p:sp>
      <p:sp>
        <p:nvSpPr>
          <p:cNvPr id="1028" name="Rectangle 2"/>
          <p:cNvSpPr>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媒体の外観の確認①</a:t>
            </a:r>
          </a:p>
        </p:txBody>
      </p:sp>
      <p:sp>
        <p:nvSpPr>
          <p:cNvPr id="1029" name="Rectangle 3"/>
          <p:cNvSpPr>
            <a:spLocks noChangeArrowheads="1"/>
          </p:cNvSpPr>
          <p:nvPr/>
        </p:nvSpPr>
        <p:spPr bwMode="auto">
          <a:xfrm>
            <a:off x="0" y="1116013"/>
            <a:ext cx="4824413" cy="167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169863"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2"/>
              </a:buClr>
              <a:buSzPct val="70000"/>
              <a:buFont typeface="Wingdings" pitchFamily="2" charset="2"/>
              <a:buNone/>
            </a:pPr>
            <a:r>
              <a:rPr lang="en-US" altLang="en-US" sz="2000" b="0" dirty="0">
                <a:latin typeface="HGP創英角ｺﾞｼｯｸUB" pitchFamily="50" charset="-128"/>
                <a:ea typeface="HGP創英角ｺﾞｼｯｸUB" pitchFamily="50" charset="-128"/>
              </a:rPr>
              <a:t>（1） </a:t>
            </a:r>
            <a:r>
              <a:rPr lang="en-US" altLang="en-US" sz="2000" b="0" dirty="0" err="1">
                <a:latin typeface="HGP創英角ｺﾞｼｯｸUB" pitchFamily="50" charset="-128"/>
                <a:ea typeface="HGP創英角ｺﾞｼｯｸUB" pitchFamily="50" charset="-128"/>
              </a:rPr>
              <a:t>電子媒体のラベル面の表記</a:t>
            </a:r>
            <a:endParaRPr lang="ja-JP" altLang="en-US" sz="2000" b="0" dirty="0">
              <a:latin typeface="HGP創英角ｺﾞｼｯｸUB" pitchFamily="50" charset="-128"/>
              <a:ea typeface="HGP創英角ｺﾞｼｯｸUB" pitchFamily="50" charset="-128"/>
            </a:endParaRP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必要項目を</a:t>
            </a:r>
            <a:r>
              <a:rPr lang="ja-JP" altLang="en-US" sz="1800" b="0" dirty="0">
                <a:solidFill>
                  <a:srgbClr val="FF3300"/>
                </a:solidFill>
                <a:latin typeface="HGP創英角ｺﾞｼｯｸUB" pitchFamily="50" charset="-128"/>
                <a:ea typeface="HGP創英角ｺﾞｼｯｸUB" pitchFamily="50" charset="-128"/>
              </a:rPr>
              <a:t>表面に直接印刷、または油性フェルトペンで表記</a:t>
            </a: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ラベル面に</a:t>
            </a:r>
            <a:r>
              <a:rPr lang="ja-JP" altLang="en-US" sz="1800" b="0" u="sng" dirty="0">
                <a:solidFill>
                  <a:srgbClr val="FF0000"/>
                </a:solidFill>
                <a:latin typeface="HGP創英角ｺﾞｼｯｸUB" pitchFamily="50" charset="-128"/>
                <a:ea typeface="HGP創英角ｺﾞｼｯｸUB" pitchFamily="50" charset="-128"/>
              </a:rPr>
              <a:t>シールを貼り付ける方法は禁止</a:t>
            </a:r>
          </a:p>
          <a:p>
            <a:pPr algn="l" eaLnBrk="1" hangingPunct="1">
              <a:spcBef>
                <a:spcPct val="20000"/>
              </a:spcBef>
              <a:buClr>
                <a:schemeClr val="tx1"/>
              </a:buClr>
              <a:buSzPct val="70000"/>
              <a:buFont typeface="Wingdings" pitchFamily="2" charset="2"/>
              <a:buChar char="l"/>
            </a:pPr>
            <a:r>
              <a:rPr lang="ja-JP" altLang="en-US" sz="1800" b="0" u="sng" dirty="0">
                <a:solidFill>
                  <a:srgbClr val="FF0000"/>
                </a:solidFill>
                <a:latin typeface="HGP創英角ｺﾞｼｯｸUB" pitchFamily="50" charset="-128"/>
                <a:ea typeface="HGP創英角ｺﾞｼｯｸUB" pitchFamily="50" charset="-128"/>
              </a:rPr>
              <a:t>署名欄は手書きでサイン</a:t>
            </a:r>
            <a:r>
              <a:rPr lang="ja-JP" altLang="en-US" sz="1800" b="0" dirty="0">
                <a:latin typeface="HGP創英角ｺﾞｼｯｸUB" pitchFamily="50" charset="-128"/>
                <a:ea typeface="HGP創英角ｺﾞｼｯｸUB" pitchFamily="50" charset="-128"/>
              </a:rPr>
              <a:t>する</a:t>
            </a:r>
          </a:p>
        </p:txBody>
      </p:sp>
      <p:sp>
        <p:nvSpPr>
          <p:cNvPr id="1030" name="Text Box 9"/>
          <p:cNvSpPr txBox="1">
            <a:spLocks noChangeArrowheads="1"/>
          </p:cNvSpPr>
          <p:nvPr/>
        </p:nvSpPr>
        <p:spPr bwMode="auto">
          <a:xfrm>
            <a:off x="107950" y="5327650"/>
            <a:ext cx="543615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sz="1800" b="0" u="sng" dirty="0">
                <a:solidFill>
                  <a:srgbClr val="FF0000"/>
                </a:solidFill>
                <a:latin typeface="HGP創英角ｺﾞｼｯｸUB" pitchFamily="50" charset="-128"/>
                <a:ea typeface="HGP創英角ｺﾞｼｯｸUB" pitchFamily="50" charset="-128"/>
              </a:rPr>
              <a:t>※</a:t>
            </a:r>
            <a:r>
              <a:rPr lang="ja-JP" altLang="en-US" sz="1800" b="0" u="sng" dirty="0">
                <a:solidFill>
                  <a:srgbClr val="FF0000"/>
                </a:solidFill>
                <a:latin typeface="HGP創英角ｺﾞｼｯｸUB" pitchFamily="50" charset="-128"/>
                <a:ea typeface="HGP創英角ｺﾞｼｯｸUB" pitchFamily="50" charset="-128"/>
              </a:rPr>
              <a:t>必要事項が抜けていることがあるので注意すること</a:t>
            </a:r>
            <a:endParaRPr lang="ja-JP" altLang="en-US" sz="1800" b="0" dirty="0">
              <a:solidFill>
                <a:srgbClr val="FF0000"/>
              </a:solidFill>
              <a:latin typeface="HGP創英角ｺﾞｼｯｸUB" pitchFamily="50" charset="-128"/>
              <a:ea typeface="HGP創英角ｺﾞｼｯｸUB" pitchFamily="50" charset="-128"/>
            </a:endParaRPr>
          </a:p>
        </p:txBody>
      </p:sp>
      <p:graphicFrame>
        <p:nvGraphicFramePr>
          <p:cNvPr id="1026" name="Object 34"/>
          <p:cNvGraphicFramePr>
            <a:graphicFrameLocks noChangeAspect="1"/>
          </p:cNvGraphicFramePr>
          <p:nvPr/>
        </p:nvGraphicFramePr>
        <p:xfrm>
          <a:off x="5003800" y="1341438"/>
          <a:ext cx="3889375" cy="3889375"/>
        </p:xfrm>
        <a:graphic>
          <a:graphicData uri="http://schemas.openxmlformats.org/presentationml/2006/ole">
            <p:oleObj spid="_x0000_s247810" name="Visio" r:id="rId4" imgW="3142869" imgH="3142869" progId="Visio.Drawing.11">
              <p:embed/>
            </p:oleObj>
          </a:graphicData>
        </a:graphic>
      </p:graphicFrame>
      <p:sp>
        <p:nvSpPr>
          <p:cNvPr id="1031" name="Rectangle 37"/>
          <p:cNvSpPr>
            <a:spLocks noChangeArrowheads="1"/>
          </p:cNvSpPr>
          <p:nvPr/>
        </p:nvSpPr>
        <p:spPr bwMode="auto">
          <a:xfrm>
            <a:off x="358775" y="3321050"/>
            <a:ext cx="4284663" cy="574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600" b="0">
                <a:solidFill>
                  <a:srgbClr val="FF3300"/>
                </a:solidFill>
                <a:latin typeface="HGP創英角ｺﾞｼｯｸUB" pitchFamily="50" charset="-128"/>
                <a:ea typeface="HGP創英角ｺﾞｼｯｸUB" pitchFamily="50" charset="-128"/>
              </a:rPr>
              <a:t>【</a:t>
            </a:r>
            <a:r>
              <a:rPr lang="ja-JP" altLang="en-US" sz="1600" b="0">
                <a:solidFill>
                  <a:srgbClr val="FF3300"/>
                </a:solidFill>
                <a:latin typeface="HGP創英角ｺﾞｼｯｸUB" pitchFamily="50" charset="-128"/>
                <a:ea typeface="HGP創英角ｺﾞｼｯｸUB" pitchFamily="50" charset="-128"/>
              </a:rPr>
              <a:t>工事のみ</a:t>
            </a:r>
            <a:r>
              <a:rPr lang="en-US" altLang="ja-JP" sz="1600" b="0">
                <a:solidFill>
                  <a:srgbClr val="FF3300"/>
                </a:solidFill>
                <a:latin typeface="HGP創英角ｺﾞｼｯｸUB" pitchFamily="50" charset="-128"/>
                <a:ea typeface="HGP創英角ｺﾞｼｯｸUB" pitchFamily="50" charset="-128"/>
              </a:rPr>
              <a:t>】</a:t>
            </a:r>
            <a:r>
              <a:rPr lang="ja-JP" altLang="en-US" sz="1600" b="0">
                <a:solidFill>
                  <a:srgbClr val="FF3300"/>
                </a:solidFill>
                <a:latin typeface="HGP創英角ｺﾞｼｯｸUB" pitchFamily="50" charset="-128"/>
                <a:ea typeface="HGP創英角ｺﾞｼｯｸUB" pitchFamily="50" charset="-128"/>
              </a:rPr>
              <a:t>電子媒体の内容</a:t>
            </a:r>
            <a:endParaRPr lang="en-US" altLang="ja-JP" sz="1600" b="0">
              <a:solidFill>
                <a:srgbClr val="FF3300"/>
              </a:solidFill>
              <a:latin typeface="HGP創英角ｺﾞｼｯｸUB" pitchFamily="50" charset="-128"/>
              <a:ea typeface="HGP創英角ｺﾞｼｯｸUB" pitchFamily="50" charset="-128"/>
            </a:endParaRPr>
          </a:p>
          <a:p>
            <a:pPr algn="l" eaLnBrk="1" hangingPunct="1"/>
            <a:r>
              <a:rPr lang="en-US" altLang="ja-JP" sz="1600" b="0">
                <a:latin typeface="HGP創英角ｺﾞｼｯｸUB" pitchFamily="50" charset="-128"/>
                <a:ea typeface="HGP創英角ｺﾞｼｯｸUB" pitchFamily="50" charset="-128"/>
              </a:rPr>
              <a:t>(</a:t>
            </a:r>
            <a:r>
              <a:rPr lang="ja-JP" altLang="en-US" sz="1600" b="0">
                <a:latin typeface="HGP創英角ｺﾞｼｯｸUB" pitchFamily="50" charset="-128"/>
                <a:ea typeface="HGP創英角ｺﾞｼｯｸUB" pitchFamily="50" charset="-128"/>
              </a:rPr>
              <a:t>工事完成図書、工事写真</a:t>
            </a:r>
            <a:r>
              <a:rPr lang="en-US" altLang="ja-JP" sz="1600" b="0">
                <a:latin typeface="HGP創英角ｺﾞｼｯｸUB" pitchFamily="50" charset="-128"/>
                <a:ea typeface="HGP創英角ｺﾞｼｯｸUB" pitchFamily="50" charset="-128"/>
              </a:rPr>
              <a:t>)</a:t>
            </a:r>
            <a:r>
              <a:rPr lang="ja-JP" altLang="en-US" sz="1600" b="0">
                <a:latin typeface="HGP創英角ｺﾞｼｯｸUB" pitchFamily="50" charset="-128"/>
                <a:ea typeface="HGP創英角ｺﾞｼｯｸUB" pitchFamily="50" charset="-128"/>
              </a:rPr>
              <a:t>を記入します。</a:t>
            </a:r>
          </a:p>
        </p:txBody>
      </p:sp>
      <p:sp>
        <p:nvSpPr>
          <p:cNvPr id="1032" name="正方形/長方形 14"/>
          <p:cNvSpPr>
            <a:spLocks noChangeArrowheads="1"/>
          </p:cNvSpPr>
          <p:nvPr/>
        </p:nvSpPr>
        <p:spPr bwMode="auto">
          <a:xfrm>
            <a:off x="5759450" y="5373688"/>
            <a:ext cx="2844800" cy="936625"/>
          </a:xfrm>
          <a:prstGeom prst="rect">
            <a:avLst/>
          </a:prstGeom>
          <a:solidFill>
            <a:srgbClr val="FF99FF"/>
          </a:solidFill>
          <a:ln w="9525"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None/>
            </a:pPr>
            <a:endParaRPr lang="ja-JP" altLang="en-US" sz="3400" b="0">
              <a:latin typeface="ＭＳ Ｐゴシック" charset="-128"/>
            </a:endParaRPr>
          </a:p>
        </p:txBody>
      </p:sp>
      <p:sp>
        <p:nvSpPr>
          <p:cNvPr id="1033" name="テキスト ボックス 11"/>
          <p:cNvSpPr txBox="1">
            <a:spLocks noChangeArrowheads="1"/>
          </p:cNvSpPr>
          <p:nvPr/>
        </p:nvSpPr>
        <p:spPr bwMode="auto">
          <a:xfrm>
            <a:off x="5759450" y="5516563"/>
            <a:ext cx="2843213"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400">
                <a:solidFill>
                  <a:srgbClr val="0000FF"/>
                </a:solidFill>
              </a:rPr>
              <a:t>⇒　電子納品</a:t>
            </a:r>
            <a:r>
              <a:rPr lang="en-US" altLang="ja-JP" sz="1400">
                <a:solidFill>
                  <a:srgbClr val="0000FF"/>
                </a:solidFill>
              </a:rPr>
              <a:t>CD-R</a:t>
            </a:r>
            <a:r>
              <a:rPr lang="ja-JP" altLang="en-US" sz="1400">
                <a:solidFill>
                  <a:srgbClr val="0000FF"/>
                </a:solidFill>
              </a:rPr>
              <a:t>　（原則　</a:t>
            </a:r>
            <a:r>
              <a:rPr lang="en-US" altLang="ja-JP" sz="1400">
                <a:solidFill>
                  <a:srgbClr val="0000FF"/>
                </a:solidFill>
              </a:rPr>
              <a:t>2</a:t>
            </a:r>
            <a:r>
              <a:rPr lang="ja-JP" altLang="en-US" sz="1400">
                <a:solidFill>
                  <a:srgbClr val="0000FF"/>
                </a:solidFill>
              </a:rPr>
              <a:t>部）</a:t>
            </a:r>
            <a:endParaRPr lang="en-US" altLang="ja-JP" sz="1400">
              <a:solidFill>
                <a:srgbClr val="0000FF"/>
              </a:solidFill>
            </a:endParaRPr>
          </a:p>
          <a:p>
            <a:pPr algn="l" eaLnBrk="1" hangingPunct="1"/>
            <a:r>
              <a:rPr lang="ja-JP" altLang="en-US" sz="1400">
                <a:solidFill>
                  <a:srgbClr val="0000FF"/>
                </a:solidFill>
              </a:rPr>
              <a:t>　　　①事務所内　保管用</a:t>
            </a:r>
            <a:endParaRPr lang="en-US" altLang="ja-JP" sz="1400">
              <a:solidFill>
                <a:srgbClr val="0000FF"/>
              </a:solidFill>
            </a:endParaRPr>
          </a:p>
          <a:p>
            <a:pPr algn="l" eaLnBrk="1" hangingPunct="1"/>
            <a:r>
              <a:rPr lang="ja-JP" altLang="en-US" sz="1400">
                <a:solidFill>
                  <a:srgbClr val="0000FF"/>
                </a:solidFill>
              </a:rPr>
              <a:t>　　　②関東技術事務所　送付用</a:t>
            </a:r>
          </a:p>
        </p:txBody>
      </p:sp>
      <p:sp>
        <p:nvSpPr>
          <p:cNvPr id="1034" name="テキスト ボックス 15"/>
          <p:cNvSpPr txBox="1">
            <a:spLocks noChangeArrowheads="1"/>
          </p:cNvSpPr>
          <p:nvPr/>
        </p:nvSpPr>
        <p:spPr bwMode="auto">
          <a:xfrm>
            <a:off x="323850" y="4545013"/>
            <a:ext cx="44291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400" b="0">
                <a:latin typeface="HGPｺﾞｼｯｸM" pitchFamily="50" charset="-128"/>
                <a:ea typeface="HGPｺﾞｼｯｸM" pitchFamily="50" charset="-128"/>
              </a:rPr>
              <a:t>※</a:t>
            </a:r>
            <a:r>
              <a:rPr lang="ja-JP" altLang="en-US" sz="1400" b="0">
                <a:latin typeface="HGPｺﾞｼｯｸM" pitchFamily="50" charset="-128"/>
                <a:ea typeface="HGPｺﾞｼｯｸM" pitchFamily="50" charset="-128"/>
              </a:rPr>
              <a:t>受発注者それぞれで、情報共有システムより、出力した工事帳票を保管する場合は「帳票」と記入する。</a:t>
            </a:r>
          </a:p>
        </p:txBody>
      </p:sp>
    </p:spTree>
    <p:extLst>
      <p:ext uri="{BB962C8B-B14F-4D97-AF65-F5344CB8AC3E}">
        <p14:creationId xmlns="" xmlns:p14="http://schemas.microsoft.com/office/powerpoint/2010/main" val="3029741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80000" y="648000"/>
            <a:ext cx="8928100" cy="5868987"/>
          </a:xfrm>
          <a:prstGeom prst="rect">
            <a:avLst/>
          </a:prstGeom>
          <a:noFill/>
          <a:ln w="9525">
            <a:noFill/>
            <a:miter lim="800000"/>
            <a:headEnd/>
            <a:tailEnd/>
          </a:ln>
        </p:spPr>
        <p:txBody>
          <a:bodyPr/>
          <a:lstStyle/>
          <a:p>
            <a:pPr marL="457200" indent="-457200" algn="l">
              <a:spcBef>
                <a:spcPct val="20000"/>
              </a:spcBef>
              <a:buClr>
                <a:schemeClr val="tx1"/>
              </a:buClr>
              <a:buSzPct val="100000"/>
              <a:buFont typeface="HGP創英角ｺﾞｼｯｸUB" panose="020B0900000000000000" pitchFamily="50" charset="-128"/>
              <a:buChar char="○"/>
              <a:defRPr/>
            </a:pPr>
            <a:r>
              <a:rPr lang="ja-JP" altLang="en-US" sz="2600" b="0" dirty="0">
                <a:latin typeface="HGP創英角ｺﾞｼｯｸUB" pitchFamily="50" charset="-128"/>
                <a:ea typeface="HGP創英角ｺﾞｼｯｸUB" pitchFamily="50" charset="-128"/>
              </a:rPr>
              <a:t>電子媒体のラベル面記載内容の確認</a:t>
            </a:r>
            <a:endParaRPr lang="ja-JP" altLang="en-US" sz="80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ｱ</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「工事</a:t>
            </a:r>
            <a:r>
              <a:rPr lang="ja-JP" altLang="en-US" sz="1550" b="0" dirty="0" smtClean="0">
                <a:latin typeface="HGP創英角ｺﾞｼｯｸUB" pitchFamily="50" charset="-128"/>
                <a:ea typeface="HGP創英角ｺﾞｼｯｸUB" pitchFamily="50" charset="-128"/>
              </a:rPr>
              <a:t>番号」</a:t>
            </a:r>
            <a:r>
              <a:rPr lang="ja-JP" altLang="en-US" sz="1550" b="0" dirty="0">
                <a:latin typeface="HGP創英角ｺﾞｼｯｸUB" pitchFamily="50" charset="-128"/>
                <a:ea typeface="HGP創英角ｺﾞｼｯｸUB" pitchFamily="50" charset="-128"/>
              </a:rPr>
              <a:t>：</a:t>
            </a:r>
            <a:r>
              <a:rPr lang="en-US" altLang="ja-JP" sz="1550" b="0" dirty="0">
                <a:latin typeface="HGP創英角ｺﾞｼｯｸUB" pitchFamily="50" charset="-128"/>
                <a:ea typeface="HGP創英角ｺﾞｼｯｸUB" pitchFamily="50" charset="-128"/>
              </a:rPr>
              <a:t>CCMS</a:t>
            </a:r>
            <a:r>
              <a:rPr lang="ja-JP" altLang="en-US" sz="1550" b="0" dirty="0">
                <a:latin typeface="HGP創英角ｺﾞｼｯｸUB" pitchFamily="50" charset="-128"/>
                <a:ea typeface="HGP創英角ｺﾞｼｯｸUB" pitchFamily="50" charset="-128"/>
              </a:rPr>
              <a:t>設計書番号（</a:t>
            </a:r>
            <a:r>
              <a:rPr lang="en-US" altLang="ja-JP" sz="1550" b="0" dirty="0">
                <a:latin typeface="HGP創英角ｺﾞｼｯｸUB" pitchFamily="50" charset="-128"/>
                <a:ea typeface="HGP創英角ｺﾞｼｯｸUB" pitchFamily="50" charset="-128"/>
              </a:rPr>
              <a:t>14</a:t>
            </a:r>
            <a:r>
              <a:rPr lang="ja-JP" altLang="en-US" sz="1550" b="0" dirty="0">
                <a:latin typeface="HGP創英角ｺﾞｼｯｸUB" pitchFamily="50" charset="-128"/>
                <a:ea typeface="HGP創英角ｺﾞｼｯｸUB" pitchFamily="50" charset="-128"/>
              </a:rPr>
              <a:t>桁）を記載</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番号を受注者へ提示</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ｲ</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工事名称</a:t>
            </a:r>
            <a:r>
              <a:rPr lang="ja-JP" altLang="en-US" sz="1550" b="0" dirty="0">
                <a:latin typeface="HGP創英角ｺﾞｼｯｸUB" pitchFamily="50" charset="-128"/>
                <a:ea typeface="HGP創英角ｺﾞｼｯｸUB" pitchFamily="50" charset="-128"/>
              </a:rPr>
              <a:t>」：契約図書に記載されている正式名称を記載</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ｳ</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「電子媒体の内容」：</a:t>
            </a:r>
            <a:endParaRPr lang="en-US" altLang="ja-JP" sz="155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ja-JP" altLang="en-US" sz="1550" b="0" dirty="0">
                <a:solidFill>
                  <a:srgbClr val="0070C0"/>
                </a:solidFill>
                <a:latin typeface="HGP創英角ｺﾞｼｯｸUB" pitchFamily="50" charset="-128"/>
                <a:ea typeface="HGP創英角ｺﾞｼｯｸUB" pitchFamily="50" charset="-128"/>
              </a:rPr>
              <a:t>　　・「工事完成図書」、「工事写真」と記載</a:t>
            </a:r>
            <a:endParaRPr lang="en-US" altLang="ja-JP" sz="1550" b="0" dirty="0">
              <a:solidFill>
                <a:srgbClr val="0070C0"/>
              </a:solidFill>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ja-JP" altLang="en-US" sz="1550" b="0" dirty="0">
                <a:solidFill>
                  <a:srgbClr val="0070C0"/>
                </a:solidFill>
                <a:latin typeface="HGP創英角ｺﾞｼｯｸUB" pitchFamily="50" charset="-128"/>
                <a:ea typeface="HGP創英角ｺﾞｼｯｸUB" pitchFamily="50" charset="-128"/>
              </a:rPr>
              <a:t>　　　　</a:t>
            </a:r>
            <a:r>
              <a:rPr lang="ja-JP" altLang="en-US" sz="1550" b="0" u="sng" dirty="0">
                <a:solidFill>
                  <a:srgbClr val="0070C0"/>
                </a:solidFill>
                <a:latin typeface="HGP創英角ｺﾞｼｯｸUB" pitchFamily="50" charset="-128"/>
                <a:ea typeface="HGP創英角ｺﾞｼｯｸUB" pitchFamily="50" charset="-128"/>
              </a:rPr>
              <a:t>なお、「工事写真」は、電子成果品とは別の電子媒体で作成します。</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ｴ</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「作成年月」：工期</a:t>
            </a:r>
            <a:r>
              <a:rPr lang="ja-JP" altLang="en-US" sz="1550" b="0" dirty="0" smtClean="0">
                <a:latin typeface="HGP創英角ｺﾞｼｯｸUB" pitchFamily="50" charset="-128"/>
                <a:ea typeface="HGP創英角ｺﾞｼｯｸUB" pitchFamily="50" charset="-128"/>
              </a:rPr>
              <a:t>終了時</a:t>
            </a:r>
            <a:r>
              <a:rPr lang="ja-JP" altLang="en-US" sz="1550" b="0" dirty="0">
                <a:latin typeface="HGP創英角ｺﾞｼｯｸUB" pitchFamily="50" charset="-128"/>
                <a:ea typeface="HGP創英角ｺﾞｼｯｸUB" pitchFamily="50" charset="-128"/>
              </a:rPr>
              <a:t>の年月を記載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ｵ</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「発注者名」：発注者の正式名称を記載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ｶ</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「受注者名」：受注者の正式名称を記載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ｷ</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「何枚目／全体枚数」：全体枚数と何枚目の</a:t>
            </a:r>
            <a:r>
              <a:rPr lang="en-US" altLang="ja-JP" sz="1550" b="0" dirty="0">
                <a:latin typeface="HGP創英角ｺﾞｼｯｸUB" pitchFamily="50" charset="-128"/>
                <a:ea typeface="HGP創英角ｺﾞｼｯｸUB" pitchFamily="50" charset="-128"/>
              </a:rPr>
              <a:t>CD</a:t>
            </a:r>
            <a:r>
              <a:rPr lang="ja-JP" altLang="en-US" sz="1550" b="0" dirty="0">
                <a:latin typeface="HGP創英角ｺﾞｼｯｸUB" pitchFamily="50" charset="-128"/>
                <a:ea typeface="HGP創英角ｺﾞｼｯｸUB" pitchFamily="50" charset="-128"/>
              </a:rPr>
              <a:t>であるか記載</a:t>
            </a:r>
          </a:p>
          <a:p>
            <a:pPr marL="1371600" lvl="2" indent="-677863" algn="l">
              <a:lnSpc>
                <a:spcPct val="90000"/>
              </a:lnSpc>
              <a:spcBef>
                <a:spcPct val="10000"/>
              </a:spcBef>
              <a:buClr>
                <a:schemeClr val="accent1"/>
              </a:buClr>
              <a:buSzPct val="70000"/>
              <a:buFont typeface="Wingdings" pitchFamily="2" charset="2"/>
              <a:buNone/>
              <a:defRPr/>
            </a:pPr>
            <a:r>
              <a:rPr lang="ja-JP" altLang="en-US" sz="1550" b="0" dirty="0">
                <a:latin typeface="HGP創英角ｺﾞｼｯｸUB" pitchFamily="50" charset="-128"/>
                <a:ea typeface="HGP創英角ｺﾞｼｯｸUB" pitchFamily="50" charset="-128"/>
              </a:rPr>
              <a:t>　　　　</a:t>
            </a:r>
            <a:r>
              <a:rPr lang="ja-JP" altLang="en-US" sz="1550" b="0" u="sng" dirty="0">
                <a:latin typeface="HGP創英角ｺﾞｼｯｸUB" pitchFamily="50" charset="-128"/>
                <a:ea typeface="HGP創英角ｺﾞｼｯｸUB" pitchFamily="50" charset="-128"/>
              </a:rPr>
              <a:t>但し、全体枚数は工事完成図書（電子成果品</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完成図面・台帳</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）のみの合計枚数とする。</a:t>
            </a:r>
          </a:p>
          <a:p>
            <a:pPr marL="1371600" lvl="2" indent="-677863" algn="l">
              <a:lnSpc>
                <a:spcPct val="90000"/>
              </a:lnSpc>
              <a:spcBef>
                <a:spcPct val="10000"/>
              </a:spcBef>
              <a:buClr>
                <a:schemeClr val="accent1"/>
              </a:buClr>
              <a:buSzPct val="70000"/>
              <a:buFont typeface="Wingdings" pitchFamily="2" charset="2"/>
              <a:buNone/>
              <a:defRPr/>
            </a:pPr>
            <a:r>
              <a:rPr lang="ja-JP" altLang="en-US" sz="1550" b="0" dirty="0">
                <a:latin typeface="HGP創英角ｺﾞｼｯｸUB" pitchFamily="50" charset="-128"/>
                <a:ea typeface="HGP創英角ｺﾞｼｯｸUB" pitchFamily="50" charset="-128"/>
              </a:rPr>
              <a:t>　　　　（短期保存の工事帳票（工事書類）の枚数は合計枚数に含めない。）</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ｸ</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「ウイルスチェックに関する情報」</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a</a:t>
            </a:r>
            <a:r>
              <a:rPr lang="ja-JP" altLang="en-US" sz="1550" b="0" dirty="0">
                <a:latin typeface="HGP創英角ｺﾞｼｯｸUB" pitchFamily="50" charset="-128"/>
                <a:ea typeface="HGP創英角ｺﾞｼｯｸUB" pitchFamily="50" charset="-128"/>
              </a:rPr>
              <a:t>） ウイルスチェックソフト名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b</a:t>
            </a:r>
            <a:r>
              <a:rPr lang="ja-JP" altLang="en-US" sz="1550" b="0" dirty="0">
                <a:latin typeface="HGP創英角ｺﾞｼｯｸUB" pitchFamily="50" charset="-128"/>
                <a:ea typeface="HGP創英角ｺﾞｼｯｸUB" pitchFamily="50" charset="-128"/>
              </a:rPr>
              <a:t>） ウイルス定義年月日またはパターンファイル名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c</a:t>
            </a:r>
            <a:r>
              <a:rPr lang="ja-JP" altLang="en-US" sz="1550" b="0" dirty="0">
                <a:latin typeface="HGP創英角ｺﾞｼｯｸUB" pitchFamily="50" charset="-128"/>
                <a:ea typeface="HGP創英角ｺﾞｼｯｸUB" pitchFamily="50" charset="-128"/>
              </a:rPr>
              <a:t>） ウイルスチェックソフトによるチェックを行った年月日</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ｹ</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「フォーマット形式」：</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CD-R</a:t>
            </a:r>
            <a:r>
              <a:rPr lang="ja-JP" altLang="en-US" sz="1550" b="0" dirty="0">
                <a:latin typeface="HGP創英角ｺﾞｼｯｸUB" pitchFamily="50" charset="-128"/>
                <a:ea typeface="HGP創英角ｺﾞｼｯｸUB" pitchFamily="50" charset="-128"/>
              </a:rPr>
              <a:t>の場合</a:t>
            </a:r>
            <a:r>
              <a:rPr lang="ja-JP" altLang="en-US" sz="1550" b="0" dirty="0" smtClean="0">
                <a:latin typeface="HGP創英角ｺﾞｼｯｸUB" pitchFamily="50" charset="-128"/>
                <a:ea typeface="HGP創英角ｺﾞｼｯｸUB" pitchFamily="50" charset="-128"/>
              </a:rPr>
              <a:t>、</a:t>
            </a:r>
            <a:r>
              <a:rPr lang="en-US" altLang="ja-JP" sz="1550" b="0" dirty="0" smtClean="0">
                <a:latin typeface="HGP創英角ｺﾞｼｯｸUB" pitchFamily="50" charset="-128"/>
                <a:ea typeface="HGP創英角ｺﾞｼｯｸUB" pitchFamily="50" charset="-128"/>
              </a:rPr>
              <a:t>Joliet</a:t>
            </a:r>
            <a:r>
              <a:rPr lang="ja-JP" altLang="en-US" sz="1550" b="0" dirty="0" smtClean="0">
                <a:latin typeface="HGP創英角ｺﾞｼｯｸUB" pitchFamily="50" charset="-128"/>
                <a:ea typeface="HGP創英角ｺﾞｼｯｸUB" pitchFamily="50" charset="-128"/>
              </a:rPr>
              <a:t>を</a:t>
            </a:r>
            <a:r>
              <a:rPr lang="ja-JP" altLang="en-US" sz="1550" b="0" dirty="0">
                <a:latin typeface="HGP創英角ｺﾞｼｯｸUB" pitchFamily="50" charset="-128"/>
                <a:ea typeface="HGP創英角ｺﾞｼｯｸUB" pitchFamily="50" charset="-128"/>
              </a:rPr>
              <a:t>明記</a:t>
            </a:r>
          </a:p>
          <a:p>
            <a:pPr marL="1752600" lvl="3" indent="-763588" algn="l">
              <a:lnSpc>
                <a:spcPct val="90000"/>
              </a:lnSpc>
              <a:spcBef>
                <a:spcPct val="10000"/>
              </a:spcBef>
              <a:buClr>
                <a:schemeClr val="tx2"/>
              </a:buClr>
              <a:buSzPct val="75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DVD-R</a:t>
            </a:r>
            <a:r>
              <a:rPr lang="ja-JP" altLang="en-US" sz="1550" b="0" dirty="0">
                <a:latin typeface="HGP創英角ｺﾞｼｯｸUB" pitchFamily="50" charset="-128"/>
                <a:ea typeface="HGP創英角ｺﾞｼｯｸUB" pitchFamily="50" charset="-128"/>
              </a:rPr>
              <a:t>の場合、</a:t>
            </a:r>
            <a:r>
              <a:rPr lang="en-US" altLang="ja-JP" sz="1550" b="0" dirty="0">
                <a:latin typeface="HGP創英角ｺﾞｼｯｸUB" pitchFamily="50" charset="-128"/>
                <a:ea typeface="HGP創英角ｺﾞｼｯｸUB" pitchFamily="50" charset="-128"/>
              </a:rPr>
              <a:t>UDF</a:t>
            </a:r>
            <a:r>
              <a:rPr lang="ja-JP" altLang="en-US" sz="1550" b="0" dirty="0">
                <a:latin typeface="HGP創英角ｺﾞｼｯｸUB" pitchFamily="50" charset="-128"/>
                <a:ea typeface="HGP創英角ｺﾞｼｯｸUB" pitchFamily="50" charset="-128"/>
              </a:rPr>
              <a:t>（</a:t>
            </a:r>
            <a:r>
              <a:rPr lang="en-US" altLang="ja-JP" sz="1550" b="0" dirty="0">
                <a:latin typeface="HGP創英角ｺﾞｼｯｸUB" pitchFamily="50" charset="-128"/>
                <a:ea typeface="HGP創英角ｺﾞｼｯｸUB" pitchFamily="50" charset="-128"/>
              </a:rPr>
              <a:t>UDF Bridge</a:t>
            </a:r>
            <a:r>
              <a:rPr lang="ja-JP" altLang="en-US" sz="1550" b="0" dirty="0">
                <a:latin typeface="HGP創英角ｺﾞｼｯｸUB" pitchFamily="50" charset="-128"/>
                <a:ea typeface="HGP創英角ｺﾞｼｯｸUB" pitchFamily="50" charset="-128"/>
              </a:rPr>
              <a:t>）を</a:t>
            </a:r>
            <a:r>
              <a:rPr lang="ja-JP" altLang="en-US" sz="1550" b="0" dirty="0" smtClean="0">
                <a:latin typeface="HGP創英角ｺﾞｼｯｸUB" pitchFamily="50" charset="-128"/>
                <a:ea typeface="HGP創英角ｺﾞｼｯｸUB" pitchFamily="50" charset="-128"/>
              </a:rPr>
              <a:t>明記</a:t>
            </a:r>
            <a:endParaRPr lang="en-US" altLang="ja-JP" sz="1550" b="0" dirty="0" smtClean="0">
              <a:latin typeface="HGP創英角ｺﾞｼｯｸUB" pitchFamily="50" charset="-128"/>
              <a:ea typeface="HGP創英角ｺﾞｼｯｸUB" pitchFamily="50" charset="-128"/>
            </a:endParaRPr>
          </a:p>
          <a:p>
            <a:pPr marL="1752600" lvl="3" indent="-763588" algn="l">
              <a:lnSpc>
                <a:spcPct val="90000"/>
              </a:lnSpc>
              <a:spcBef>
                <a:spcPct val="10000"/>
              </a:spcBef>
              <a:buClr>
                <a:schemeClr val="tx2"/>
              </a:buClr>
              <a:buSzPct val="75000"/>
              <a:defRPr/>
            </a:pPr>
            <a:r>
              <a:rPr lang="ja-JP" altLang="en-US" sz="1550" b="0" dirty="0" smtClean="0">
                <a:latin typeface="HGP創英角ｺﾞｼｯｸUB" pitchFamily="50" charset="-128"/>
                <a:ea typeface="HGP創英角ｺﾞｼｯｸUB" pitchFamily="50" charset="-128"/>
              </a:rPr>
              <a:t>　　</a:t>
            </a:r>
            <a:r>
              <a:rPr lang="en-US" altLang="ja-JP" sz="1550" b="0" dirty="0" smtClean="0">
                <a:latin typeface="HGP創英角ｺﾞｼｯｸUB" pitchFamily="50" charset="-128"/>
                <a:ea typeface="HGP創英角ｺﾞｼｯｸUB" pitchFamily="50" charset="-128"/>
              </a:rPr>
              <a:t>BD-R</a:t>
            </a:r>
            <a:r>
              <a:rPr lang="ja-JP" altLang="en-US" sz="1550" b="0" dirty="0" smtClean="0">
                <a:latin typeface="HGP創英角ｺﾞｼｯｸUB" pitchFamily="50" charset="-128"/>
                <a:ea typeface="HGP創英角ｺﾞｼｯｸUB" pitchFamily="50" charset="-128"/>
              </a:rPr>
              <a:t>の場合、</a:t>
            </a:r>
            <a:r>
              <a:rPr lang="en-US" altLang="ja-JP" sz="1550" b="0" dirty="0" smtClean="0">
                <a:latin typeface="HGP創英角ｺﾞｼｯｸUB" pitchFamily="50" charset="-128"/>
                <a:ea typeface="HGP創英角ｺﾞｼｯｸUB" pitchFamily="50" charset="-128"/>
              </a:rPr>
              <a:t>UDF</a:t>
            </a:r>
            <a:r>
              <a:rPr lang="ja-JP" altLang="en-US" sz="1550" b="0" dirty="0" smtClean="0">
                <a:latin typeface="HGP創英角ｺﾞｼｯｸUB" pitchFamily="50" charset="-128"/>
                <a:ea typeface="HGP創英角ｺﾞｼｯｸUB" pitchFamily="50" charset="-128"/>
              </a:rPr>
              <a:t> </a:t>
            </a:r>
            <a:r>
              <a:rPr lang="en-US" altLang="ja-JP" sz="1550" b="0" dirty="0" smtClean="0">
                <a:latin typeface="HGP創英角ｺﾞｼｯｸUB" pitchFamily="50" charset="-128"/>
                <a:ea typeface="HGP創英角ｺﾞｼｯｸUB" pitchFamily="50" charset="-128"/>
              </a:rPr>
              <a:t>2.6</a:t>
            </a:r>
            <a:r>
              <a:rPr lang="ja-JP" altLang="en-US" sz="1550" b="0" dirty="0" smtClean="0">
                <a:latin typeface="HGP創英角ｺﾞｼｯｸUB" pitchFamily="50" charset="-128"/>
                <a:ea typeface="HGP創英角ｺﾞｼｯｸUB" pitchFamily="50" charset="-128"/>
              </a:rPr>
              <a:t>を明記</a:t>
            </a:r>
            <a:endParaRPr lang="ja-JP" altLang="en-US" sz="155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ｺ</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「発注者署名欄」：</a:t>
            </a:r>
            <a:r>
              <a:rPr lang="ja-JP" altLang="en-US" sz="1550" b="0" dirty="0" smtClean="0">
                <a:latin typeface="HGP創英角ｺﾞｼｯｸUB" pitchFamily="50" charset="-128"/>
                <a:ea typeface="HGP創英角ｺﾞｼｯｸUB" pitchFamily="50" charset="-128"/>
              </a:rPr>
              <a:t>主任監督員が</a:t>
            </a:r>
            <a:r>
              <a:rPr lang="ja-JP" altLang="en-US" sz="1550" b="0" dirty="0">
                <a:latin typeface="HGP創英角ｺﾞｼｯｸUB" pitchFamily="50" charset="-128"/>
                <a:ea typeface="HGP創英角ｺﾞｼｯｸUB" pitchFamily="50" charset="-128"/>
              </a:rPr>
              <a:t>署名</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ｻ</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「受注者署名欄」：現場</a:t>
            </a:r>
            <a:r>
              <a:rPr lang="ja-JP" altLang="en-US" sz="1550" b="0" dirty="0" smtClean="0">
                <a:latin typeface="HGP創英角ｺﾞｼｯｸUB" pitchFamily="50" charset="-128"/>
                <a:ea typeface="HGP創英角ｺﾞｼｯｸUB" pitchFamily="50" charset="-128"/>
              </a:rPr>
              <a:t>代理人が</a:t>
            </a:r>
            <a:r>
              <a:rPr lang="ja-JP" altLang="en-US" sz="1550" b="0" dirty="0">
                <a:latin typeface="HGP創英角ｺﾞｼｯｸUB" pitchFamily="50" charset="-128"/>
                <a:ea typeface="HGP創英角ｺﾞｼｯｸUB" pitchFamily="50" charset="-128"/>
              </a:rPr>
              <a:t>署名</a:t>
            </a:r>
          </a:p>
          <a:p>
            <a:pPr marL="1371600" lvl="2" indent="-677863">
              <a:lnSpc>
                <a:spcPct val="90000"/>
              </a:lnSpc>
              <a:spcBef>
                <a:spcPct val="10000"/>
              </a:spcBef>
              <a:buClr>
                <a:schemeClr val="accent1"/>
              </a:buClr>
              <a:buSzPct val="70000"/>
              <a:defRPr/>
            </a:pPr>
            <a:endParaRPr lang="en-US" altLang="ja-JP" sz="1800" b="0" dirty="0">
              <a:solidFill>
                <a:srgbClr val="FF3300"/>
              </a:solidFill>
              <a:latin typeface="HGP創英角ｺﾞｼｯｸUB" pitchFamily="50" charset="-128"/>
              <a:ea typeface="HGP創英角ｺﾞｼｯｸUB" pitchFamily="50" charset="-128"/>
            </a:endParaRPr>
          </a:p>
        </p:txBody>
      </p:sp>
      <p:graphicFrame>
        <p:nvGraphicFramePr>
          <p:cNvPr id="2050" name="Object 7"/>
          <p:cNvGraphicFramePr>
            <a:graphicFrameLocks noChangeAspect="1"/>
          </p:cNvGraphicFramePr>
          <p:nvPr/>
        </p:nvGraphicFramePr>
        <p:xfrm>
          <a:off x="6335713" y="4076700"/>
          <a:ext cx="2500312" cy="2359025"/>
        </p:xfrm>
        <a:graphic>
          <a:graphicData uri="http://schemas.openxmlformats.org/presentationml/2006/ole">
            <p:oleObj spid="_x0000_s248834" name="Visio" r:id="rId4" imgW="3142869" imgH="3142869" progId="Visio.Drawing.11">
              <p:embed/>
            </p:oleObj>
          </a:graphicData>
        </a:graphic>
      </p:graphicFrame>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a:t>
            </a:r>
            <a:r>
              <a:rPr lang="ja-JP" altLang="en-US" sz="3600" b="0" dirty="0" smtClean="0">
                <a:solidFill>
                  <a:schemeClr val="tx2"/>
                </a:solidFill>
                <a:latin typeface="HGP創英角ｺﾞｼｯｸUB" pitchFamily="50" charset="-128"/>
                <a:ea typeface="HGP創英角ｺﾞｼｯｸUB" pitchFamily="50" charset="-128"/>
              </a:rPr>
              <a:t>確認②</a:t>
            </a:r>
            <a:endParaRPr lang="ja-JP" altLang="en-US" sz="3600" b="0" dirty="0">
              <a:solidFill>
                <a:schemeClr val="tx2"/>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131107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工事完成図書に関する提出物</a:t>
            </a:r>
            <a:endParaRPr lang="ja-JP" altLang="en-US" sz="3600" b="0" dirty="0">
              <a:solidFill>
                <a:schemeClr val="tx2"/>
              </a:solidFill>
              <a:latin typeface="HGP創英角ｺﾞｼｯｸUB" pitchFamily="50" charset="-128"/>
              <a:ea typeface="HGP創英角ｺﾞｼｯｸUB" pitchFamily="50" charset="-128"/>
            </a:endParaRPr>
          </a:p>
        </p:txBody>
      </p:sp>
      <p:sp>
        <p:nvSpPr>
          <p:cNvPr id="5" name="正方形/長方形 2"/>
          <p:cNvSpPr>
            <a:spLocks noChangeArrowheads="1"/>
          </p:cNvSpPr>
          <p:nvPr/>
        </p:nvSpPr>
        <p:spPr bwMode="auto">
          <a:xfrm>
            <a:off x="360487" y="2204865"/>
            <a:ext cx="7883921" cy="3060340"/>
          </a:xfrm>
          <a:prstGeom prst="rect">
            <a:avLst/>
          </a:prstGeom>
          <a:noFill/>
          <a:ln w="57150" algn="ctr">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7" name="Rectangle 4"/>
          <p:cNvSpPr>
            <a:spLocks noChangeArrowheads="1"/>
          </p:cNvSpPr>
          <p:nvPr/>
        </p:nvSpPr>
        <p:spPr bwMode="auto">
          <a:xfrm>
            <a:off x="468561" y="2204865"/>
            <a:ext cx="7595827" cy="2988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電子成果品の印刷物（図面・台帳）</a:t>
            </a:r>
            <a:endParaRPr lang="en-US" altLang="ja-JP" sz="32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電子納品チェックシステムのチェック結果</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pPr>
            <a:r>
              <a:rPr lang="ja-JP" altLang="en-US" sz="3200" b="0" dirty="0" smtClean="0">
                <a:latin typeface="HGP創英角ｺﾞｼｯｸUB" pitchFamily="50" charset="-128"/>
                <a:ea typeface="HGP創英角ｺﾞｼｯｸUB" pitchFamily="50" charset="-128"/>
              </a:rPr>
              <a:t>　</a:t>
            </a:r>
            <a:r>
              <a:rPr lang="ja-JP" altLang="en-US" sz="2400" b="0" dirty="0" smtClean="0">
                <a:solidFill>
                  <a:srgbClr val="FF0000"/>
                </a:solidFill>
                <a:latin typeface="HGP創英角ｺﾞｼｯｸUB" pitchFamily="50" charset="-128"/>
                <a:ea typeface="HGP創英角ｺﾞｼｯｸUB" pitchFamily="50" charset="-128"/>
              </a:rPr>
              <a:t>（提出前に必ずチェックを実施して下さい）</a:t>
            </a:r>
            <a:endParaRPr lang="en-US" altLang="ja-JP" sz="2400" b="0" dirty="0" smtClean="0">
              <a:solidFill>
                <a:srgbClr val="FF0000"/>
              </a:solidFill>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電子媒体納品書</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smtClean="0">
                <a:latin typeface="HGP創英角ｺﾞｼｯｸUB" pitchFamily="50" charset="-128"/>
                <a:ea typeface="HGP創英角ｺﾞｼｯｸUB" pitchFamily="50" charset="-128"/>
              </a:rPr>
              <a:t>　</a:t>
            </a:r>
            <a:endParaRPr lang="ja-JP" altLang="en-US" sz="2800" b="0" dirty="0" smtClean="0">
              <a:latin typeface="HGP創英角ｺﾞｼｯｸUB" pitchFamily="50" charset="-128"/>
              <a:ea typeface="HGP創英角ｺﾞｼｯｸUB" pitchFamily="50" charset="-128"/>
            </a:endParaRP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9" name="テキスト ボックス 1"/>
          <p:cNvSpPr txBox="1">
            <a:spLocks noChangeArrowheads="1"/>
          </p:cNvSpPr>
          <p:nvPr/>
        </p:nvSpPr>
        <p:spPr bwMode="auto">
          <a:xfrm>
            <a:off x="431540" y="728700"/>
            <a:ext cx="8424428" cy="131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受注者から提出する工事完成図書に</a:t>
            </a:r>
            <a:endParaRPr lang="en-US" altLang="ja-JP" sz="3600" b="0" dirty="0" smtClean="0">
              <a:latin typeface="HGP創英角ｺﾞｼｯｸUB" pitchFamily="50" charset="-128"/>
              <a:ea typeface="HGP創英角ｺﾞｼｯｸUB" pitchFamily="50" charset="-128"/>
            </a:endParaRPr>
          </a:p>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関する提出物は、下記となります。</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131107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6</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道路工事完成図</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4975494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53248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道路工事完成図等作成要領</a:t>
            </a:r>
            <a:endParaRPr lang="en-US" altLang="ja-JP" sz="4400" b="0" dirty="0" smtClean="0">
              <a:solidFill>
                <a:srgbClr val="330066"/>
              </a:solidFill>
              <a:latin typeface="HGP創英角ｺﾞｼｯｸUB" pitchFamily="50" charset="-128"/>
              <a:ea typeface="HGP創英角ｺﾞｼｯｸUB" pitchFamily="50" charset="-128"/>
            </a:endParaRPr>
          </a:p>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のねらい</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6351202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0" y="692150"/>
            <a:ext cx="8856663" cy="900000"/>
          </a:xfrm>
        </p:spPr>
        <p:txBody>
          <a:bodyPr/>
          <a:lstStyle/>
          <a:p>
            <a:pPr eaLnBrk="1" hangingPunct="1"/>
            <a:r>
              <a:rPr lang="ja-JP" altLang="en-US" sz="2000" dirty="0" smtClean="0">
                <a:latin typeface="HGP創英角ｺﾞｼｯｸUB" pitchFamily="50" charset="-128"/>
                <a:ea typeface="HGP創英角ｺﾞｼｯｸUB" pitchFamily="50" charset="-128"/>
              </a:rPr>
              <a:t>道路の維持管理で必要な電子情報を工事実施段階で効率的に作成することが目的</a:t>
            </a:r>
          </a:p>
          <a:p>
            <a:pPr eaLnBrk="1" hangingPunct="1"/>
            <a:r>
              <a:rPr lang="ja-JP" altLang="en-US" sz="2000" dirty="0" smtClean="0">
                <a:latin typeface="HGP創英角ｺﾞｼｯｸUB" pitchFamily="50" charset="-128"/>
                <a:ea typeface="HGP創英角ｺﾞｼｯｸUB" pitchFamily="50" charset="-128"/>
              </a:rPr>
              <a:t>従来の電子納品に対して、とくに維持管理まで使う情報（平面図や工事施設帳票等）を確実に電子納品するための道路事業における細かいルール</a:t>
            </a:r>
          </a:p>
        </p:txBody>
      </p:sp>
      <p:sp>
        <p:nvSpPr>
          <p:cNvPr id="40963" name="Text Box 3"/>
          <p:cNvSpPr txBox="1">
            <a:spLocks noChangeArrowheads="1"/>
          </p:cNvSpPr>
          <p:nvPr/>
        </p:nvSpPr>
        <p:spPr bwMode="auto">
          <a:xfrm>
            <a:off x="1266825" y="6243638"/>
            <a:ext cx="6586538" cy="4302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700" b="0" dirty="0">
                <a:solidFill>
                  <a:srgbClr val="000000"/>
                </a:solidFill>
                <a:latin typeface="HGP創英角ｺﾞｼｯｸUB" pitchFamily="50" charset="-128"/>
                <a:ea typeface="HGP創英角ｺﾞｼｯｸUB" pitchFamily="50" charset="-128"/>
              </a:rPr>
              <a:t>※1</a:t>
            </a:r>
            <a:r>
              <a:rPr lang="ja-JP" altLang="en-US" sz="700" b="0" dirty="0">
                <a:solidFill>
                  <a:srgbClr val="000000"/>
                </a:solidFill>
                <a:latin typeface="HGP創英角ｺﾞｼｯｸUB" pitchFamily="50" charset="-128"/>
                <a:ea typeface="HGP創英角ｺﾞｼｯｸUB" pitchFamily="50" charset="-128"/>
              </a:rPr>
              <a:t>：設計計算書，数量計算書　等</a:t>
            </a:r>
          </a:p>
          <a:p>
            <a:pPr algn="l" eaLnBrk="1" hangingPunct="1"/>
            <a:r>
              <a:rPr lang="en-US" altLang="ja-JP" sz="700" b="0" dirty="0">
                <a:solidFill>
                  <a:srgbClr val="000000"/>
                </a:solidFill>
                <a:latin typeface="HGP創英角ｺﾞｼｯｸUB" pitchFamily="50" charset="-128"/>
                <a:ea typeface="HGP創英角ｺﾞｼｯｸUB" pitchFamily="50" charset="-128"/>
              </a:rPr>
              <a:t>※2</a:t>
            </a:r>
            <a:r>
              <a:rPr lang="ja-JP" altLang="en-US" sz="700" b="0" dirty="0">
                <a:solidFill>
                  <a:srgbClr val="000000"/>
                </a:solidFill>
                <a:latin typeface="HGP創英角ｺﾞｼｯｸUB" pitchFamily="50" charset="-128"/>
                <a:ea typeface="HGP創英角ｺﾞｼｯｸUB" pitchFamily="50" charset="-128"/>
              </a:rPr>
              <a:t>：出来形管理記録，品質管理記録，出来形数量計算書，出来形図，その他提出書類　等</a:t>
            </a:r>
          </a:p>
          <a:p>
            <a:pPr algn="l" eaLnBrk="1" hangingPunct="1"/>
            <a:r>
              <a:rPr lang="en-US" altLang="ja-JP" sz="700" b="0" dirty="0">
                <a:solidFill>
                  <a:srgbClr val="000000"/>
                </a:solidFill>
                <a:latin typeface="HGP創英角ｺﾞｼｯｸUB" pitchFamily="50" charset="-128"/>
                <a:ea typeface="HGP創英角ｺﾞｼｯｸUB" pitchFamily="50" charset="-128"/>
              </a:rPr>
              <a:t>※3</a:t>
            </a:r>
            <a:r>
              <a:rPr lang="ja-JP" altLang="en-US" sz="700" b="0" dirty="0">
                <a:solidFill>
                  <a:srgbClr val="000000"/>
                </a:solidFill>
                <a:latin typeface="HGP創英角ｺﾞｼｯｸUB" pitchFamily="50" charset="-128"/>
                <a:ea typeface="HGP創英角ｺﾞｼｯｸUB" pitchFamily="50" charset="-128"/>
              </a:rPr>
              <a:t>：</a:t>
            </a:r>
            <a:r>
              <a:rPr lang="en-US" altLang="ja-JP" sz="700" b="0" dirty="0">
                <a:solidFill>
                  <a:srgbClr val="000000"/>
                </a:solidFill>
                <a:latin typeface="HGP創英角ｺﾞｼｯｸUB" pitchFamily="50" charset="-128"/>
                <a:ea typeface="HGP創英角ｺﾞｼｯｸUB" pitchFamily="50" charset="-128"/>
              </a:rPr>
              <a:t>CAD</a:t>
            </a:r>
            <a:r>
              <a:rPr lang="ja-JP" altLang="en-US" sz="700" b="0" dirty="0">
                <a:solidFill>
                  <a:srgbClr val="000000"/>
                </a:solidFill>
                <a:latin typeface="HGP創英角ｺﾞｼｯｸUB" pitchFamily="50" charset="-128"/>
                <a:ea typeface="HGP創英角ｺﾞｼｯｸUB" pitchFamily="50" charset="-128"/>
              </a:rPr>
              <a:t>製図</a:t>
            </a:r>
            <a:r>
              <a:rPr lang="ja-JP" altLang="en-US" sz="700" b="0" dirty="0" smtClean="0">
                <a:solidFill>
                  <a:srgbClr val="000000"/>
                </a:solidFill>
                <a:latin typeface="HGP創英角ｺﾞｼｯｸUB" pitchFamily="50" charset="-128"/>
                <a:ea typeface="HGP創英角ｺﾞｼｯｸUB" pitchFamily="50" charset="-128"/>
              </a:rPr>
              <a:t>基準に</a:t>
            </a:r>
            <a:r>
              <a:rPr lang="ja-JP" altLang="en-US" sz="700" b="0" dirty="0">
                <a:solidFill>
                  <a:srgbClr val="000000"/>
                </a:solidFill>
                <a:latin typeface="HGP創英角ｺﾞｼｯｸUB" pitchFamily="50" charset="-128"/>
                <a:ea typeface="HGP創英角ｺﾞｼｯｸUB" pitchFamily="50" charset="-128"/>
              </a:rPr>
              <a:t>は、完成図面に関する詳述なし。なお、</a:t>
            </a:r>
            <a:r>
              <a:rPr lang="en-US" altLang="ja-JP" sz="700" b="0" dirty="0">
                <a:solidFill>
                  <a:srgbClr val="000000"/>
                </a:solidFill>
                <a:latin typeface="HGP創英角ｺﾞｼｯｸUB" pitchFamily="50" charset="-128"/>
                <a:ea typeface="HGP創英角ｺﾞｼｯｸUB" pitchFamily="50" charset="-128"/>
              </a:rPr>
              <a:t>CAD</a:t>
            </a:r>
            <a:r>
              <a:rPr lang="ja-JP" altLang="en-US" sz="700" b="0" dirty="0">
                <a:solidFill>
                  <a:srgbClr val="000000"/>
                </a:solidFill>
                <a:latin typeface="HGP創英角ｺﾞｼｯｸUB" pitchFamily="50" charset="-128"/>
                <a:ea typeface="HGP創英角ｺﾞｼｯｸUB" pitchFamily="50" charset="-128"/>
              </a:rPr>
              <a:t>製図基準に関する運用</a:t>
            </a:r>
            <a:r>
              <a:rPr lang="ja-JP" altLang="en-US" sz="700" b="0" dirty="0" smtClean="0">
                <a:solidFill>
                  <a:srgbClr val="000000"/>
                </a:solidFill>
                <a:latin typeface="HGP創英角ｺﾞｼｯｸUB" pitchFamily="50" charset="-128"/>
                <a:ea typeface="HGP創英角ｺﾞｼｯｸUB" pitchFamily="50" charset="-128"/>
              </a:rPr>
              <a:t>ｶﾞｲﾄﾞﾗｲﾝに</a:t>
            </a:r>
            <a:r>
              <a:rPr lang="ja-JP" altLang="en-US" sz="700" b="0" dirty="0">
                <a:solidFill>
                  <a:srgbClr val="000000"/>
                </a:solidFill>
                <a:latin typeface="HGP創英角ｺﾞｼｯｸUB" pitchFamily="50" charset="-128"/>
                <a:ea typeface="HGP創英角ｺﾞｼｯｸUB" pitchFamily="50" charset="-128"/>
              </a:rPr>
              <a:t>は“完成図面（最終的に出来上がった図面）</a:t>
            </a:r>
            <a:br>
              <a:rPr lang="ja-JP" altLang="en-US" sz="700" b="0" dirty="0">
                <a:solidFill>
                  <a:srgbClr val="000000"/>
                </a:solidFill>
                <a:latin typeface="HGP創英角ｺﾞｼｯｸUB" pitchFamily="50" charset="-128"/>
                <a:ea typeface="HGP創英角ｺﾞｼｯｸUB" pitchFamily="50" charset="-128"/>
              </a:rPr>
            </a:br>
            <a:r>
              <a:rPr lang="ja-JP" altLang="en-US" sz="700" b="0" dirty="0">
                <a:solidFill>
                  <a:srgbClr val="000000"/>
                </a:solidFill>
                <a:latin typeface="HGP創英角ｺﾞｼｯｸUB" pitchFamily="50" charset="-128"/>
                <a:ea typeface="HGP創英角ｺﾞｼｯｸUB" pitchFamily="50" charset="-128"/>
              </a:rPr>
              <a:t>　　 データを</a:t>
            </a:r>
            <a:r>
              <a:rPr lang="en-US" altLang="ja-JP" sz="700" b="0" dirty="0">
                <a:solidFill>
                  <a:srgbClr val="000000"/>
                </a:solidFill>
                <a:latin typeface="HGP創英角ｺﾞｼｯｸUB" pitchFamily="50" charset="-128"/>
                <a:ea typeface="HGP創英角ｺﾞｼｯｸUB" pitchFamily="50" charset="-128"/>
              </a:rPr>
              <a:t>DRAWINGF</a:t>
            </a:r>
            <a:r>
              <a:rPr lang="ja-JP" altLang="en-US" sz="700" b="0" dirty="0">
                <a:solidFill>
                  <a:srgbClr val="000000"/>
                </a:solidFill>
                <a:latin typeface="HGP創英角ｺﾞｼｯｸUB" pitchFamily="50" charset="-128"/>
                <a:ea typeface="HGP創英角ｺﾞｼｯｸUB" pitchFamily="50" charset="-128"/>
              </a:rPr>
              <a:t>フォルダに格納”の旨のみ記載。</a:t>
            </a:r>
          </a:p>
        </p:txBody>
      </p:sp>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7813" y="2635250"/>
            <a:ext cx="915987"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AutoShape 5"/>
          <p:cNvSpPr>
            <a:spLocks noChangeArrowheads="1"/>
          </p:cNvSpPr>
          <p:nvPr/>
        </p:nvSpPr>
        <p:spPr bwMode="auto">
          <a:xfrm rot="10800000">
            <a:off x="2241550" y="3502025"/>
            <a:ext cx="674688"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808080"/>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6" name="AutoShape 6"/>
          <p:cNvSpPr>
            <a:spLocks noChangeArrowheads="1"/>
          </p:cNvSpPr>
          <p:nvPr/>
        </p:nvSpPr>
        <p:spPr bwMode="auto">
          <a:xfrm rot="10800000">
            <a:off x="3641725" y="3502025"/>
            <a:ext cx="674688"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969696"/>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7" name="AutoShape 7"/>
          <p:cNvSpPr>
            <a:spLocks noChangeArrowheads="1"/>
          </p:cNvSpPr>
          <p:nvPr/>
        </p:nvSpPr>
        <p:spPr bwMode="auto">
          <a:xfrm rot="10800000">
            <a:off x="5205413" y="3502025"/>
            <a:ext cx="674687"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969696"/>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8" name="AutoShape 8"/>
          <p:cNvSpPr>
            <a:spLocks noChangeArrowheads="1"/>
          </p:cNvSpPr>
          <p:nvPr/>
        </p:nvSpPr>
        <p:spPr bwMode="auto">
          <a:xfrm rot="10800000">
            <a:off x="6716713" y="3502025"/>
            <a:ext cx="674687"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969696"/>
            </a:solidFill>
            <a:prstDash val="lgDash"/>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9" name="Rectangle 9"/>
          <p:cNvSpPr>
            <a:spLocks noChangeArrowheads="1"/>
          </p:cNvSpPr>
          <p:nvPr/>
        </p:nvSpPr>
        <p:spPr bwMode="auto">
          <a:xfrm>
            <a:off x="1862138" y="2036763"/>
            <a:ext cx="2805112" cy="400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5770" tIns="47886" rIns="9577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itchFamily="50" charset="-128"/>
                <a:ea typeface="HGP創英角ｺﾞｼｯｸUB" pitchFamily="50" charset="-128"/>
              </a:rPr>
              <a:t>設　計</a:t>
            </a:r>
          </a:p>
        </p:txBody>
      </p:sp>
      <p:sp>
        <p:nvSpPr>
          <p:cNvPr id="40970" name="Text Box 10"/>
          <p:cNvSpPr txBox="1">
            <a:spLocks noChangeArrowheads="1"/>
          </p:cNvSpPr>
          <p:nvPr/>
        </p:nvSpPr>
        <p:spPr bwMode="auto">
          <a:xfrm>
            <a:off x="1268413" y="2501900"/>
            <a:ext cx="539750" cy="1065213"/>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成果品</a:t>
            </a:r>
            <a:endParaRPr lang="en-US" altLang="ja-JP" b="0">
              <a:solidFill>
                <a:srgbClr val="000000"/>
              </a:solidFill>
              <a:latin typeface="HGP創英角ｺﾞｼｯｸUB" pitchFamily="50" charset="-128"/>
              <a:ea typeface="HGP創英角ｺﾞｼｯｸUB" pitchFamily="50" charset="-128"/>
            </a:endParaRPr>
          </a:p>
          <a:p>
            <a:pPr eaLnBrk="1" hangingPunct="1"/>
            <a:r>
              <a:rPr lang="ja-JP" altLang="en-US" b="0">
                <a:solidFill>
                  <a:srgbClr val="000000"/>
                </a:solidFill>
                <a:latin typeface="HGP創英角ｺﾞｼｯｸUB" pitchFamily="50" charset="-128"/>
                <a:ea typeface="HGP創英角ｺﾞｼｯｸUB" pitchFamily="50" charset="-128"/>
              </a:rPr>
              <a:t>工事書類</a:t>
            </a:r>
          </a:p>
        </p:txBody>
      </p:sp>
      <p:sp>
        <p:nvSpPr>
          <p:cNvPr id="40971" name="AutoShape 11"/>
          <p:cNvSpPr>
            <a:spLocks noChangeArrowheads="1"/>
          </p:cNvSpPr>
          <p:nvPr/>
        </p:nvSpPr>
        <p:spPr bwMode="auto">
          <a:xfrm>
            <a:off x="4883150" y="2833688"/>
            <a:ext cx="1295400" cy="314325"/>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・各種施工記録</a:t>
            </a:r>
            <a:r>
              <a:rPr lang="en-US" altLang="ja-JP" b="0" baseline="30000">
                <a:solidFill>
                  <a:srgbClr val="000000"/>
                </a:solidFill>
                <a:latin typeface="HGP創英角ｺﾞｼｯｸUB" pitchFamily="50" charset="-128"/>
                <a:ea typeface="HGP創英角ｺﾞｼｯｸUB" pitchFamily="50" charset="-128"/>
              </a:rPr>
              <a:t>※</a:t>
            </a:r>
            <a:r>
              <a:rPr lang="ja-JP" altLang="en-US" b="0" baseline="30000">
                <a:solidFill>
                  <a:srgbClr val="000000"/>
                </a:solidFill>
                <a:latin typeface="HGP創英角ｺﾞｼｯｸUB" pitchFamily="50" charset="-128"/>
                <a:ea typeface="HGP創英角ｺﾞｼｯｸUB" pitchFamily="50" charset="-128"/>
              </a:rPr>
              <a:t>２</a:t>
            </a:r>
          </a:p>
        </p:txBody>
      </p:sp>
      <p:sp>
        <p:nvSpPr>
          <p:cNvPr id="40972" name="AutoShape 12"/>
          <p:cNvSpPr>
            <a:spLocks noChangeArrowheads="1"/>
          </p:cNvSpPr>
          <p:nvPr/>
        </p:nvSpPr>
        <p:spPr bwMode="auto">
          <a:xfrm>
            <a:off x="2022475" y="3167063"/>
            <a:ext cx="1189038" cy="315912"/>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・各種計算書</a:t>
            </a:r>
            <a:r>
              <a:rPr lang="en-US" altLang="ja-JP" b="0" baseline="30000">
                <a:solidFill>
                  <a:srgbClr val="000000"/>
                </a:solidFill>
                <a:latin typeface="HGP創英角ｺﾞｼｯｸUB" pitchFamily="50" charset="-128"/>
                <a:ea typeface="HGP創英角ｺﾞｼｯｸUB" pitchFamily="50" charset="-128"/>
              </a:rPr>
              <a:t>※</a:t>
            </a:r>
            <a:r>
              <a:rPr lang="ja-JP" altLang="en-US" b="0" baseline="30000">
                <a:solidFill>
                  <a:srgbClr val="000000"/>
                </a:solidFill>
                <a:latin typeface="HGP創英角ｺﾞｼｯｸUB" pitchFamily="50" charset="-128"/>
                <a:ea typeface="HGP創英角ｺﾞｼｯｸUB" pitchFamily="50" charset="-128"/>
              </a:rPr>
              <a:t>１</a:t>
            </a:r>
          </a:p>
        </p:txBody>
      </p:sp>
      <p:sp>
        <p:nvSpPr>
          <p:cNvPr id="40973" name="AutoShape 13"/>
          <p:cNvSpPr>
            <a:spLocks noChangeArrowheads="1"/>
          </p:cNvSpPr>
          <p:nvPr/>
        </p:nvSpPr>
        <p:spPr bwMode="auto">
          <a:xfrm>
            <a:off x="3371850" y="2835275"/>
            <a:ext cx="1187450" cy="312738"/>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・設計図</a:t>
            </a:r>
          </a:p>
        </p:txBody>
      </p:sp>
      <p:grpSp>
        <p:nvGrpSpPr>
          <p:cNvPr id="2" name="Group 14"/>
          <p:cNvGrpSpPr>
            <a:grpSpLocks/>
          </p:cNvGrpSpPr>
          <p:nvPr/>
        </p:nvGrpSpPr>
        <p:grpSpPr bwMode="auto">
          <a:xfrm>
            <a:off x="1268413" y="2036763"/>
            <a:ext cx="539750" cy="400050"/>
            <a:chOff x="113" y="981"/>
            <a:chExt cx="454" cy="272"/>
          </a:xfrm>
        </p:grpSpPr>
        <p:sp>
          <p:nvSpPr>
            <p:cNvPr id="41070" name="Text Box 15"/>
            <p:cNvSpPr txBox="1">
              <a:spLocks noChangeArrowheads="1"/>
            </p:cNvSpPr>
            <p:nvPr/>
          </p:nvSpPr>
          <p:spPr bwMode="auto">
            <a:xfrm>
              <a:off x="113" y="981"/>
              <a:ext cx="454" cy="272"/>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a:solidFill>
                  <a:srgbClr val="000000"/>
                </a:solidFill>
                <a:latin typeface="HGP創英角ｺﾞｼｯｸUB" pitchFamily="50" charset="-128"/>
                <a:ea typeface="HGP創英角ｺﾞｼｯｸUB" pitchFamily="50" charset="-128"/>
              </a:endParaRPr>
            </a:p>
          </p:txBody>
        </p:sp>
        <p:sp>
          <p:nvSpPr>
            <p:cNvPr id="41071" name="Line 16"/>
            <p:cNvSpPr>
              <a:spLocks noChangeShapeType="1"/>
            </p:cNvSpPr>
            <p:nvPr/>
          </p:nvSpPr>
          <p:spPr bwMode="auto">
            <a:xfrm>
              <a:off x="113" y="981"/>
              <a:ext cx="454" cy="27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sp>
        <p:nvSpPr>
          <p:cNvPr id="40975" name="Text Box 17"/>
          <p:cNvSpPr txBox="1">
            <a:spLocks noChangeArrowheads="1"/>
          </p:cNvSpPr>
          <p:nvPr/>
        </p:nvSpPr>
        <p:spPr bwMode="auto">
          <a:xfrm>
            <a:off x="1862138" y="2501900"/>
            <a:ext cx="1403350" cy="1065213"/>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76" name="Text Box 18"/>
          <p:cNvSpPr txBox="1">
            <a:spLocks noChangeArrowheads="1"/>
          </p:cNvSpPr>
          <p:nvPr/>
        </p:nvSpPr>
        <p:spPr bwMode="auto">
          <a:xfrm>
            <a:off x="3265488" y="2501900"/>
            <a:ext cx="1400175" cy="1065213"/>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77" name="Rectangle 19"/>
          <p:cNvSpPr>
            <a:spLocks noChangeArrowheads="1"/>
          </p:cNvSpPr>
          <p:nvPr/>
        </p:nvSpPr>
        <p:spPr bwMode="auto">
          <a:xfrm>
            <a:off x="4721225" y="2036763"/>
            <a:ext cx="3128963" cy="400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5770" tIns="47886" rIns="9577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itchFamily="50" charset="-128"/>
                <a:ea typeface="HGP創英角ｺﾞｼｯｸUB" pitchFamily="50" charset="-128"/>
              </a:rPr>
              <a:t>施　工</a:t>
            </a:r>
          </a:p>
        </p:txBody>
      </p:sp>
      <p:sp>
        <p:nvSpPr>
          <p:cNvPr id="40978" name="AutoShape 20"/>
          <p:cNvSpPr>
            <a:spLocks noChangeArrowheads="1"/>
          </p:cNvSpPr>
          <p:nvPr/>
        </p:nvSpPr>
        <p:spPr bwMode="auto">
          <a:xfrm>
            <a:off x="1916113" y="2570163"/>
            <a:ext cx="2697162" cy="931862"/>
          </a:xfrm>
          <a:prstGeom prst="roundRect">
            <a:avLst>
              <a:gd name="adj" fmla="val 11495"/>
            </a:avLst>
          </a:prstGeom>
          <a:noFill/>
          <a:ln w="9525" algn="ctr">
            <a:solidFill>
              <a:schemeClr val="bg2"/>
            </a:solidFill>
            <a:prstDash val="dash"/>
            <a:round/>
            <a:headEnd/>
            <a:tailEnd/>
          </a:ln>
          <a:extLst>
            <a:ext uri="{909E8E84-426E-40DD-AFC4-6F175D3DCCD1}">
              <a14:hiddenFill xmlns:a14="http://schemas.microsoft.com/office/drawing/2010/main" xmlns="">
                <a:solidFill>
                  <a:srgbClr val="FFFFFF"/>
                </a:solidFill>
              </a14:hiddenFill>
            </a:ext>
          </a:extLst>
        </p:spPr>
        <p:txBody>
          <a:bodyPr lIns="0" tIns="0" rIns="0" bIns="0"/>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300" b="0">
                <a:solidFill>
                  <a:srgbClr val="000000"/>
                </a:solidFill>
                <a:latin typeface="HGP創英角ｺﾞｼｯｸUB" pitchFamily="50" charset="-128"/>
                <a:ea typeface="HGP創英角ｺﾞｼｯｸUB" pitchFamily="50" charset="-128"/>
              </a:rPr>
              <a:t>■</a:t>
            </a:r>
            <a:r>
              <a:rPr lang="ja-JP" altLang="en-US" sz="1300" b="0">
                <a:solidFill>
                  <a:srgbClr val="000000"/>
                </a:solidFill>
                <a:latin typeface="HGP創英角ｺﾞｼｯｸUB" pitchFamily="50" charset="-128"/>
                <a:ea typeface="HGP創英角ｺﾞｼｯｸUB" pitchFamily="50" charset="-128"/>
              </a:rPr>
              <a:t>設計図書</a:t>
            </a:r>
            <a:endParaRPr lang="ja-JP" altLang="en-US" sz="1300" b="0" baseline="30000">
              <a:solidFill>
                <a:srgbClr val="000000"/>
              </a:solidFill>
              <a:latin typeface="HGP創英角ｺﾞｼｯｸUB" pitchFamily="50" charset="-128"/>
              <a:ea typeface="HGP創英角ｺﾞｼｯｸUB" pitchFamily="50" charset="-128"/>
            </a:endParaRPr>
          </a:p>
        </p:txBody>
      </p:sp>
      <p:sp>
        <p:nvSpPr>
          <p:cNvPr id="40979" name="Text Box 21"/>
          <p:cNvSpPr txBox="1">
            <a:spLocks noChangeArrowheads="1"/>
          </p:cNvSpPr>
          <p:nvPr/>
        </p:nvSpPr>
        <p:spPr bwMode="auto">
          <a:xfrm>
            <a:off x="4721225" y="2501900"/>
            <a:ext cx="1565275" cy="1065213"/>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80" name="Text Box 22"/>
          <p:cNvSpPr txBox="1">
            <a:spLocks noChangeArrowheads="1"/>
          </p:cNvSpPr>
          <p:nvPr/>
        </p:nvSpPr>
        <p:spPr bwMode="auto">
          <a:xfrm>
            <a:off x="6286500" y="2501900"/>
            <a:ext cx="1565275" cy="1065213"/>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81" name="AutoShape 23"/>
          <p:cNvSpPr>
            <a:spLocks noChangeArrowheads="1"/>
          </p:cNvSpPr>
          <p:nvPr/>
        </p:nvSpPr>
        <p:spPr bwMode="auto">
          <a:xfrm>
            <a:off x="4775200" y="2570163"/>
            <a:ext cx="3022600" cy="931862"/>
          </a:xfrm>
          <a:prstGeom prst="roundRect">
            <a:avLst>
              <a:gd name="adj" fmla="val 11495"/>
            </a:avLst>
          </a:prstGeom>
          <a:noFill/>
          <a:ln w="9525" algn="ctr">
            <a:solidFill>
              <a:schemeClr val="bg2"/>
            </a:solidFill>
            <a:prstDash val="dash"/>
            <a:round/>
            <a:headEnd/>
            <a:tailEnd/>
          </a:ln>
          <a:extLst>
            <a:ext uri="{909E8E84-426E-40DD-AFC4-6F175D3DCCD1}">
              <a14:hiddenFill xmlns:a14="http://schemas.microsoft.com/office/drawing/2010/main" xmlns="">
                <a:solidFill>
                  <a:srgbClr val="FFFFFF"/>
                </a:solidFill>
              </a14:hiddenFill>
            </a:ext>
          </a:extLst>
        </p:spPr>
        <p:txBody>
          <a:bodyPr lIns="0" tIns="0" rIns="0" bIns="0"/>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300" b="0">
                <a:solidFill>
                  <a:srgbClr val="000000"/>
                </a:solidFill>
                <a:latin typeface="HGP創英角ｺﾞｼｯｸUB" pitchFamily="50" charset="-128"/>
                <a:ea typeface="HGP創英角ｺﾞｼｯｸUB" pitchFamily="50" charset="-128"/>
              </a:rPr>
              <a:t>■</a:t>
            </a:r>
            <a:r>
              <a:rPr lang="ja-JP" altLang="en-US" sz="1300" b="0">
                <a:solidFill>
                  <a:srgbClr val="000000"/>
                </a:solidFill>
                <a:latin typeface="HGP創英角ｺﾞｼｯｸUB" pitchFamily="50" charset="-128"/>
                <a:ea typeface="HGP創英角ｺﾞｼｯｸUB" pitchFamily="50" charset="-128"/>
              </a:rPr>
              <a:t>完成図書および工事書類</a:t>
            </a:r>
            <a:endParaRPr lang="ja-JP" altLang="en-US" sz="1300" b="0" baseline="30000">
              <a:solidFill>
                <a:srgbClr val="000000"/>
              </a:solidFill>
              <a:latin typeface="HGP創英角ｺﾞｼｯｸUB" pitchFamily="50" charset="-128"/>
              <a:ea typeface="HGP創英角ｺﾞｼｯｸUB" pitchFamily="50" charset="-128"/>
            </a:endParaRPr>
          </a:p>
        </p:txBody>
      </p:sp>
      <p:sp>
        <p:nvSpPr>
          <p:cNvPr id="40982" name="AutoShape 24"/>
          <p:cNvSpPr>
            <a:spLocks noChangeArrowheads="1"/>
          </p:cNvSpPr>
          <p:nvPr/>
        </p:nvSpPr>
        <p:spPr bwMode="auto">
          <a:xfrm>
            <a:off x="4883150" y="3168650"/>
            <a:ext cx="1295400" cy="314325"/>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・工事写真</a:t>
            </a:r>
          </a:p>
        </p:txBody>
      </p:sp>
      <p:sp>
        <p:nvSpPr>
          <p:cNvPr id="40983" name="AutoShape 25"/>
          <p:cNvSpPr>
            <a:spLocks noChangeArrowheads="1"/>
          </p:cNvSpPr>
          <p:nvPr/>
        </p:nvSpPr>
        <p:spPr bwMode="auto">
          <a:xfrm>
            <a:off x="2024063" y="2835275"/>
            <a:ext cx="1187450" cy="312738"/>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・報告書</a:t>
            </a:r>
          </a:p>
        </p:txBody>
      </p:sp>
      <p:sp>
        <p:nvSpPr>
          <p:cNvPr id="40984" name="Text Box 26"/>
          <p:cNvSpPr txBox="1">
            <a:spLocks noChangeArrowheads="1"/>
          </p:cNvSpPr>
          <p:nvPr/>
        </p:nvSpPr>
        <p:spPr bwMode="auto">
          <a:xfrm>
            <a:off x="6662738" y="2570163"/>
            <a:ext cx="7556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5400" b="0">
                <a:solidFill>
                  <a:srgbClr val="CCCCFF"/>
                </a:solidFill>
                <a:latin typeface="HGP創英角ｺﾞｼｯｸUB" pitchFamily="50" charset="-128"/>
                <a:ea typeface="HGP創英角ｺﾞｼｯｸUB" pitchFamily="50" charset="-128"/>
              </a:rPr>
              <a:t>？</a:t>
            </a:r>
          </a:p>
        </p:txBody>
      </p:sp>
      <p:sp>
        <p:nvSpPr>
          <p:cNvPr id="40985" name="AutoShape 27"/>
          <p:cNvSpPr>
            <a:spLocks noChangeArrowheads="1"/>
          </p:cNvSpPr>
          <p:nvPr/>
        </p:nvSpPr>
        <p:spPr bwMode="auto">
          <a:xfrm>
            <a:off x="6384925" y="2825750"/>
            <a:ext cx="1357313" cy="312738"/>
          </a:xfrm>
          <a:prstGeom prst="foldedCorner">
            <a:avLst>
              <a:gd name="adj" fmla="val 12500"/>
            </a:avLst>
          </a:prstGeom>
          <a:solidFill>
            <a:schemeClr val="bg1">
              <a:alpha val="50195"/>
            </a:schemeClr>
          </a:solidFill>
          <a:ln w="9525" algn="ctr">
            <a:solidFill>
              <a:srgbClr val="FF0000"/>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FF0000"/>
                </a:solidFill>
                <a:latin typeface="HGP創英角ｺﾞｼｯｸUB" pitchFamily="50" charset="-128"/>
                <a:ea typeface="HGP創英角ｺﾞｼｯｸUB" pitchFamily="50" charset="-128"/>
              </a:rPr>
              <a:t>・完成図</a:t>
            </a:r>
            <a:endParaRPr lang="ja-JP" altLang="en-US" sz="700" b="0">
              <a:solidFill>
                <a:srgbClr val="FF0000"/>
              </a:solidFill>
              <a:latin typeface="HGP創英角ｺﾞｼｯｸUB" pitchFamily="50" charset="-128"/>
              <a:ea typeface="HGP創英角ｺﾞｼｯｸUB" pitchFamily="50" charset="-128"/>
            </a:endParaRPr>
          </a:p>
        </p:txBody>
      </p:sp>
      <p:grpSp>
        <p:nvGrpSpPr>
          <p:cNvPr id="3" name="Group 28"/>
          <p:cNvGrpSpPr>
            <a:grpSpLocks/>
          </p:cNvGrpSpPr>
          <p:nvPr/>
        </p:nvGrpSpPr>
        <p:grpSpPr bwMode="auto">
          <a:xfrm>
            <a:off x="4289425" y="5360988"/>
            <a:ext cx="300038" cy="288925"/>
            <a:chOff x="1065" y="3385"/>
            <a:chExt cx="252" cy="196"/>
          </a:xfrm>
        </p:grpSpPr>
        <p:grpSp>
          <p:nvGrpSpPr>
            <p:cNvPr id="4" name="Group 29"/>
            <p:cNvGrpSpPr>
              <a:grpSpLocks/>
            </p:cNvGrpSpPr>
            <p:nvPr/>
          </p:nvGrpSpPr>
          <p:grpSpPr bwMode="auto">
            <a:xfrm>
              <a:off x="1065" y="3385"/>
              <a:ext cx="161" cy="150"/>
              <a:chOff x="17591" y="6548"/>
              <a:chExt cx="468" cy="469"/>
            </a:xfrm>
          </p:grpSpPr>
          <p:sp>
            <p:nvSpPr>
              <p:cNvPr id="41058" name="Oval 30"/>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59" name="Oval 31"/>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60" name="Oval 32"/>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61" name="Oval 33"/>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5" name="Group 34"/>
              <p:cNvGrpSpPr>
                <a:grpSpLocks/>
              </p:cNvGrpSpPr>
              <p:nvPr/>
            </p:nvGrpSpPr>
            <p:grpSpPr bwMode="auto">
              <a:xfrm>
                <a:off x="17883" y="6665"/>
                <a:ext cx="152" cy="88"/>
                <a:chOff x="17883" y="6665"/>
                <a:chExt cx="152" cy="88"/>
              </a:xfrm>
            </p:grpSpPr>
            <p:sp>
              <p:nvSpPr>
                <p:cNvPr id="41067" name="Freeform 35"/>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68" name="Freeform 36"/>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69" name="Freeform 37"/>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sp>
            <p:nvSpPr>
              <p:cNvPr id="41063" name="Freeform 38"/>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64" name="Freeform 39"/>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65" name="Freeform 40"/>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66" name="Oval 41"/>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nvGrpSpPr>
            <p:cNvPr id="6" name="Group 42"/>
            <p:cNvGrpSpPr>
              <a:grpSpLocks/>
            </p:cNvGrpSpPr>
            <p:nvPr/>
          </p:nvGrpSpPr>
          <p:grpSpPr bwMode="auto">
            <a:xfrm>
              <a:off x="1156" y="3431"/>
              <a:ext cx="161" cy="150"/>
              <a:chOff x="17591" y="6548"/>
              <a:chExt cx="468" cy="469"/>
            </a:xfrm>
          </p:grpSpPr>
          <p:sp>
            <p:nvSpPr>
              <p:cNvPr id="41046" name="Oval 43"/>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47" name="Oval 44"/>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48" name="Oval 45"/>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49" name="Oval 46"/>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7" name="Group 47"/>
              <p:cNvGrpSpPr>
                <a:grpSpLocks/>
              </p:cNvGrpSpPr>
              <p:nvPr/>
            </p:nvGrpSpPr>
            <p:grpSpPr bwMode="auto">
              <a:xfrm>
                <a:off x="17883" y="6665"/>
                <a:ext cx="152" cy="88"/>
                <a:chOff x="17883" y="6665"/>
                <a:chExt cx="152" cy="88"/>
              </a:xfrm>
            </p:grpSpPr>
            <p:sp>
              <p:nvSpPr>
                <p:cNvPr id="41055" name="Freeform 48"/>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56" name="Freeform 49"/>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57" name="Freeform 50"/>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sp>
            <p:nvSpPr>
              <p:cNvPr id="41051" name="Freeform 51"/>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52" name="Freeform 52"/>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53" name="Freeform 53"/>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54" name="Oval 54"/>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sp>
        <p:nvSpPr>
          <p:cNvPr id="40987" name="Text Box 55"/>
          <p:cNvSpPr txBox="1">
            <a:spLocks noChangeArrowheads="1"/>
          </p:cNvSpPr>
          <p:nvPr/>
        </p:nvSpPr>
        <p:spPr bwMode="auto">
          <a:xfrm>
            <a:off x="1268413" y="3657600"/>
            <a:ext cx="269875" cy="2565400"/>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500" b="0" dirty="0">
                <a:solidFill>
                  <a:srgbClr val="000000"/>
                </a:solidFill>
                <a:latin typeface="HGP創英角ｺﾞｼｯｸUB" pitchFamily="50" charset="-128"/>
                <a:ea typeface="HGP創英角ｺﾞｼｯｸUB" pitchFamily="50" charset="-128"/>
              </a:rPr>
              <a:t>基準類</a:t>
            </a:r>
          </a:p>
        </p:txBody>
      </p:sp>
      <p:sp>
        <p:nvSpPr>
          <p:cNvPr id="40988" name="Text Box 56"/>
          <p:cNvSpPr txBox="1">
            <a:spLocks noChangeArrowheads="1"/>
          </p:cNvSpPr>
          <p:nvPr/>
        </p:nvSpPr>
        <p:spPr bwMode="auto">
          <a:xfrm>
            <a:off x="1538288" y="5213350"/>
            <a:ext cx="269875" cy="1009650"/>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500" b="0">
                <a:solidFill>
                  <a:srgbClr val="000000"/>
                </a:solidFill>
                <a:latin typeface="HGP創英角ｺﾞｼｯｸUB" pitchFamily="50" charset="-128"/>
                <a:ea typeface="HGP創英角ｺﾞｼｯｸUB" pitchFamily="50" charset="-128"/>
              </a:rPr>
              <a:t>電子納品</a:t>
            </a:r>
          </a:p>
        </p:txBody>
      </p:sp>
      <p:sp>
        <p:nvSpPr>
          <p:cNvPr id="40989" name="Text Box 57"/>
          <p:cNvSpPr txBox="1">
            <a:spLocks noChangeArrowheads="1"/>
          </p:cNvSpPr>
          <p:nvPr/>
        </p:nvSpPr>
        <p:spPr bwMode="auto">
          <a:xfrm>
            <a:off x="1538288" y="3657600"/>
            <a:ext cx="269875" cy="1555750"/>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500" b="0">
                <a:solidFill>
                  <a:srgbClr val="000000"/>
                </a:solidFill>
                <a:latin typeface="HGP創英角ｺﾞｼｯｸUB" pitchFamily="50" charset="-128"/>
                <a:ea typeface="HGP創英角ｺﾞｼｯｸUB" pitchFamily="50" charset="-128"/>
              </a:rPr>
              <a:t>作成方法</a:t>
            </a:r>
          </a:p>
        </p:txBody>
      </p:sp>
      <p:sp>
        <p:nvSpPr>
          <p:cNvPr id="40990" name="Text Box 58"/>
          <p:cNvSpPr txBox="1">
            <a:spLocks noChangeArrowheads="1"/>
          </p:cNvSpPr>
          <p:nvPr/>
        </p:nvSpPr>
        <p:spPr bwMode="auto">
          <a:xfrm>
            <a:off x="1862138" y="3657600"/>
            <a:ext cx="1403350" cy="1555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1" name="Text Box 59"/>
          <p:cNvSpPr txBox="1">
            <a:spLocks noChangeArrowheads="1"/>
          </p:cNvSpPr>
          <p:nvPr/>
        </p:nvSpPr>
        <p:spPr bwMode="auto">
          <a:xfrm>
            <a:off x="1862138" y="5213350"/>
            <a:ext cx="1403350" cy="10096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2" name="Text Box 60"/>
          <p:cNvSpPr txBox="1">
            <a:spLocks noChangeArrowheads="1"/>
          </p:cNvSpPr>
          <p:nvPr/>
        </p:nvSpPr>
        <p:spPr bwMode="auto">
          <a:xfrm>
            <a:off x="3265488" y="3657600"/>
            <a:ext cx="1401762" cy="1555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3" name="Text Box 61"/>
          <p:cNvSpPr txBox="1">
            <a:spLocks noChangeArrowheads="1"/>
          </p:cNvSpPr>
          <p:nvPr/>
        </p:nvSpPr>
        <p:spPr bwMode="auto">
          <a:xfrm>
            <a:off x="3265488" y="5213350"/>
            <a:ext cx="1401762" cy="10096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4" name="Text Box 62"/>
          <p:cNvSpPr txBox="1">
            <a:spLocks noChangeArrowheads="1"/>
          </p:cNvSpPr>
          <p:nvPr/>
        </p:nvSpPr>
        <p:spPr bwMode="auto">
          <a:xfrm>
            <a:off x="4721225" y="3657600"/>
            <a:ext cx="1565275" cy="1555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5" name="Text Box 63"/>
          <p:cNvSpPr txBox="1">
            <a:spLocks noChangeArrowheads="1"/>
          </p:cNvSpPr>
          <p:nvPr/>
        </p:nvSpPr>
        <p:spPr bwMode="auto">
          <a:xfrm>
            <a:off x="4721225" y="5213350"/>
            <a:ext cx="1565275" cy="10096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6" name="Text Box 64"/>
          <p:cNvSpPr txBox="1">
            <a:spLocks noChangeArrowheads="1"/>
          </p:cNvSpPr>
          <p:nvPr/>
        </p:nvSpPr>
        <p:spPr bwMode="auto">
          <a:xfrm>
            <a:off x="6286500" y="3657600"/>
            <a:ext cx="1563688" cy="1555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7" name="AutoShape 65"/>
          <p:cNvSpPr>
            <a:spLocks noChangeArrowheads="1"/>
          </p:cNvSpPr>
          <p:nvPr/>
        </p:nvSpPr>
        <p:spPr bwMode="auto">
          <a:xfrm>
            <a:off x="1971675" y="3763963"/>
            <a:ext cx="2641600" cy="334962"/>
          </a:xfrm>
          <a:prstGeom prst="foldedCorner">
            <a:avLst>
              <a:gd name="adj" fmla="val 8731"/>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・共通仕様書・特記仕様書</a:t>
            </a:r>
          </a:p>
        </p:txBody>
      </p:sp>
      <p:sp>
        <p:nvSpPr>
          <p:cNvPr id="40998" name="AutoShape 66"/>
          <p:cNvSpPr>
            <a:spLocks noChangeArrowheads="1"/>
          </p:cNvSpPr>
          <p:nvPr/>
        </p:nvSpPr>
        <p:spPr bwMode="auto">
          <a:xfrm>
            <a:off x="1971675" y="4170363"/>
            <a:ext cx="2641600" cy="930275"/>
          </a:xfrm>
          <a:prstGeom prst="foldedCorner">
            <a:avLst>
              <a:gd name="adj" fmla="val 675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・設計要領</a:t>
            </a:r>
          </a:p>
        </p:txBody>
      </p:sp>
      <p:sp>
        <p:nvSpPr>
          <p:cNvPr id="40999" name="AutoShape 67"/>
          <p:cNvSpPr>
            <a:spLocks noChangeArrowheads="1"/>
          </p:cNvSpPr>
          <p:nvPr/>
        </p:nvSpPr>
        <p:spPr bwMode="auto">
          <a:xfrm>
            <a:off x="3371850" y="4768850"/>
            <a:ext cx="1189038"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000" b="0">
                <a:solidFill>
                  <a:srgbClr val="000000"/>
                </a:solidFill>
                <a:latin typeface="HGP創英角ｺﾞｼｯｸUB" pitchFamily="50" charset="-128"/>
                <a:ea typeface="HGP創英角ｺﾞｼｯｸUB" pitchFamily="50" charset="-128"/>
              </a:rPr>
              <a:t>・土木製図基準</a:t>
            </a:r>
          </a:p>
        </p:txBody>
      </p:sp>
      <p:sp>
        <p:nvSpPr>
          <p:cNvPr id="41000" name="AutoShape 68"/>
          <p:cNvSpPr>
            <a:spLocks noChangeArrowheads="1"/>
          </p:cNvSpPr>
          <p:nvPr/>
        </p:nvSpPr>
        <p:spPr bwMode="auto">
          <a:xfrm>
            <a:off x="1971675" y="5324475"/>
            <a:ext cx="2641600" cy="798513"/>
          </a:xfrm>
          <a:prstGeom prst="foldedCorner">
            <a:avLst>
              <a:gd name="adj" fmla="val 1250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a:solidFill>
                  <a:srgbClr val="000000"/>
                </a:solidFill>
                <a:latin typeface="HGP創英角ｺﾞｼｯｸUB" pitchFamily="50" charset="-128"/>
                <a:ea typeface="HGP創英角ｺﾞｼｯｸUB" pitchFamily="50" charset="-128"/>
              </a:rPr>
              <a:t>・土木設計業務等の電子納品</a:t>
            </a:r>
            <a:r>
              <a:rPr lang="ja-JP" altLang="en-US" b="0" dirty="0" smtClean="0">
                <a:solidFill>
                  <a:srgbClr val="000000"/>
                </a:solidFill>
                <a:latin typeface="HGP創英角ｺﾞｼｯｸUB" pitchFamily="50" charset="-128"/>
                <a:ea typeface="HGP創英角ｺﾞｼｯｸUB" pitchFamily="50" charset="-128"/>
              </a:rPr>
              <a:t>要領</a:t>
            </a:r>
            <a:endParaRPr lang="en-US" altLang="ja-JP" b="0" dirty="0">
              <a:solidFill>
                <a:srgbClr val="000000"/>
              </a:solidFill>
              <a:latin typeface="HGP創英角ｺﾞｼｯｸUB" pitchFamily="50" charset="-128"/>
              <a:ea typeface="HGP創英角ｺﾞｼｯｸUB" pitchFamily="50" charset="-128"/>
            </a:endParaRPr>
          </a:p>
        </p:txBody>
      </p:sp>
      <p:sp>
        <p:nvSpPr>
          <p:cNvPr id="41001" name="Text Box 69"/>
          <p:cNvSpPr txBox="1">
            <a:spLocks noChangeArrowheads="1"/>
          </p:cNvSpPr>
          <p:nvPr/>
        </p:nvSpPr>
        <p:spPr bwMode="auto">
          <a:xfrm>
            <a:off x="6286500" y="5213350"/>
            <a:ext cx="1563688" cy="10096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1002" name="AutoShape 70"/>
          <p:cNvSpPr>
            <a:spLocks noChangeArrowheads="1"/>
          </p:cNvSpPr>
          <p:nvPr/>
        </p:nvSpPr>
        <p:spPr bwMode="auto">
          <a:xfrm>
            <a:off x="4829175" y="3763963"/>
            <a:ext cx="2968625" cy="322262"/>
          </a:xfrm>
          <a:prstGeom prst="foldedCorner">
            <a:avLst>
              <a:gd name="adj" fmla="val 8616"/>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・共通仕様書・特記仕様書</a:t>
            </a:r>
          </a:p>
        </p:txBody>
      </p:sp>
      <p:sp>
        <p:nvSpPr>
          <p:cNvPr id="41003" name="AutoShape 71"/>
          <p:cNvSpPr>
            <a:spLocks noChangeArrowheads="1"/>
          </p:cNvSpPr>
          <p:nvPr/>
        </p:nvSpPr>
        <p:spPr bwMode="auto">
          <a:xfrm>
            <a:off x="4829175" y="4170363"/>
            <a:ext cx="2968625" cy="930275"/>
          </a:xfrm>
          <a:prstGeom prst="foldedCorner">
            <a:avLst>
              <a:gd name="adj" fmla="val 675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・施工管理基準</a:t>
            </a:r>
          </a:p>
        </p:txBody>
      </p:sp>
      <p:sp>
        <p:nvSpPr>
          <p:cNvPr id="41004" name="AutoShape 72"/>
          <p:cNvSpPr>
            <a:spLocks noChangeArrowheads="1"/>
          </p:cNvSpPr>
          <p:nvPr/>
        </p:nvSpPr>
        <p:spPr bwMode="auto">
          <a:xfrm>
            <a:off x="4883150" y="4502150"/>
            <a:ext cx="1295400" cy="223838"/>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・出来形管理基準及び規格値</a:t>
            </a:r>
          </a:p>
        </p:txBody>
      </p:sp>
      <p:sp>
        <p:nvSpPr>
          <p:cNvPr id="41005" name="AutoShape 73"/>
          <p:cNvSpPr>
            <a:spLocks noChangeArrowheads="1"/>
          </p:cNvSpPr>
          <p:nvPr/>
        </p:nvSpPr>
        <p:spPr bwMode="auto">
          <a:xfrm>
            <a:off x="4883150" y="4768850"/>
            <a:ext cx="1295400"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・品質管理基準及び規格値</a:t>
            </a:r>
          </a:p>
        </p:txBody>
      </p:sp>
      <p:sp>
        <p:nvSpPr>
          <p:cNvPr id="41006" name="Text Box 74"/>
          <p:cNvSpPr txBox="1">
            <a:spLocks noChangeArrowheads="1"/>
          </p:cNvSpPr>
          <p:nvPr/>
        </p:nvSpPr>
        <p:spPr bwMode="auto">
          <a:xfrm>
            <a:off x="6662738" y="4210050"/>
            <a:ext cx="7556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5400" b="0">
                <a:solidFill>
                  <a:srgbClr val="CCCCFF"/>
                </a:solidFill>
                <a:latin typeface="HGP創英角ｺﾞｼｯｸUB" pitchFamily="50" charset="-128"/>
                <a:ea typeface="HGP創英角ｺﾞｼｯｸUB" pitchFamily="50" charset="-128"/>
              </a:rPr>
              <a:t>？</a:t>
            </a:r>
          </a:p>
        </p:txBody>
      </p:sp>
      <p:sp>
        <p:nvSpPr>
          <p:cNvPr id="41007" name="AutoShape 75"/>
          <p:cNvSpPr>
            <a:spLocks noChangeArrowheads="1"/>
          </p:cNvSpPr>
          <p:nvPr/>
        </p:nvSpPr>
        <p:spPr bwMode="auto">
          <a:xfrm>
            <a:off x="2024063" y="4502150"/>
            <a:ext cx="1185862" cy="23495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000" b="0">
                <a:solidFill>
                  <a:srgbClr val="000000"/>
                </a:solidFill>
                <a:latin typeface="HGP創英角ｺﾞｼｯｸUB" pitchFamily="50" charset="-128"/>
                <a:ea typeface="HGP創英角ｺﾞｼｯｸUB" pitchFamily="50" charset="-128"/>
              </a:rPr>
              <a:t>・数量算出要領</a:t>
            </a:r>
          </a:p>
        </p:txBody>
      </p:sp>
      <p:sp>
        <p:nvSpPr>
          <p:cNvPr id="41008" name="AutoShape 76"/>
          <p:cNvSpPr>
            <a:spLocks noChangeArrowheads="1"/>
          </p:cNvSpPr>
          <p:nvPr/>
        </p:nvSpPr>
        <p:spPr bwMode="auto">
          <a:xfrm>
            <a:off x="3371850" y="5708650"/>
            <a:ext cx="1189038"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dirty="0">
                <a:solidFill>
                  <a:srgbClr val="000000"/>
                </a:solidFill>
                <a:latin typeface="HGP創英角ｺﾞｼｯｸUB" pitchFamily="50" charset="-128"/>
                <a:ea typeface="HGP創英角ｺﾞｼｯｸUB" pitchFamily="50" charset="-128"/>
              </a:rPr>
              <a:t>・ＣＡＤ製図</a:t>
            </a:r>
            <a:r>
              <a:rPr lang="ja-JP" altLang="en-US" sz="700" b="0" dirty="0" smtClean="0">
                <a:solidFill>
                  <a:srgbClr val="000000"/>
                </a:solidFill>
                <a:latin typeface="HGP創英角ｺﾞｼｯｸUB" pitchFamily="50" charset="-128"/>
                <a:ea typeface="HGP創英角ｺﾞｼｯｸUB" pitchFamily="50" charset="-128"/>
              </a:rPr>
              <a:t>基準</a:t>
            </a:r>
            <a:endParaRPr lang="ja-JP" altLang="en-US" sz="700" b="0" dirty="0">
              <a:solidFill>
                <a:srgbClr val="000000"/>
              </a:solidFill>
              <a:latin typeface="HGP創英角ｺﾞｼｯｸUB" pitchFamily="50" charset="-128"/>
              <a:ea typeface="HGP創英角ｺﾞｼｯｸUB" pitchFamily="50" charset="-128"/>
            </a:endParaRPr>
          </a:p>
        </p:txBody>
      </p:sp>
      <p:sp>
        <p:nvSpPr>
          <p:cNvPr id="41009" name="AutoShape 77"/>
          <p:cNvSpPr>
            <a:spLocks noChangeArrowheads="1"/>
          </p:cNvSpPr>
          <p:nvPr/>
        </p:nvSpPr>
        <p:spPr bwMode="auto">
          <a:xfrm>
            <a:off x="4829175" y="5324475"/>
            <a:ext cx="2968625" cy="787400"/>
          </a:xfrm>
          <a:prstGeom prst="foldedCorner">
            <a:avLst>
              <a:gd name="adj" fmla="val 1250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a:solidFill>
                  <a:srgbClr val="000000"/>
                </a:solidFill>
                <a:latin typeface="HGP創英角ｺﾞｼｯｸUB" pitchFamily="50" charset="-128"/>
                <a:ea typeface="HGP創英角ｺﾞｼｯｸUB" pitchFamily="50" charset="-128"/>
              </a:rPr>
              <a:t>・工事完成図書の電子納品</a:t>
            </a:r>
            <a:r>
              <a:rPr lang="ja-JP" altLang="en-US" b="0" dirty="0" smtClean="0">
                <a:solidFill>
                  <a:srgbClr val="000000"/>
                </a:solidFill>
                <a:latin typeface="HGP創英角ｺﾞｼｯｸUB" pitchFamily="50" charset="-128"/>
                <a:ea typeface="HGP創英角ｺﾞｼｯｸUB" pitchFamily="50" charset="-128"/>
              </a:rPr>
              <a:t>要領</a:t>
            </a:r>
            <a:endParaRPr lang="en-US" altLang="ja-JP" b="0" dirty="0">
              <a:solidFill>
                <a:srgbClr val="000000"/>
              </a:solidFill>
              <a:latin typeface="HGP創英角ｺﾞｼｯｸUB" pitchFamily="50" charset="-128"/>
              <a:ea typeface="HGP創英角ｺﾞｼｯｸUB" pitchFamily="50" charset="-128"/>
            </a:endParaRPr>
          </a:p>
        </p:txBody>
      </p:sp>
      <p:sp>
        <p:nvSpPr>
          <p:cNvPr id="41010" name="AutoShape 78"/>
          <p:cNvSpPr>
            <a:spLocks noChangeArrowheads="1"/>
          </p:cNvSpPr>
          <p:nvPr/>
        </p:nvSpPr>
        <p:spPr bwMode="auto">
          <a:xfrm>
            <a:off x="4883150" y="5715000"/>
            <a:ext cx="1374775"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dirty="0">
                <a:solidFill>
                  <a:srgbClr val="000000"/>
                </a:solidFill>
                <a:latin typeface="HGP創英角ｺﾞｼｯｸUB" pitchFamily="50" charset="-128"/>
                <a:ea typeface="HGP創英角ｺﾞｼｯｸUB" pitchFamily="50" charset="-128"/>
              </a:rPr>
              <a:t>・ﾃﾞｼﾞﾀﾙ写真管理情報</a:t>
            </a:r>
            <a:r>
              <a:rPr lang="ja-JP" altLang="en-US" sz="700" b="0" dirty="0" smtClean="0">
                <a:solidFill>
                  <a:srgbClr val="000000"/>
                </a:solidFill>
                <a:latin typeface="HGP創英角ｺﾞｼｯｸUB" pitchFamily="50" charset="-128"/>
                <a:ea typeface="HGP創英角ｺﾞｼｯｸUB" pitchFamily="50" charset="-128"/>
              </a:rPr>
              <a:t>基準</a:t>
            </a:r>
            <a:endParaRPr lang="ja-JP" altLang="en-US" sz="700" b="0" dirty="0">
              <a:solidFill>
                <a:srgbClr val="000000"/>
              </a:solidFill>
              <a:latin typeface="HGP創英角ｺﾞｼｯｸUB" pitchFamily="50" charset="-128"/>
              <a:ea typeface="HGP創英角ｺﾞｼｯｸUB" pitchFamily="50" charset="-128"/>
            </a:endParaRPr>
          </a:p>
        </p:txBody>
      </p:sp>
      <p:grpSp>
        <p:nvGrpSpPr>
          <p:cNvPr id="8" name="Group 79"/>
          <p:cNvGrpSpPr>
            <a:grpSpLocks/>
          </p:cNvGrpSpPr>
          <p:nvPr/>
        </p:nvGrpSpPr>
        <p:grpSpPr bwMode="auto">
          <a:xfrm>
            <a:off x="7418388" y="5494338"/>
            <a:ext cx="298450" cy="288925"/>
            <a:chOff x="1065" y="3385"/>
            <a:chExt cx="252" cy="196"/>
          </a:xfrm>
        </p:grpSpPr>
        <p:grpSp>
          <p:nvGrpSpPr>
            <p:cNvPr id="9" name="Group 80"/>
            <p:cNvGrpSpPr>
              <a:grpSpLocks/>
            </p:cNvGrpSpPr>
            <p:nvPr/>
          </p:nvGrpSpPr>
          <p:grpSpPr bwMode="auto">
            <a:xfrm>
              <a:off x="1065" y="3385"/>
              <a:ext cx="161" cy="150"/>
              <a:chOff x="17591" y="6548"/>
              <a:chExt cx="468" cy="469"/>
            </a:xfrm>
          </p:grpSpPr>
          <p:sp>
            <p:nvSpPr>
              <p:cNvPr id="41032" name="Oval 81"/>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33" name="Oval 82"/>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34" name="Oval 83"/>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35" name="Oval 84"/>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10" name="Group 85"/>
              <p:cNvGrpSpPr>
                <a:grpSpLocks/>
              </p:cNvGrpSpPr>
              <p:nvPr/>
            </p:nvGrpSpPr>
            <p:grpSpPr bwMode="auto">
              <a:xfrm>
                <a:off x="17883" y="6665"/>
                <a:ext cx="152" cy="88"/>
                <a:chOff x="17883" y="6665"/>
                <a:chExt cx="152" cy="88"/>
              </a:xfrm>
            </p:grpSpPr>
            <p:sp>
              <p:nvSpPr>
                <p:cNvPr id="41041" name="Freeform 86"/>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42" name="Freeform 87"/>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43" name="Freeform 88"/>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sp>
            <p:nvSpPr>
              <p:cNvPr id="41037" name="Freeform 89"/>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38" name="Freeform 90"/>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39" name="Freeform 91"/>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40" name="Oval 92"/>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nvGrpSpPr>
            <p:cNvPr id="11" name="Group 93"/>
            <p:cNvGrpSpPr>
              <a:grpSpLocks/>
            </p:cNvGrpSpPr>
            <p:nvPr/>
          </p:nvGrpSpPr>
          <p:grpSpPr bwMode="auto">
            <a:xfrm>
              <a:off x="1156" y="3431"/>
              <a:ext cx="161" cy="150"/>
              <a:chOff x="17591" y="6548"/>
              <a:chExt cx="468" cy="469"/>
            </a:xfrm>
          </p:grpSpPr>
          <p:sp>
            <p:nvSpPr>
              <p:cNvPr id="41020" name="Oval 94"/>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21" name="Oval 95"/>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22" name="Oval 96"/>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23" name="Oval 97"/>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12" name="Group 98"/>
              <p:cNvGrpSpPr>
                <a:grpSpLocks/>
              </p:cNvGrpSpPr>
              <p:nvPr/>
            </p:nvGrpSpPr>
            <p:grpSpPr bwMode="auto">
              <a:xfrm>
                <a:off x="17883" y="6665"/>
                <a:ext cx="152" cy="88"/>
                <a:chOff x="17883" y="6665"/>
                <a:chExt cx="152" cy="88"/>
              </a:xfrm>
            </p:grpSpPr>
            <p:sp>
              <p:nvSpPr>
                <p:cNvPr id="41029" name="Freeform 99"/>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30" name="Freeform 100"/>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31" name="Freeform 101"/>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sp>
            <p:nvSpPr>
              <p:cNvPr id="41025" name="Freeform 102"/>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26" name="Freeform 103"/>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27" name="Freeform 104"/>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28" name="Oval 105"/>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sp>
        <p:nvSpPr>
          <p:cNvPr id="41012" name="Text Box 106"/>
          <p:cNvSpPr txBox="1">
            <a:spLocks noChangeArrowheads="1"/>
          </p:cNvSpPr>
          <p:nvPr/>
        </p:nvSpPr>
        <p:spPr bwMode="auto">
          <a:xfrm>
            <a:off x="6662738" y="5360988"/>
            <a:ext cx="7556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5400" b="0">
                <a:solidFill>
                  <a:srgbClr val="CCCCFF"/>
                </a:solidFill>
                <a:latin typeface="HGP創英角ｺﾞｼｯｸUB" pitchFamily="50" charset="-128"/>
                <a:ea typeface="HGP創英角ｺﾞｼｯｸUB" pitchFamily="50" charset="-128"/>
              </a:rPr>
              <a:t>？</a:t>
            </a:r>
          </a:p>
        </p:txBody>
      </p:sp>
      <p:sp>
        <p:nvSpPr>
          <p:cNvPr id="41013" name="AutoShape 107"/>
          <p:cNvSpPr>
            <a:spLocks noChangeArrowheads="1"/>
          </p:cNvSpPr>
          <p:nvPr/>
        </p:nvSpPr>
        <p:spPr bwMode="auto">
          <a:xfrm>
            <a:off x="3371850" y="4502150"/>
            <a:ext cx="1189038" cy="23495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000" b="0">
                <a:solidFill>
                  <a:srgbClr val="000000"/>
                </a:solidFill>
                <a:latin typeface="HGP創英角ｺﾞｼｯｸUB" pitchFamily="50" charset="-128"/>
                <a:ea typeface="HGP創英角ｺﾞｼｯｸUB" pitchFamily="50" charset="-128"/>
              </a:rPr>
              <a:t>・土木製図通則</a:t>
            </a:r>
          </a:p>
        </p:txBody>
      </p:sp>
      <p:sp>
        <p:nvSpPr>
          <p:cNvPr id="41014" name="AutoShape 108"/>
          <p:cNvSpPr>
            <a:spLocks noChangeArrowheads="1"/>
          </p:cNvSpPr>
          <p:nvPr/>
        </p:nvSpPr>
        <p:spPr bwMode="auto">
          <a:xfrm>
            <a:off x="6361113" y="5708650"/>
            <a:ext cx="1376362" cy="228600"/>
          </a:xfrm>
          <a:prstGeom prst="foldedCorner">
            <a:avLst>
              <a:gd name="adj" fmla="val 12500"/>
            </a:avLst>
          </a:prstGeom>
          <a:solidFill>
            <a:srgbClr val="FFFFCC">
              <a:alpha val="50195"/>
            </a:srgbClr>
          </a:solidFill>
          <a:ln w="9525" algn="ctr">
            <a:solidFill>
              <a:schemeClr val="tx2"/>
            </a:solidFill>
            <a:prstDash val="dash"/>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dirty="0">
                <a:solidFill>
                  <a:srgbClr val="000000"/>
                </a:solidFill>
                <a:latin typeface="HGP創英角ｺﾞｼｯｸUB" pitchFamily="50" charset="-128"/>
                <a:ea typeface="HGP創英角ｺﾞｼｯｸUB" pitchFamily="50" charset="-128"/>
              </a:rPr>
              <a:t>・ＣＡＤ製図</a:t>
            </a:r>
            <a:r>
              <a:rPr lang="ja-JP" altLang="en-US" sz="700" b="0" dirty="0" smtClean="0">
                <a:solidFill>
                  <a:srgbClr val="000000"/>
                </a:solidFill>
                <a:latin typeface="HGP創英角ｺﾞｼｯｸUB" pitchFamily="50" charset="-128"/>
                <a:ea typeface="HGP創英角ｺﾞｼｯｸUB" pitchFamily="50" charset="-128"/>
              </a:rPr>
              <a:t>基準</a:t>
            </a:r>
            <a:r>
              <a:rPr lang="en-US" altLang="ja-JP" sz="700" b="0" baseline="30000" dirty="0" smtClean="0">
                <a:solidFill>
                  <a:srgbClr val="000000"/>
                </a:solidFill>
                <a:latin typeface="HGP創英角ｺﾞｼｯｸUB" pitchFamily="50" charset="-128"/>
                <a:ea typeface="HGP創英角ｺﾞｼｯｸUB" pitchFamily="50" charset="-128"/>
              </a:rPr>
              <a:t>※</a:t>
            </a:r>
            <a:r>
              <a:rPr lang="ja-JP" altLang="en-US" sz="700" b="0" baseline="30000" dirty="0">
                <a:solidFill>
                  <a:srgbClr val="000000"/>
                </a:solidFill>
                <a:latin typeface="HGP創英角ｺﾞｼｯｸUB" pitchFamily="50" charset="-128"/>
                <a:ea typeface="HGP創英角ｺﾞｼｯｸUB" pitchFamily="50" charset="-128"/>
              </a:rPr>
              <a:t>３</a:t>
            </a:r>
          </a:p>
        </p:txBody>
      </p:sp>
      <p:sp>
        <p:nvSpPr>
          <p:cNvPr id="41015" name="AutoShape 109"/>
          <p:cNvSpPr>
            <a:spLocks noChangeArrowheads="1"/>
          </p:cNvSpPr>
          <p:nvPr/>
        </p:nvSpPr>
        <p:spPr bwMode="auto">
          <a:xfrm>
            <a:off x="6336196" y="3697288"/>
            <a:ext cx="1438275" cy="2468562"/>
          </a:xfrm>
          <a:prstGeom prst="roundRect">
            <a:avLst>
              <a:gd name="adj" fmla="val 2569"/>
            </a:avLst>
          </a:prstGeom>
          <a:solidFill>
            <a:srgbClr val="FFCCFF">
              <a:alpha val="30196"/>
            </a:srgbClr>
          </a:solidFill>
          <a:ln w="28575">
            <a:solidFill>
              <a:srgbClr val="FF0000"/>
            </a:solidFill>
            <a:round/>
            <a:headEnd/>
            <a:tailEnd/>
          </a:ln>
        </p:spPr>
        <p:txBody>
          <a:bodyPr wrap="none" lIns="95770" tIns="47886" rIns="9577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sz="1000" b="0" dirty="0">
              <a:solidFill>
                <a:srgbClr val="FF0000"/>
              </a:solidFill>
              <a:latin typeface="HGP創英角ｺﾞｼｯｸUB" pitchFamily="50" charset="-128"/>
              <a:ea typeface="HGP創英角ｺﾞｼｯｸUB" pitchFamily="50" charset="-128"/>
            </a:endParaRPr>
          </a:p>
          <a:p>
            <a:pPr eaLnBrk="1" hangingPunct="1"/>
            <a:endParaRPr lang="en-US" altLang="ja-JP" sz="1000" b="0" dirty="0">
              <a:solidFill>
                <a:srgbClr val="FF0000"/>
              </a:solidFill>
              <a:latin typeface="HGP創英角ｺﾞｼｯｸUB" pitchFamily="50" charset="-128"/>
              <a:ea typeface="HGP創英角ｺﾞｼｯｸUB" pitchFamily="50" charset="-128"/>
            </a:endParaRPr>
          </a:p>
          <a:p>
            <a:pPr eaLnBrk="1" hangingPunct="1"/>
            <a:endParaRPr lang="en-US" altLang="ja-JP" sz="1000" b="0" dirty="0">
              <a:solidFill>
                <a:srgbClr val="FF0000"/>
              </a:solidFill>
              <a:latin typeface="HGP創英角ｺﾞｼｯｸUB" pitchFamily="50" charset="-128"/>
              <a:ea typeface="HGP創英角ｺﾞｼｯｸUB" pitchFamily="50" charset="-128"/>
            </a:endParaRPr>
          </a:p>
          <a:p>
            <a:pPr eaLnBrk="1" hangingPunct="1"/>
            <a:r>
              <a:rPr lang="ja-JP" altLang="en-US" sz="1000" b="0" dirty="0">
                <a:solidFill>
                  <a:srgbClr val="FF0000"/>
                </a:solidFill>
                <a:latin typeface="HGP創英角ｺﾞｼｯｸUB" pitchFamily="50" charset="-128"/>
                <a:ea typeface="HGP創英角ｺﾞｼｯｸUB" pitchFamily="50" charset="-128"/>
              </a:rPr>
              <a:t>道路工事完成図等</a:t>
            </a:r>
          </a:p>
          <a:p>
            <a:pPr eaLnBrk="1" hangingPunct="1"/>
            <a:r>
              <a:rPr lang="ja-JP" altLang="en-US" sz="1000" b="0" dirty="0">
                <a:solidFill>
                  <a:srgbClr val="FF0000"/>
                </a:solidFill>
                <a:latin typeface="HGP創英角ｺﾞｼｯｸUB" pitchFamily="50" charset="-128"/>
                <a:ea typeface="HGP創英角ｺﾞｼｯｸUB" pitchFamily="50" charset="-128"/>
              </a:rPr>
              <a:t>作成要領</a:t>
            </a:r>
          </a:p>
          <a:p>
            <a:pPr eaLnBrk="1" hangingPunct="1"/>
            <a:endParaRPr lang="ja-JP" altLang="en-US" sz="1300" b="0" dirty="0">
              <a:solidFill>
                <a:srgbClr val="FF0000"/>
              </a:solidFill>
              <a:latin typeface="HGP創英角ｺﾞｼｯｸUB" pitchFamily="50" charset="-128"/>
              <a:ea typeface="HGP創英角ｺﾞｼｯｸUB" pitchFamily="50" charset="-128"/>
            </a:endParaRPr>
          </a:p>
          <a:p>
            <a:pPr eaLnBrk="1" hangingPunct="1">
              <a:buFont typeface="Wingdings" pitchFamily="2" charset="2"/>
              <a:buChar char="ü"/>
            </a:pPr>
            <a:r>
              <a:rPr lang="ja-JP" altLang="en-US" sz="900" b="0" dirty="0">
                <a:solidFill>
                  <a:srgbClr val="FF0000"/>
                </a:solidFill>
                <a:latin typeface="HGP創英角ｺﾞｼｯｸUB" pitchFamily="50" charset="-128"/>
                <a:ea typeface="HGP創英角ｺﾞｼｯｸUB" pitchFamily="50" charset="-128"/>
              </a:rPr>
              <a:t>完成図等の定義を明確化</a:t>
            </a:r>
          </a:p>
          <a:p>
            <a:pPr eaLnBrk="1" hangingPunct="1">
              <a:buFont typeface="Wingdings" pitchFamily="2" charset="2"/>
              <a:buChar char="ü"/>
            </a:pPr>
            <a:r>
              <a:rPr lang="ja-JP" altLang="en-US" sz="900" b="0" dirty="0">
                <a:solidFill>
                  <a:srgbClr val="FF0000"/>
                </a:solidFill>
                <a:latin typeface="HGP創英角ｺﾞｼｯｸUB" pitchFamily="50" charset="-128"/>
                <a:ea typeface="HGP創英角ｺﾞｼｯｸUB" pitchFamily="50" charset="-128"/>
              </a:rPr>
              <a:t>図面作成方法を規定　</a:t>
            </a:r>
          </a:p>
          <a:p>
            <a:pPr eaLnBrk="1" hangingPunct="1">
              <a:buFont typeface="Wingdings" pitchFamily="2" charset="2"/>
              <a:buChar char="ü"/>
            </a:pPr>
            <a:r>
              <a:rPr lang="ja-JP" altLang="en-US" sz="900" b="0" dirty="0">
                <a:solidFill>
                  <a:srgbClr val="FF0000"/>
                </a:solidFill>
                <a:latin typeface="HGP創英角ｺﾞｼｯｸUB" pitchFamily="50" charset="-128"/>
                <a:ea typeface="HGP創英角ｺﾞｼｯｸUB" pitchFamily="50" charset="-128"/>
              </a:rPr>
              <a:t>電子納品方法を規定　</a:t>
            </a:r>
          </a:p>
          <a:p>
            <a:pPr eaLnBrk="1" hangingPunct="1"/>
            <a:endParaRPr lang="en-US" altLang="ja-JP" sz="900" b="0" dirty="0">
              <a:solidFill>
                <a:srgbClr val="FF0000"/>
              </a:solidFill>
              <a:latin typeface="HGP創英角ｺﾞｼｯｸUB" pitchFamily="50" charset="-128"/>
              <a:ea typeface="HGP創英角ｺﾞｼｯｸUB" pitchFamily="50" charset="-128"/>
            </a:endParaRPr>
          </a:p>
        </p:txBody>
      </p:sp>
      <p:sp>
        <p:nvSpPr>
          <p:cNvPr id="41016" name="AutoShape 110"/>
          <p:cNvSpPr>
            <a:spLocks noChangeArrowheads="1"/>
          </p:cNvSpPr>
          <p:nvPr/>
        </p:nvSpPr>
        <p:spPr bwMode="auto">
          <a:xfrm>
            <a:off x="6383338" y="3162300"/>
            <a:ext cx="1357312" cy="312738"/>
          </a:xfrm>
          <a:prstGeom prst="foldedCorner">
            <a:avLst>
              <a:gd name="adj" fmla="val 12500"/>
            </a:avLst>
          </a:prstGeom>
          <a:solidFill>
            <a:schemeClr val="bg1">
              <a:alpha val="50195"/>
            </a:schemeClr>
          </a:solidFill>
          <a:ln w="9525" algn="ctr">
            <a:solidFill>
              <a:srgbClr val="FF0000"/>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FF0000"/>
                </a:solidFill>
                <a:latin typeface="HGP創英角ｺﾞｼｯｸUB" pitchFamily="50" charset="-128"/>
                <a:ea typeface="HGP創英角ｺﾞｼｯｸUB" pitchFamily="50" charset="-128"/>
              </a:rPr>
              <a:t>・工事施設帳票</a:t>
            </a:r>
            <a:endParaRPr lang="ja-JP" altLang="en-US" sz="700" b="0">
              <a:solidFill>
                <a:srgbClr val="FF0000"/>
              </a:solidFill>
              <a:latin typeface="HGP創英角ｺﾞｼｯｸUB" pitchFamily="50" charset="-128"/>
              <a:ea typeface="HGP創英角ｺﾞｼｯｸUB" pitchFamily="50" charset="-128"/>
            </a:endParaRPr>
          </a:p>
        </p:txBody>
      </p:sp>
      <p:sp>
        <p:nvSpPr>
          <p:cNvPr id="41017" name="タイトル 1"/>
          <p:cNvSpPr>
            <a:spLocks/>
          </p:cNvSpPr>
          <p:nvPr/>
        </p:nvSpPr>
        <p:spPr bwMode="auto">
          <a:xfrm>
            <a:off x="108000" y="0"/>
            <a:ext cx="74168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3600" b="0" dirty="0">
                <a:solidFill>
                  <a:schemeClr val="tx2"/>
                </a:solidFill>
                <a:latin typeface="HGP創英角ｺﾞｼｯｸUB" pitchFamily="50" charset="-128"/>
                <a:ea typeface="HGP創英角ｺﾞｼｯｸUB" pitchFamily="50" charset="-128"/>
                <a:cs typeface="+mj-cs"/>
              </a:rPr>
              <a:t>道路工事完成図等作成要領のねらい</a:t>
            </a:r>
          </a:p>
        </p:txBody>
      </p:sp>
    </p:spTree>
    <p:extLst>
      <p:ext uri="{BB962C8B-B14F-4D97-AF65-F5344CB8AC3E}">
        <p14:creationId xmlns:p14="http://schemas.microsoft.com/office/powerpoint/2010/main" xmlns="" val="35460221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8"/>
</p:tagLst>
</file>

<file path=ppt/theme/theme1.xml><?xml version="1.0" encoding="utf-8"?>
<a:theme xmlns:a="http://schemas.openxmlformats.org/drawingml/2006/main" name="39_Network">
  <a:themeElements>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_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_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_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_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_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_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_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_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_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12477</TotalTime>
  <Words>11189</Words>
  <Application>Microsoft Office PowerPoint</Application>
  <PresentationFormat>画面に合わせる (4:3)</PresentationFormat>
  <Paragraphs>2089</Paragraphs>
  <Slides>158</Slides>
  <Notes>122</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158</vt:i4>
      </vt:variant>
    </vt:vector>
  </HeadingPairs>
  <TitlesOfParts>
    <vt:vector size="161" baseType="lpstr">
      <vt:lpstr>39_Network</vt:lpstr>
      <vt:lpstr>Worksheet</vt:lpstr>
      <vt:lpstr>Visio</vt:lpstr>
      <vt:lpstr>スライド 0</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情報共有システムの主な効果</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【工事】電子納品等の流れ　</vt:lpstr>
      <vt:lpstr>スライド 34</vt:lpstr>
      <vt:lpstr>スライド 35</vt:lpstr>
      <vt:lpstr>スライド 36</vt:lpstr>
      <vt:lpstr>スライド 37</vt:lpstr>
      <vt:lpstr>【工事】事前協議チェックシートの利用</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電子納品要領・基準類</vt:lpstr>
      <vt:lpstr>ガイドライン</vt:lpstr>
      <vt:lpstr>スライド 50</vt:lpstr>
      <vt:lpstr>適用範囲</vt:lpstr>
      <vt:lpstr>スライド 52</vt:lpstr>
      <vt:lpstr>工事関係書類の体系</vt:lpstr>
      <vt:lpstr>【工事】平成28年3月要領による電子成果品</vt:lpstr>
      <vt:lpstr>スライド 55</vt:lpstr>
      <vt:lpstr>スライド 56</vt:lpstr>
      <vt:lpstr>スライド 57</vt:lpstr>
      <vt:lpstr>対象工種（直轄事業で取り扱う34工種）</vt:lpstr>
      <vt:lpstr>スライド 59</vt:lpstr>
      <vt:lpstr>完成図面の納品　（関東地方整備局）</vt:lpstr>
      <vt:lpstr>スライド 61</vt:lpstr>
      <vt:lpstr>スライド 62</vt:lpstr>
      <vt:lpstr>なぜSXFは必要なの？</vt:lpstr>
      <vt:lpstr>SXF（P21）のバージョンについて</vt:lpstr>
      <vt:lpstr>スライド 65</vt:lpstr>
      <vt:lpstr>SXF対応の確認方法は？</vt:lpstr>
      <vt:lpstr>スライド 67</vt:lpstr>
      <vt:lpstr>【工事】台帳（REGISTER）</vt:lpstr>
      <vt:lpstr>スライド 69</vt:lpstr>
      <vt:lpstr>スライド 70</vt:lpstr>
      <vt:lpstr>　写真編集について</vt:lpstr>
      <vt:lpstr>　撮影年月日に関する注意</vt:lpstr>
      <vt:lpstr>スライド 73</vt:lpstr>
      <vt:lpstr>スライド 74</vt:lpstr>
      <vt:lpstr>スライド 75</vt:lpstr>
      <vt:lpstr>スライド 76</vt:lpstr>
      <vt:lpstr>スライド 77</vt:lpstr>
      <vt:lpstr>スライド 78</vt:lpstr>
      <vt:lpstr>CADデータの確認</vt:lpstr>
      <vt:lpstr>スライド 80</vt:lpstr>
      <vt:lpstr>電子成果品の内容確認</vt:lpstr>
      <vt:lpstr>電子成果品の内容確認</vt:lpstr>
      <vt:lpstr>チェック結果の確認①</vt:lpstr>
      <vt:lpstr>チェック結果の確認②</vt:lpstr>
      <vt:lpstr>スライド 85</vt:lpstr>
      <vt:lpstr>スライド 86</vt:lpstr>
      <vt:lpstr>スライド 87</vt:lpstr>
      <vt:lpstr>緯度・経度情報の確認</vt:lpstr>
      <vt:lpstr>スライド 89</vt:lpstr>
      <vt:lpstr>ウィルスチェック</vt:lpstr>
      <vt:lpstr>スライド 91</vt:lpstr>
      <vt:lpstr>電子媒体納品書の確認</vt:lpstr>
      <vt:lpstr>スライド 93</vt:lpstr>
      <vt:lpstr>スライド 94</vt:lpstr>
      <vt:lpstr>スライド 95</vt:lpstr>
      <vt:lpstr>スライド 96</vt:lpstr>
      <vt:lpstr>スライド 97</vt:lpstr>
      <vt:lpstr>スライド 98</vt:lpstr>
      <vt:lpstr>スライド 99</vt:lpstr>
      <vt:lpstr>道路工事完成図等作成要領による成果品</vt:lpstr>
      <vt:lpstr>適用工事 （新土木工事積算体系に基づく）</vt:lpstr>
      <vt:lpstr>スライド 102</vt:lpstr>
      <vt:lpstr>スライド 103</vt:lpstr>
      <vt:lpstr>取得地物（作成データ項目）</vt:lpstr>
      <vt:lpstr>スライド 105</vt:lpstr>
      <vt:lpstr>事前確認事項</vt:lpstr>
      <vt:lpstr>｢距離標」の情報を完成平面図へ</vt:lpstr>
      <vt:lpstr>スライド 108</vt:lpstr>
      <vt:lpstr>スライド 109</vt:lpstr>
      <vt:lpstr>完成縦断図の作成内容</vt:lpstr>
      <vt:lpstr>完成縦断図のイメージ</vt:lpstr>
      <vt:lpstr>道路施設基本データの作成内容（橋梁の事例）</vt:lpstr>
      <vt:lpstr>スライド 113</vt:lpstr>
      <vt:lpstr>道路施設基本データについての注意</vt:lpstr>
      <vt:lpstr>格納フォルダ</vt:lpstr>
      <vt:lpstr>2) チェック方法 （作成者による自己チェック）</vt:lpstr>
      <vt:lpstr>スライド 117</vt:lpstr>
      <vt:lpstr>スライド 118</vt:lpstr>
      <vt:lpstr>スライド 119</vt:lpstr>
      <vt:lpstr>作成支援サイト</vt:lpstr>
      <vt:lpstr>スライド 121</vt:lpstr>
      <vt:lpstr>スライド 122</vt:lpstr>
      <vt:lpstr>スライド 123</vt:lpstr>
      <vt:lpstr>スライド 124</vt:lpstr>
      <vt:lpstr>スライド 125</vt:lpstr>
      <vt:lpstr>スライド 126</vt:lpstr>
      <vt:lpstr>スライド 127</vt:lpstr>
      <vt:lpstr>スライド 128</vt:lpstr>
      <vt:lpstr>スライド 129</vt:lpstr>
      <vt:lpstr>スライド 130</vt:lpstr>
      <vt:lpstr>スライド 131</vt:lpstr>
      <vt:lpstr>スライド 132</vt:lpstr>
      <vt:lpstr>目　的</vt:lpstr>
      <vt:lpstr>運用方法</vt:lpstr>
      <vt:lpstr>運用概要</vt:lpstr>
      <vt:lpstr>スライド 136</vt:lpstr>
      <vt:lpstr>ＣＩＭの事例紹介</vt:lpstr>
      <vt:lpstr>スライド 138</vt:lpstr>
      <vt:lpstr>スライド 139</vt:lpstr>
      <vt:lpstr>スライド 140</vt:lpstr>
      <vt:lpstr>スライド 141</vt:lpstr>
      <vt:lpstr>スライド 142</vt:lpstr>
      <vt:lpstr>スライド 143</vt:lpstr>
      <vt:lpstr>小黒板電子化</vt:lpstr>
      <vt:lpstr>スライド 145</vt:lpstr>
      <vt:lpstr>スライド 146</vt:lpstr>
      <vt:lpstr>スライド 147</vt:lpstr>
      <vt:lpstr>スライド 148</vt:lpstr>
      <vt:lpstr>スライド 149</vt:lpstr>
      <vt:lpstr>スライド 150</vt:lpstr>
      <vt:lpstr>問い合わせ先</vt:lpstr>
      <vt:lpstr>スライド 152</vt:lpstr>
      <vt:lpstr>スライド 153</vt:lpstr>
      <vt:lpstr>スライド 154</vt:lpstr>
      <vt:lpstr>スライド 155</vt:lpstr>
      <vt:lpstr>スライド 156</vt:lpstr>
      <vt:lpstr>スライド 157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原 佑太郎</dc:creator>
  <cp:lastModifiedBy>sato.t</cp:lastModifiedBy>
  <cp:revision>1114</cp:revision>
  <cp:lastPrinted>2012-10-26T04:30:53Z</cp:lastPrinted>
  <dcterms:created xsi:type="dcterms:W3CDTF">2010-03-20T17:06:02Z</dcterms:created>
  <dcterms:modified xsi:type="dcterms:W3CDTF">2016-11-29T02:15:55Z</dcterms:modified>
</cp:coreProperties>
</file>